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7" autoAdjust="0"/>
    <p:restoredTop sz="94670" autoAdjust="0"/>
  </p:normalViewPr>
  <p:slideViewPr>
    <p:cSldViewPr>
      <p:cViewPr varScale="1">
        <p:scale>
          <a:sx n="95" d="100"/>
          <a:sy n="95" d="100"/>
        </p:scale>
        <p:origin x="2056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19.03.26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7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19.03.26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5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19.03.26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18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19.03.26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9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19.03.26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7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19.03.26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9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19.03.26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5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19.03.26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9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19.03.26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9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19.03.26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6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19.03.26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0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0DEF-3860-47DD-AF12-E678574E7C97}" type="datetimeFigureOut">
              <a:rPr lang="uk-UA" smtClean="0"/>
              <a:t>19.03.26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0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im.snau.edu.ua/kafedri/marketingu-ta-logistiki/sklad-kafedri/makarova-viktoriya-viktorivn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707433"/>
            <a:ext cx="7560840" cy="89153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8E40"/>
                </a:solidFill>
                <a:cs typeface="Aparajita" pitchFamily="34" charset="0"/>
              </a:rPr>
              <a:t>МАРКЕТИНГОВА ДІЛОВА МЕРЕЖА</a:t>
            </a:r>
            <a:endParaRPr lang="uk-UA" sz="3200" dirty="0">
              <a:solidFill>
                <a:srgbClr val="008E40"/>
              </a:solidFill>
              <a:cs typeface="Aparajit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" y="3706"/>
            <a:ext cx="3356379" cy="11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Організована група: векторна графіка, зображення, Організована група  малюнки | Скачати з DepositPhotos">
            <a:extLst>
              <a:ext uri="{FF2B5EF4-FFF2-40B4-BE49-F238E27FC236}">
                <a16:creationId xmlns:a16="http://schemas.microsoft.com/office/drawing/2014/main" id="{875EAC42-A693-C841-E7D7-F6B5F8044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033695"/>
            <a:ext cx="6984776" cy="470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2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051" y="116632"/>
            <a:ext cx="51635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34" charset="0"/>
              </a:rPr>
              <a:t>Хто викладач курсу?</a:t>
            </a:r>
            <a:endParaRPr lang="uk-U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124" name="Picture 4" descr="Цікаві факти про інтернет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" y="5915524"/>
            <a:ext cx="1875159" cy="9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75159" y="5549555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Детальніше про викладача тут: 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65B3764A-D823-4D7F-9497-A102F2D83162}"/>
              </a:ext>
            </a:extLst>
          </p:cNvPr>
          <p:cNvSpPr txBox="1">
            <a:spLocks/>
          </p:cNvSpPr>
          <p:nvPr/>
        </p:nvSpPr>
        <p:spPr>
          <a:xfrm>
            <a:off x="251520" y="1988839"/>
            <a:ext cx="4680520" cy="32176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Доктор економічних наук, професор кафедри маркетингу та логістики</a:t>
            </a:r>
            <a:r>
              <a:rPr lang="uk-UA" sz="2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uk-UA" sz="2800" b="1" dirty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uk-UA" b="1" dirty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Макарова Вікторія Вікторівна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CEB9F-9E5A-4F99-BB17-B103DFCEFA08}"/>
              </a:ext>
            </a:extLst>
          </p:cNvPr>
          <p:cNvSpPr txBox="1"/>
          <p:nvPr/>
        </p:nvSpPr>
        <p:spPr>
          <a:xfrm>
            <a:off x="2141984" y="6048366"/>
            <a:ext cx="6750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  <a:hlinkClick r:id="rId3"/>
              </a:rPr>
              <a:t>https://eim.snau.edu.ua/kafedri/marketingu-ta-logistiki/sklad-kafedri/makarova-viktoriya-viktorivna/</a:t>
            </a:r>
            <a:r>
              <a:rPr lang="uk-UA" b="1" dirty="0">
                <a:solidFill>
                  <a:srgbClr val="0000FF"/>
                </a:solidFill>
              </a:rPr>
              <a:t>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04FAE6-61AB-FC8C-C1AF-BCBE1461B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018" y="132507"/>
            <a:ext cx="3129012" cy="526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4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7414" y="116632"/>
            <a:ext cx="585458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МЕТА ВИВЧЕННЯ ДИСЦИПЛІНИ: </a:t>
            </a:r>
          </a:p>
          <a:p>
            <a:pPr algn="ctr"/>
            <a:r>
              <a:rPr lang="ru-UA" dirty="0"/>
              <a:t>сформувати у студентів системне уявлення про маркетингові ділові мережі як сучасний інструмент стратегічного розвитку бізнесу, навчити застосовувати методи побудови й управління мережевими відносинами з партнерами, клієнтами та стейкхолдерами в умовах глобальної конкуренції та цифрової трансформації</a:t>
            </a:r>
            <a:r>
              <a:rPr lang="ru-UA" sz="2000" dirty="0"/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232715"/>
            <a:ext cx="585458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400" b="1" dirty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ЗАВДАННЯ  ДИСЦИПЛІНИ: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UA" dirty="0"/>
              <a:t>розкрити теоретичні основи формування маркетингових ділових мереж;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UA" dirty="0"/>
              <a:t>ознайомити студентів із моделями і механізмами функціонування бізнес-мереж;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UA" dirty="0"/>
              <a:t>дослідити роль цифрових платформ, CRM-систем та big data в управлінні мережами;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UA" dirty="0"/>
              <a:t>розвинути навички аналізу ефективності маркетингових мережевих стратегій;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UA" dirty="0"/>
              <a:t>сформувати практичні вміння щодо побудови комунікацій і партнерств у B2B та B2C середовищах.</a:t>
            </a:r>
          </a:p>
        </p:txBody>
      </p:sp>
      <p:pic>
        <p:nvPicPr>
          <p:cNvPr id="3" name="Рисунок 2" descr="Людина ідеї: векторна графіка, зображення, Людина ідеї малюнки | Скачати з  DepositPhotos">
            <a:extLst>
              <a:ext uri="{FF2B5EF4-FFF2-40B4-BE49-F238E27FC236}">
                <a16:creationId xmlns:a16="http://schemas.microsoft.com/office/drawing/2014/main" id="{EA6DC93B-E83D-743F-7B84-72D26B476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7203"/>
            <a:ext cx="2337048" cy="2337048"/>
          </a:xfrm>
          <a:prstGeom prst="rect">
            <a:avLst/>
          </a:prstGeom>
        </p:spPr>
      </p:pic>
      <p:pic>
        <p:nvPicPr>
          <p:cNvPr id="6" name="Рисунок 5" descr="Бізнес розмова: векторна графіка, зображення, Бізнес розмова малюнки |  Скачати з DepositPhotos">
            <a:extLst>
              <a:ext uri="{FF2B5EF4-FFF2-40B4-BE49-F238E27FC236}">
                <a16:creationId xmlns:a16="http://schemas.microsoft.com/office/drawing/2014/main" id="{89207967-6685-E5B1-B81B-C0435D473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647" y="3232715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8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144496"/>
            <a:ext cx="869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  <a:latin typeface="Segoe Script" pitchFamily="34" charset="0"/>
              </a:rPr>
              <a:t>Вивчивши курс, ви отримаєте відповіді на такі питання як: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1033614"/>
            <a:ext cx="2794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00B0F0"/>
                </a:solidFill>
                <a:latin typeface="Segoe Script" panose="020B0804020000000003" pitchFamily="34" charset="0"/>
              </a:rPr>
              <a:t>Які</a:t>
            </a:r>
            <a:r>
              <a:rPr lang="ru-RU" dirty="0">
                <a:solidFill>
                  <a:srgbClr val="00B0F0"/>
                </a:solidFill>
                <a:latin typeface="Segoe Script" panose="020B0804020000000003" pitchFamily="34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Segoe Script" panose="020B0804020000000003" pitchFamily="34" charset="0"/>
              </a:rPr>
              <a:t>існують</a:t>
            </a:r>
            <a:r>
              <a:rPr lang="ru-RU" dirty="0">
                <a:solidFill>
                  <a:srgbClr val="00B0F0"/>
                </a:solidFill>
                <a:latin typeface="Segoe Script" panose="020B0804020000000003" pitchFamily="34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Segoe Script" panose="020B0804020000000003" pitchFamily="34" charset="0"/>
              </a:rPr>
              <a:t>моделі</a:t>
            </a:r>
            <a:r>
              <a:rPr lang="ru-RU" dirty="0">
                <a:solidFill>
                  <a:srgbClr val="00B0F0"/>
                </a:solidFill>
                <a:latin typeface="Segoe Script" panose="020B0804020000000003" pitchFamily="34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Segoe Script" panose="020B0804020000000003" pitchFamily="34" charset="0"/>
              </a:rPr>
              <a:t>взаємодії</a:t>
            </a:r>
            <a:r>
              <a:rPr lang="ru-RU" dirty="0">
                <a:solidFill>
                  <a:srgbClr val="00B0F0"/>
                </a:solidFill>
                <a:latin typeface="Segoe Script" panose="020B0804020000000003" pitchFamily="34" charset="0"/>
              </a:rPr>
              <a:t> в </a:t>
            </a:r>
            <a:r>
              <a:rPr lang="en-GB" dirty="0">
                <a:solidFill>
                  <a:srgbClr val="00B0F0"/>
                </a:solidFill>
                <a:latin typeface="Segoe Script" panose="020B0804020000000003" pitchFamily="34" charset="0"/>
              </a:rPr>
              <a:t>B2B </a:t>
            </a:r>
            <a:r>
              <a:rPr lang="ru-RU" dirty="0">
                <a:solidFill>
                  <a:srgbClr val="00B0F0"/>
                </a:solidFill>
                <a:latin typeface="Segoe Script" panose="020B0804020000000003" pitchFamily="34" charset="0"/>
              </a:rPr>
              <a:t>та </a:t>
            </a:r>
            <a:r>
              <a:rPr lang="en-GB" dirty="0">
                <a:solidFill>
                  <a:srgbClr val="00B0F0"/>
                </a:solidFill>
                <a:latin typeface="Segoe Script" panose="020B0804020000000003" pitchFamily="34" charset="0"/>
              </a:rPr>
              <a:t>B2C </a:t>
            </a:r>
            <a:r>
              <a:rPr lang="ru-RU" dirty="0">
                <a:solidFill>
                  <a:srgbClr val="00B0F0"/>
                </a:solidFill>
                <a:latin typeface="Segoe Script" panose="020B0804020000000003" pitchFamily="34" charset="0"/>
              </a:rPr>
              <a:t>мережах?</a:t>
            </a:r>
            <a:endParaRPr lang="uk-UA" sz="1600" b="1" dirty="0">
              <a:solidFill>
                <a:srgbClr val="00B0F0"/>
              </a:solidFill>
              <a:latin typeface="Segoe Script" panose="020B08040200000000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836" y="1034981"/>
            <a:ext cx="2572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Segoe Script" panose="020B0804020000000003" pitchFamily="34" charset="0"/>
              </a:rPr>
              <a:t>Як </a:t>
            </a:r>
            <a:r>
              <a:rPr lang="ru-RU" dirty="0" err="1">
                <a:solidFill>
                  <a:srgbClr val="0070C0"/>
                </a:solidFill>
                <a:latin typeface="Segoe Script" panose="020B0804020000000003" pitchFamily="34" charset="0"/>
              </a:rPr>
              <a:t>управляти</a:t>
            </a:r>
            <a:r>
              <a:rPr lang="ru-RU" dirty="0">
                <a:solidFill>
                  <a:srgbClr val="0070C0"/>
                </a:solidFill>
                <a:latin typeface="Segoe Script" panose="020B0804020000000003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Segoe Script" panose="020B0804020000000003" pitchFamily="34" charset="0"/>
              </a:rPr>
              <a:t>комунікаціями</a:t>
            </a:r>
            <a:r>
              <a:rPr lang="ru-RU" dirty="0">
                <a:solidFill>
                  <a:srgbClr val="0070C0"/>
                </a:solidFill>
                <a:latin typeface="Segoe Script" panose="020B0804020000000003" pitchFamily="34" charset="0"/>
              </a:rPr>
              <a:t> в </a:t>
            </a:r>
            <a:r>
              <a:rPr lang="ru-RU" dirty="0" err="1">
                <a:solidFill>
                  <a:srgbClr val="0070C0"/>
                </a:solidFill>
                <a:latin typeface="Segoe Script" panose="020B0804020000000003" pitchFamily="34" charset="0"/>
              </a:rPr>
              <a:t>ділових</a:t>
            </a:r>
            <a:r>
              <a:rPr lang="ru-RU" dirty="0">
                <a:solidFill>
                  <a:srgbClr val="0070C0"/>
                </a:solidFill>
                <a:latin typeface="Segoe Script" panose="020B0804020000000003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Segoe Script" panose="020B0804020000000003" pitchFamily="34" charset="0"/>
              </a:rPr>
              <a:t>відносинах</a:t>
            </a:r>
            <a:r>
              <a:rPr lang="ru-RU" dirty="0">
                <a:solidFill>
                  <a:srgbClr val="0070C0"/>
                </a:solidFill>
                <a:latin typeface="Segoe Script" panose="020B0804020000000003" pitchFamily="34" charset="0"/>
              </a:rPr>
              <a:t>?</a:t>
            </a:r>
            <a:endParaRPr lang="uk-UA" b="1" dirty="0">
              <a:solidFill>
                <a:srgbClr val="0070C0"/>
              </a:solidFill>
              <a:latin typeface="Segoe Script" panose="020B08040200000000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95777" y="3565045"/>
            <a:ext cx="22905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Segoe Script" panose="020B0804020000000003" pitchFamily="34" charset="0"/>
              </a:rPr>
              <a:t>Як </a:t>
            </a:r>
            <a:r>
              <a:rPr lang="ru-RU" dirty="0" err="1">
                <a:solidFill>
                  <a:srgbClr val="7030A0"/>
                </a:solidFill>
                <a:latin typeface="Segoe Script" panose="020B0804020000000003" pitchFamily="34" charset="0"/>
              </a:rPr>
              <a:t>створюється</a:t>
            </a:r>
            <a:r>
              <a:rPr lang="ru-RU" dirty="0">
                <a:solidFill>
                  <a:srgbClr val="7030A0"/>
                </a:solidFill>
                <a:latin typeface="Segoe Script" panose="020B0804020000000003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Segoe Script" panose="020B0804020000000003" pitchFamily="34" charset="0"/>
              </a:rPr>
              <a:t>довіра</a:t>
            </a:r>
            <a:r>
              <a:rPr lang="ru-RU" dirty="0">
                <a:solidFill>
                  <a:srgbClr val="7030A0"/>
                </a:solidFill>
                <a:latin typeface="Segoe Script" panose="020B0804020000000003" pitchFamily="34" charset="0"/>
              </a:rPr>
              <a:t> в </a:t>
            </a:r>
            <a:r>
              <a:rPr lang="ru-RU" dirty="0" err="1">
                <a:solidFill>
                  <a:srgbClr val="7030A0"/>
                </a:solidFill>
                <a:latin typeface="Segoe Script" panose="020B0804020000000003" pitchFamily="34" charset="0"/>
              </a:rPr>
              <a:t>бізнесі</a:t>
            </a:r>
            <a:r>
              <a:rPr lang="ru-RU" dirty="0">
                <a:solidFill>
                  <a:srgbClr val="7030A0"/>
                </a:solidFill>
                <a:latin typeface="Segoe Script" panose="020B0804020000000003" pitchFamily="34" charset="0"/>
              </a:rPr>
              <a:t> — і </a:t>
            </a:r>
            <a:r>
              <a:rPr lang="ru-RU" dirty="0" err="1">
                <a:solidFill>
                  <a:srgbClr val="7030A0"/>
                </a:solidFill>
                <a:latin typeface="Segoe Script" panose="020B0804020000000003" pitchFamily="34" charset="0"/>
              </a:rPr>
              <a:t>чому</a:t>
            </a:r>
            <a:r>
              <a:rPr lang="ru-RU" dirty="0">
                <a:solidFill>
                  <a:srgbClr val="7030A0"/>
                </a:solidFill>
                <a:latin typeface="Segoe Script" panose="020B0804020000000003" pitchFamily="34" charset="0"/>
              </a:rPr>
              <a:t> вона часто </a:t>
            </a:r>
            <a:r>
              <a:rPr lang="ru-RU" dirty="0" err="1">
                <a:solidFill>
                  <a:srgbClr val="7030A0"/>
                </a:solidFill>
                <a:latin typeface="Segoe Script" panose="020B0804020000000003" pitchFamily="34" charset="0"/>
              </a:rPr>
              <a:t>цінніша</a:t>
            </a:r>
            <a:r>
              <a:rPr lang="ru-RU" dirty="0">
                <a:solidFill>
                  <a:srgbClr val="7030A0"/>
                </a:solidFill>
                <a:latin typeface="Segoe Script" panose="020B0804020000000003" pitchFamily="34" charset="0"/>
              </a:rPr>
              <a:t> за </a:t>
            </a:r>
            <a:r>
              <a:rPr lang="ru-RU" dirty="0" err="1">
                <a:solidFill>
                  <a:srgbClr val="7030A0"/>
                </a:solidFill>
                <a:latin typeface="Segoe Script" panose="020B0804020000000003" pitchFamily="34" charset="0"/>
              </a:rPr>
              <a:t>ціну</a:t>
            </a:r>
            <a:r>
              <a:rPr lang="ru-RU" dirty="0">
                <a:solidFill>
                  <a:srgbClr val="7030A0"/>
                </a:solidFill>
                <a:latin typeface="Segoe Script" panose="020B0804020000000003" pitchFamily="34" charset="0"/>
              </a:rPr>
              <a:t>?</a:t>
            </a:r>
            <a:endParaRPr lang="uk-UA" sz="1600" b="1" dirty="0">
              <a:solidFill>
                <a:srgbClr val="7030A0"/>
              </a:solidFill>
              <a:latin typeface="Segoe Script" panose="020B08040200000000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69449" y="3103379"/>
            <a:ext cx="2373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Що таке партнерські відносини?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638989"/>
            <a:ext cx="26525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  <a:latin typeface="Segoe Script" panose="020B0804020000000003" pitchFamily="34" charset="0"/>
              </a:rPr>
              <a:t>Як </a:t>
            </a:r>
            <a:r>
              <a:rPr lang="ru-RU" dirty="0" err="1">
                <a:solidFill>
                  <a:srgbClr val="FFC000"/>
                </a:solidFill>
                <a:latin typeface="Segoe Script" panose="020B0804020000000003" pitchFamily="34" charset="0"/>
              </a:rPr>
              <a:t>використовувати</a:t>
            </a:r>
            <a:r>
              <a:rPr lang="ru-RU" dirty="0">
                <a:solidFill>
                  <a:srgbClr val="FFC000"/>
                </a:solidFill>
                <a:latin typeface="Segoe Script" panose="020B0804020000000003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Segoe Script" panose="020B0804020000000003" pitchFamily="34" charset="0"/>
              </a:rPr>
              <a:t>нетворкінг</a:t>
            </a:r>
            <a:r>
              <a:rPr lang="ru-RU" dirty="0">
                <a:solidFill>
                  <a:srgbClr val="FFC000"/>
                </a:solidFill>
                <a:latin typeface="Segoe Script" panose="020B0804020000000003" pitchFamily="34" charset="0"/>
              </a:rPr>
              <a:t> як </a:t>
            </a:r>
            <a:r>
              <a:rPr lang="ru-RU" dirty="0" err="1">
                <a:solidFill>
                  <a:srgbClr val="FFC000"/>
                </a:solidFill>
                <a:latin typeface="Segoe Script" panose="020B0804020000000003" pitchFamily="34" charset="0"/>
              </a:rPr>
              <a:t>інструмент</a:t>
            </a:r>
            <a:r>
              <a:rPr lang="ru-RU" dirty="0">
                <a:solidFill>
                  <a:srgbClr val="FFC000"/>
                </a:solidFill>
                <a:latin typeface="Segoe Script" panose="020B0804020000000003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Segoe Script" panose="020B0804020000000003" pitchFamily="34" charset="0"/>
              </a:rPr>
              <a:t>конкурентної</a:t>
            </a:r>
            <a:r>
              <a:rPr lang="ru-RU" dirty="0">
                <a:solidFill>
                  <a:srgbClr val="FFC000"/>
                </a:solidFill>
                <a:latin typeface="Segoe Script" panose="020B0804020000000003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Segoe Script" panose="020B0804020000000003" pitchFamily="34" charset="0"/>
              </a:rPr>
              <a:t>переваги</a:t>
            </a:r>
            <a:r>
              <a:rPr lang="ru-RU" dirty="0">
                <a:solidFill>
                  <a:srgbClr val="FFC000"/>
                </a:solidFill>
                <a:latin typeface="Segoe Script" panose="020B0804020000000003" pitchFamily="34" charset="0"/>
              </a:rPr>
              <a:t>?</a:t>
            </a:r>
            <a:endParaRPr lang="uk-UA" b="1" dirty="0">
              <a:solidFill>
                <a:srgbClr val="FFC000"/>
              </a:solidFill>
              <a:latin typeface="Segoe Script" panose="020B0804020000000003" pitchFamily="34" charset="0"/>
            </a:endParaRPr>
          </a:p>
        </p:txBody>
      </p:sp>
      <p:pic>
        <p:nvPicPr>
          <p:cNvPr id="3100" name="Picture 28" descr="Question mark earth stock illustration. Illustration of think - 117115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3"/>
          <a:stretch/>
        </p:blipFill>
        <p:spPr bwMode="auto">
          <a:xfrm>
            <a:off x="3785266" y="832748"/>
            <a:ext cx="1916703" cy="17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Page 84 | Acquisition agreement Images - Free Download on Freepik">
            <a:extLst>
              <a:ext uri="{FF2B5EF4-FFF2-40B4-BE49-F238E27FC236}">
                <a16:creationId xmlns:a16="http://schemas.microsoft.com/office/drawing/2014/main" id="{BFC44D83-8BC3-FB5B-D187-600524BFD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210" y="4230239"/>
            <a:ext cx="3069580" cy="2231668"/>
          </a:xfrm>
          <a:prstGeom prst="rect">
            <a:avLst/>
          </a:prstGeom>
        </p:spPr>
      </p:pic>
      <p:pic>
        <p:nvPicPr>
          <p:cNvPr id="3" name="Рисунок 2" descr="Партнери Пропонують Свої Послути | (067) 402-38-22 -">
            <a:extLst>
              <a:ext uri="{FF2B5EF4-FFF2-40B4-BE49-F238E27FC236}">
                <a16:creationId xmlns:a16="http://schemas.microsoft.com/office/drawing/2014/main" id="{2DA860F8-1E05-BB93-4334-93F50907F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42" y="2419113"/>
            <a:ext cx="1841500" cy="1104900"/>
          </a:xfrm>
          <a:prstGeom prst="rect">
            <a:avLst/>
          </a:prstGeom>
        </p:spPr>
      </p:pic>
      <p:pic>
        <p:nvPicPr>
          <p:cNvPr id="4" name="Рисунок 3" descr="Нетворкінг – що це: модне слово, чи життєва необхідність? | Запорізький  обласний центр зайнятості">
            <a:extLst>
              <a:ext uri="{FF2B5EF4-FFF2-40B4-BE49-F238E27FC236}">
                <a16:creationId xmlns:a16="http://schemas.microsoft.com/office/drawing/2014/main" id="{C448B68C-5068-A770-253D-B4FB17C3D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7" y="5393314"/>
            <a:ext cx="2376340" cy="1320189"/>
          </a:xfrm>
          <a:prstGeom prst="rect">
            <a:avLst/>
          </a:prstGeom>
        </p:spPr>
      </p:pic>
      <p:pic>
        <p:nvPicPr>
          <p:cNvPr id="6" name="Рисунок 5" descr="Что Такое B2B-продажи? Отличия B2B от B2С. Основные Техники и Модели В2В -продаж">
            <a:extLst>
              <a:ext uri="{FF2B5EF4-FFF2-40B4-BE49-F238E27FC236}">
                <a16:creationId xmlns:a16="http://schemas.microsoft.com/office/drawing/2014/main" id="{5D812C5A-A2D8-E22E-3984-B9271ECDC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687" y="2015065"/>
            <a:ext cx="2373477" cy="1329147"/>
          </a:xfrm>
          <a:prstGeom prst="rect">
            <a:avLst/>
          </a:prstGeom>
        </p:spPr>
      </p:pic>
      <p:pic>
        <p:nvPicPr>
          <p:cNvPr id="7" name="Рисунок 6" descr="BAS Малий бізнес - БАС автоматизація малого бізнесу - Wecode">
            <a:extLst>
              <a:ext uri="{FF2B5EF4-FFF2-40B4-BE49-F238E27FC236}">
                <a16:creationId xmlns:a16="http://schemas.microsoft.com/office/drawing/2014/main" id="{7DDADEE0-6F9E-2259-6B69-6E33EF0EB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7505" y="5040070"/>
            <a:ext cx="1878665" cy="167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4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E4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Зміст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E4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E4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дисципліни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E4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3" name="Рисунок 2" descr="Партнерські відносини - це... Партнерські відносини в бізнесі">
            <a:extLst>
              <a:ext uri="{FF2B5EF4-FFF2-40B4-BE49-F238E27FC236}">
                <a16:creationId xmlns:a16="http://schemas.microsoft.com/office/drawing/2014/main" id="{806AA2A8-B863-EB0D-68A0-59F4A05BEA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54" r="21906" b="-1"/>
          <a:stretch>
            <a:fillRect/>
          </a:stretch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8200" y="1600200"/>
            <a:ext cx="4244280" cy="5141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uk-UA" noProof="0"/>
              <a:t>Поняття та сутність маркетингових ділових мереж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uk-UA" noProof="0" dirty="0"/>
              <a:t>Типологія маркетингових ділових мереж: горизонтальні, вертикальні, інтегровані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uk-UA" noProof="0" dirty="0"/>
              <a:t>Партнерські відносини у маркетингу: стратегічні альянси, франчайзинг, кластеризація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uk-UA" noProof="0" dirty="0"/>
              <a:t>Мережеві ефекти та їх вплив на розвиток бізнесу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uk-UA" noProof="0" dirty="0"/>
              <a:t>Маркетингові екосистеми та платформні бізнес-моделі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uk-UA" noProof="0" dirty="0"/>
              <a:t>Управління комунікаціями у межах маркетингової ділової мережі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uk-UA" noProof="0" dirty="0"/>
              <a:t>Інструменти цифрової трансформації мереж: CRM, </a:t>
            </a:r>
            <a:r>
              <a:rPr lang="uk-UA" noProof="0" dirty="0" err="1"/>
              <a:t>big</a:t>
            </a:r>
            <a:r>
              <a:rPr lang="uk-UA" noProof="0" dirty="0"/>
              <a:t> </a:t>
            </a:r>
            <a:r>
              <a:rPr lang="uk-UA" noProof="0" dirty="0" err="1"/>
              <a:t>data</a:t>
            </a:r>
            <a:r>
              <a:rPr lang="uk-UA" noProof="0" dirty="0"/>
              <a:t>, AI, </a:t>
            </a:r>
            <a:r>
              <a:rPr lang="uk-UA" noProof="0" dirty="0" err="1"/>
              <a:t>blockchain</a:t>
            </a:r>
            <a:endParaRPr lang="uk-UA" noProof="0" dirty="0"/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uk-UA" noProof="0" dirty="0"/>
              <a:t>B2B та B2C бізнес-мережі: відмінності та особливості управління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uk-UA" noProof="0" dirty="0"/>
              <a:t>Мережевий брендинг та спільноти споживачів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uk-UA" noProof="0" dirty="0"/>
              <a:t>Міжнародні маркетингові </a:t>
            </a:r>
            <a:r>
              <a:rPr lang="uk-UA" sz="2400" noProof="0" dirty="0"/>
              <a:t>мережі</a:t>
            </a:r>
            <a:r>
              <a:rPr lang="uk-UA" noProof="0" dirty="0"/>
              <a:t>: глобалізація та</a:t>
            </a:r>
          </a:p>
        </p:txBody>
      </p:sp>
    </p:spTree>
    <p:extLst>
      <p:ext uri="{BB962C8B-B14F-4D97-AF65-F5344CB8AC3E}">
        <p14:creationId xmlns:p14="http://schemas.microsoft.com/office/powerpoint/2010/main" val="1359152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277</Words>
  <Application>Microsoft Macintosh PowerPoint</Application>
  <PresentationFormat>Экран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Aparajita</vt:lpstr>
      <vt:lpstr>Arial</vt:lpstr>
      <vt:lpstr>Calibri</vt:lpstr>
      <vt:lpstr>Segoe Script</vt:lpstr>
      <vt:lpstr>Wingdings</vt:lpstr>
      <vt:lpstr>Тема Office</vt:lpstr>
      <vt:lpstr>МАРКЕТИНГОВА ДІЛОВА МЕРЕЖА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АДМІНІСТРАТИВНО-ТЕРИТОРІАЛЬНИХ ОДИНИЦЬ</dc:title>
  <dc:creator>Виктория</dc:creator>
  <cp:lastModifiedBy>Viktoriia Makarova</cp:lastModifiedBy>
  <cp:revision>60</cp:revision>
  <dcterms:created xsi:type="dcterms:W3CDTF">2021-04-17T15:25:28Z</dcterms:created>
  <dcterms:modified xsi:type="dcterms:W3CDTF">2026-03-19T20:37:32Z</dcterms:modified>
</cp:coreProperties>
</file>