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4" d="100"/>
          <a:sy n="74" d="100"/>
        </p:scale>
        <p:origin x="1458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12.02.2025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573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12.02.2025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1574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12.02.2025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184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12.02.2025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597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12.02.2025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578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12.02.2025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693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12.02.2025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351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12.02.2025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693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12.02.2025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2945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12.02.2025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762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12.02.2025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307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50DEF-3860-47DD-AF12-E678574E7C97}" type="datetimeFigureOut">
              <a:rPr lang="uk-UA" smtClean="0"/>
              <a:t>12.02.2025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20787-369D-4130-87B0-B3F3DA75F72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301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im.snau.edu.ua/kafedri/marketingu-ta-logistiki/sklad-kafedri/blyumska-danko-kseniya-valeri%d1%97vna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9573" y="1147776"/>
            <a:ext cx="4968552" cy="1035546"/>
          </a:xfrm>
        </p:spPr>
        <p:txBody>
          <a:bodyPr>
            <a:noAutofit/>
          </a:bodyPr>
          <a:lstStyle/>
          <a:p>
            <a:pPr algn="ctr"/>
            <a:r>
              <a:rPr lang="ru-RU" sz="3200" b="1" u="sng" dirty="0">
                <a:solidFill>
                  <a:srgbClr val="008E40"/>
                </a:solidFill>
                <a:cs typeface="Aparajita" pitchFamily="34" charset="0"/>
              </a:rPr>
              <a:t>НОВІТНІ МЕДІА В МАРКЕТИНГУ</a:t>
            </a:r>
            <a:endParaRPr lang="uk-UA" sz="3200" u="sng" dirty="0">
              <a:solidFill>
                <a:srgbClr val="008E40"/>
              </a:solidFill>
              <a:cs typeface="Aparajita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99" y="3706"/>
            <a:ext cx="3356379" cy="112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 descr="Тренди в digital-маркетингу 2024: як бізнес може ефективно просувати свій  продукт в наш час - Genius.Space">
            <a:extLst>
              <a:ext uri="{FF2B5EF4-FFF2-40B4-BE49-F238E27FC236}">
                <a16:creationId xmlns:a16="http://schemas.microsoft.com/office/drawing/2014/main" id="{0DB3299A-5CB1-48EA-AA73-D7CF457B17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08" r="17647"/>
          <a:stretch/>
        </p:blipFill>
        <p:spPr bwMode="auto">
          <a:xfrm>
            <a:off x="5940152" y="186680"/>
            <a:ext cx="2664296" cy="2377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Медіаграмотність: що необхідно знати і вміти? - Вінницька обласна  універсальна наукова бібліотека імені Валентина Отамановського">
            <a:extLst>
              <a:ext uri="{FF2B5EF4-FFF2-40B4-BE49-F238E27FC236}">
                <a16:creationId xmlns:a16="http://schemas.microsoft.com/office/drawing/2014/main" id="{8961DF3D-AF71-4A55-83C3-30ECCB71E9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08920"/>
            <a:ext cx="756285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827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8051" y="116632"/>
            <a:ext cx="516353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Segoe Script" pitchFamily="34" charset="0"/>
              </a:rPr>
              <a:t>Хто викладач курсу?</a:t>
            </a:r>
            <a:endParaRPr lang="uk-UA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Segoe Script" pitchFamily="34" charset="0"/>
            </a:endParaRPr>
          </a:p>
        </p:txBody>
      </p:sp>
      <p:pic>
        <p:nvPicPr>
          <p:cNvPr id="5124" name="Picture 4" descr="Цікаві факти про інтернет - Dovidka.biz.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7" y="5915524"/>
            <a:ext cx="1875159" cy="94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875159" y="5549555"/>
            <a:ext cx="4645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solidFill>
                  <a:srgbClr val="0070C0"/>
                </a:solidFill>
                <a:latin typeface="Segoe Script" pitchFamily="34" charset="0"/>
              </a:rPr>
              <a:t>Детальніше про викладача тут: </a:t>
            </a:r>
          </a:p>
        </p:txBody>
      </p:sp>
      <p:sp>
        <p:nvSpPr>
          <p:cNvPr id="2" name="Подзаголовок 2">
            <a:extLst>
              <a:ext uri="{FF2B5EF4-FFF2-40B4-BE49-F238E27FC236}">
                <a16:creationId xmlns:a16="http://schemas.microsoft.com/office/drawing/2014/main" id="{38D2F1F4-78EF-6073-8444-58C083116DDD}"/>
              </a:ext>
            </a:extLst>
          </p:cNvPr>
          <p:cNvSpPr txBox="1">
            <a:spLocks/>
          </p:cNvSpPr>
          <p:nvPr/>
        </p:nvSpPr>
        <p:spPr>
          <a:xfrm>
            <a:off x="251520" y="1988839"/>
            <a:ext cx="4680520" cy="3217609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Кандидат економічних наук, доцент кафедри маркетингу та логістики</a:t>
            </a:r>
            <a:r>
              <a:rPr lang="uk-UA" sz="2600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ctr">
              <a:buNone/>
            </a:pPr>
            <a:endParaRPr lang="uk-UA" sz="2800" b="1" dirty="0">
              <a:solidFill>
                <a:srgbClr val="00B050"/>
              </a:solidFill>
              <a:latin typeface="Segoe Script" pitchFamily="34" charset="0"/>
              <a:cs typeface="Aparajita" pitchFamily="34" charset="0"/>
            </a:endParaRPr>
          </a:p>
          <a:p>
            <a:pPr marL="0" indent="0" algn="ctr">
              <a:buNone/>
            </a:pPr>
            <a:r>
              <a:rPr lang="uk-UA" b="1" dirty="0">
                <a:solidFill>
                  <a:srgbClr val="00B050"/>
                </a:solidFill>
                <a:latin typeface="Segoe Script" pitchFamily="34" charset="0"/>
                <a:cs typeface="Aparajita" pitchFamily="34" charset="0"/>
              </a:rPr>
              <a:t>Блюмська-Данько Ксенія Валеріївна</a:t>
            </a:r>
          </a:p>
        </p:txBody>
      </p:sp>
      <p:sp>
        <p:nvSpPr>
          <p:cNvPr id="3" name="Прямоугольник 5">
            <a:extLst>
              <a:ext uri="{FF2B5EF4-FFF2-40B4-BE49-F238E27FC236}">
                <a16:creationId xmlns:a16="http://schemas.microsoft.com/office/drawing/2014/main" id="{4B12C6F8-3102-BDAE-D526-4A00C24B0E7D}"/>
              </a:ext>
            </a:extLst>
          </p:cNvPr>
          <p:cNvSpPr/>
          <p:nvPr/>
        </p:nvSpPr>
        <p:spPr>
          <a:xfrm>
            <a:off x="2195736" y="5941016"/>
            <a:ext cx="66572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hlinkClick r:id="rId3"/>
              </a:rPr>
              <a:t>https://eim.snau.edu.ua/kafedri/marketingu-ta-logistiki/sklad-kafedri/blyumska-danko-kseniya-valeri%d1%97vna/</a:t>
            </a:r>
            <a:r>
              <a:rPr lang="uk-UA" b="1" dirty="0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8" name="Picture 2" descr="https://eim.snau.edu.ua/wp-content/uploads/2019/09/%D0%91%D0%B5%D0%B7%D1%8B%D0%BC%D1%8F%D0%BD%D0%BD%D1%8B%D0%B9-28.png">
            <a:extLst>
              <a:ext uri="{FF2B5EF4-FFF2-40B4-BE49-F238E27FC236}">
                <a16:creationId xmlns:a16="http://schemas.microsoft.com/office/drawing/2014/main" id="{B4790F3C-3077-2DEE-6CD2-01CD100D4E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517" y="404664"/>
            <a:ext cx="2989144" cy="4473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4748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51920" y="476672"/>
            <a:ext cx="483297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00B050"/>
                </a:solidFill>
                <a:latin typeface="Segoe Script" pitchFamily="34" charset="0"/>
                <a:cs typeface="Arial" pitchFamily="34" charset="0"/>
              </a:rPr>
              <a:t>МЕТА ВИВЧЕННЯ ДИСЦИПЛІНИ: </a:t>
            </a:r>
          </a:p>
          <a:p>
            <a:pPr algn="ctr"/>
            <a:endParaRPr lang="uk-UA" sz="1000" b="1" dirty="0">
              <a:solidFill>
                <a:srgbClr val="00B050"/>
              </a:solidFill>
              <a:latin typeface="Segoe Script" pitchFamily="34" charset="0"/>
              <a:cs typeface="Arial" pitchFamily="34" charset="0"/>
            </a:endParaRPr>
          </a:p>
          <a:p>
            <a:pPr algn="ctr"/>
            <a:r>
              <a:rPr lang="uk-UA" sz="1800" dirty="0">
                <a:effectLst/>
                <a:latin typeface="Segoe Script" panose="030B05040200000000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оволодіння компетентностями у сфері медіамаркетингу, соціального медіамаркетингу, контент-маркетингу та комунікаційного дизайну</a:t>
            </a:r>
            <a:endParaRPr lang="uk-UA" dirty="0">
              <a:latin typeface="Segoe Script" panose="030B0504020000000003" pitchFamily="66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996952"/>
            <a:ext cx="5506295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i="1" dirty="0">
                <a:latin typeface="Arial" pitchFamily="34" charset="0"/>
                <a:cs typeface="Arial" pitchFamily="34" charset="0"/>
              </a:rPr>
              <a:t> </a:t>
            </a:r>
            <a:r>
              <a:rPr lang="uk-UA" sz="2400" b="1" dirty="0">
                <a:solidFill>
                  <a:srgbClr val="00B050"/>
                </a:solidFill>
                <a:latin typeface="Segoe Script" pitchFamily="34" charset="0"/>
                <a:cs typeface="Arial" pitchFamily="34" charset="0"/>
              </a:rPr>
              <a:t>ЗАВДАННЯ  ДИСЦИПЛІНИ:</a:t>
            </a:r>
          </a:p>
          <a:p>
            <a:pPr algn="ctr"/>
            <a:endParaRPr lang="uk-UA" sz="1000" b="1" dirty="0">
              <a:solidFill>
                <a:srgbClr val="00B050"/>
              </a:solidFill>
              <a:latin typeface="Segoe Script" pitchFamily="34" charset="0"/>
              <a:cs typeface="Arial" pitchFamily="34" charset="0"/>
            </a:endParaRPr>
          </a:p>
          <a:p>
            <a:pPr indent="450215" algn="ctr"/>
            <a:r>
              <a:rPr lang="uk-UA" sz="1800" dirty="0">
                <a:effectLst/>
                <a:latin typeface="Segoe Script" panose="030B0504020000000003" pitchFamily="66" charset="0"/>
                <a:ea typeface="Calibri" panose="020F0502020204030204" pitchFamily="34" charset="0"/>
              </a:rPr>
              <a:t>набуття теоретичних знань </a:t>
            </a:r>
            <a:r>
              <a:rPr lang="uk-UA" sz="1800" dirty="0">
                <a:effectLst/>
                <a:latin typeface="Segoe Script" panose="030B0504020000000003" pitchFamily="66" charset="0"/>
                <a:ea typeface="Times New Roman" panose="02020603050405020304" pitchFamily="18" charset="0"/>
              </a:rPr>
              <a:t>та умінь здійснювати маркетингову діяльність у сучасному медіапросторі. </a:t>
            </a:r>
            <a:r>
              <a:rPr lang="uk-UA" sz="1800" dirty="0">
                <a:solidFill>
                  <a:srgbClr val="000000"/>
                </a:solidFill>
                <a:effectLst/>
                <a:latin typeface="Segoe Script" panose="030B05040200000000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ефективно реалізовувати процеси та вирішувати завдання медіамаркетингу за допомогою новітніх методів та інструментів, </a:t>
            </a:r>
            <a:r>
              <a:rPr lang="uk-UA" sz="1800" dirty="0">
                <a:effectLst/>
                <a:latin typeface="Segoe Script" panose="030B0504020000000003" pitchFamily="66" charset="0"/>
                <a:ea typeface="Calibri" panose="020F0502020204030204" pitchFamily="34" charset="0"/>
              </a:rPr>
              <a:t>знати сучасні тенденції розвитку соціальних медіа, види месенджерів та блогів; основи побудови комунікаційних стратегій у медіапросторі</a:t>
            </a:r>
            <a:endParaRPr lang="uk-UA" dirty="0">
              <a:latin typeface="Segoe Script" panose="030B0504020000000003" pitchFamily="66" charset="0"/>
              <a:cs typeface="Arial" pitchFamily="34" charset="0"/>
            </a:endParaRPr>
          </a:p>
        </p:txBody>
      </p:sp>
      <p:pic>
        <p:nvPicPr>
          <p:cNvPr id="7" name="Picture 6" descr="Тенденції розвитку медіа в сучасному світі">
            <a:extLst>
              <a:ext uri="{FF2B5EF4-FFF2-40B4-BE49-F238E27FC236}">
                <a16:creationId xmlns:a16="http://schemas.microsoft.com/office/drawing/2014/main" id="{A108C92C-20E3-4C4D-A9A6-A20FCFB65C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00"/>
          <a:stretch/>
        </p:blipFill>
        <p:spPr bwMode="auto">
          <a:xfrm>
            <a:off x="5960663" y="3711844"/>
            <a:ext cx="291707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Нейромаркетинг в торгівлі: як вплинути на підсвідомість покупців? | Торгсофт">
            <a:extLst>
              <a:ext uri="{FF2B5EF4-FFF2-40B4-BE49-F238E27FC236}">
                <a16:creationId xmlns:a16="http://schemas.microsoft.com/office/drawing/2014/main" id="{A2F09B14-4C1D-43FD-BB8A-FDA3DE00E3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8680"/>
            <a:ext cx="3471814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8787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7" y="144496"/>
            <a:ext cx="8690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00B050"/>
                </a:solidFill>
                <a:latin typeface="Segoe Script" pitchFamily="34" charset="0"/>
              </a:rPr>
              <a:t>Вивчивши курс, ви отримаєте відповіді на такі питання як: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228184" y="1057284"/>
            <a:ext cx="240494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800" b="1" dirty="0">
                <a:solidFill>
                  <a:srgbClr val="00B0F0"/>
                </a:solidFill>
                <a:effectLst/>
                <a:latin typeface="Segoe Script" panose="030B0504020000000003" pitchFamily="66" charset="0"/>
                <a:ea typeface="Calibri" panose="020F0502020204030204" pitchFamily="34" charset="0"/>
              </a:rPr>
              <a:t>Як налаштовувати рекламу для пошукових систем</a:t>
            </a:r>
            <a:r>
              <a:rPr lang="uk-UA" sz="1600" b="1" dirty="0">
                <a:solidFill>
                  <a:srgbClr val="00B0F0"/>
                </a:solidFill>
                <a:latin typeface="Segoe Script" pitchFamily="34" charset="0"/>
              </a:rPr>
              <a:t>?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30468" y="652327"/>
            <a:ext cx="32039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800" b="1" dirty="0">
                <a:solidFill>
                  <a:srgbClr val="0070C0"/>
                </a:solidFill>
                <a:effectLst/>
                <a:latin typeface="Segoe Script" panose="030B0504020000000003" pitchFamily="66" charset="0"/>
                <a:ea typeface="Calibri" panose="020F0502020204030204" pitchFamily="34" charset="0"/>
              </a:rPr>
              <a:t>Як формувати контент в соціальних мережах?</a:t>
            </a:r>
            <a:endParaRPr lang="uk-UA" b="1" dirty="0">
              <a:solidFill>
                <a:srgbClr val="0070C0"/>
              </a:solidFill>
              <a:latin typeface="Segoe Script" panose="030B0504020000000003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549136" y="2957180"/>
            <a:ext cx="246439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800" b="1" dirty="0">
                <a:solidFill>
                  <a:srgbClr val="7030A0"/>
                </a:solidFill>
                <a:effectLst/>
                <a:latin typeface="Segoe Script" panose="030B0504020000000003" pitchFamily="66" charset="0"/>
                <a:ea typeface="Calibri" panose="020F0502020204030204" pitchFamily="34" charset="0"/>
              </a:rPr>
              <a:t>Як вибирати цільову аудиторію і працювати з </a:t>
            </a:r>
            <a:r>
              <a:rPr lang="uk-UA" sz="1800" b="1" dirty="0" err="1">
                <a:solidFill>
                  <a:srgbClr val="7030A0"/>
                </a:solidFill>
                <a:effectLst/>
                <a:latin typeface="Segoe Script" panose="030B0504020000000003" pitchFamily="66" charset="0"/>
                <a:ea typeface="Calibri" panose="020F0502020204030204" pitchFamily="34" charset="0"/>
              </a:rPr>
              <a:t>інфлюенсерами</a:t>
            </a:r>
            <a:r>
              <a:rPr lang="uk-UA" sz="1600" b="1" dirty="0">
                <a:solidFill>
                  <a:srgbClr val="7030A0"/>
                </a:solidFill>
                <a:latin typeface="Segoe Script" panose="030B0504020000000003" pitchFamily="66" charset="0"/>
              </a:rPr>
              <a:t>?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513051" y="3042219"/>
            <a:ext cx="27980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800" b="1" dirty="0">
                <a:solidFill>
                  <a:srgbClr val="00B050"/>
                </a:solidFill>
                <a:effectLst/>
                <a:latin typeface="Segoe Script" panose="030B0504020000000003" pitchFamily="66" charset="0"/>
                <a:ea typeface="Calibri" panose="020F0502020204030204" pitchFamily="34" charset="0"/>
              </a:rPr>
              <a:t>Як проводити маркетингові дослідження в медіа середовищі </a:t>
            </a:r>
            <a:r>
              <a:rPr lang="uk-UA" b="1" dirty="0">
                <a:solidFill>
                  <a:srgbClr val="00B050"/>
                </a:solidFill>
                <a:latin typeface="Segoe Script" pitchFamily="34" charset="0"/>
              </a:rPr>
              <a:t>? 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76732" y="3625974"/>
            <a:ext cx="33005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800" b="1" dirty="0">
                <a:solidFill>
                  <a:srgbClr val="008E40"/>
                </a:solidFill>
                <a:effectLst/>
                <a:latin typeface="Segoe Script" panose="030B0504020000000003" pitchFamily="66" charset="0"/>
                <a:ea typeface="Calibri" panose="020F0502020204030204" pitchFamily="34" charset="0"/>
              </a:rPr>
              <a:t>Як управляти бізнес-сторінками в соціальних медіа</a:t>
            </a:r>
            <a:r>
              <a:rPr lang="uk-UA" b="1" dirty="0">
                <a:solidFill>
                  <a:srgbClr val="00B050"/>
                </a:solidFill>
                <a:latin typeface="Segoe Script" pitchFamily="34" charset="0"/>
              </a:rPr>
              <a:t>? </a:t>
            </a:r>
          </a:p>
        </p:txBody>
      </p:sp>
      <p:pic>
        <p:nvPicPr>
          <p:cNvPr id="3100" name="Picture 28" descr="Question mark earth stock illustration. Illustration of think - 1171156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53"/>
          <a:stretch/>
        </p:blipFill>
        <p:spPr bwMode="auto">
          <a:xfrm>
            <a:off x="4112644" y="1103690"/>
            <a:ext cx="1916703" cy="1794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Примеры событийного маркетинга | Агентство копирайтинга – АПТекст">
            <a:extLst>
              <a:ext uri="{FF2B5EF4-FFF2-40B4-BE49-F238E27FC236}">
                <a16:creationId xmlns:a16="http://schemas.microsoft.com/office/drawing/2014/main" id="{BA1A4805-C963-4BB6-AAF9-DA9802586F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96" y="4703729"/>
            <a:ext cx="2276475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Стратегия контент-маркетинга для новичков | Pressfeed. Журнал">
            <a:extLst>
              <a:ext uri="{FF2B5EF4-FFF2-40B4-BE49-F238E27FC236}">
                <a16:creationId xmlns:a16="http://schemas.microsoft.com/office/drawing/2014/main" id="{912509C2-58A5-4553-B024-05E6ACBCA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545" y="1621875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Что такое контент-маркетинг">
            <a:extLst>
              <a:ext uri="{FF2B5EF4-FFF2-40B4-BE49-F238E27FC236}">
                <a16:creationId xmlns:a16="http://schemas.microsoft.com/office/drawing/2014/main" id="{4ED870CE-F07F-42B0-87A5-1D307E47B8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939"/>
          <a:stretch/>
        </p:blipFill>
        <p:spPr bwMode="auto">
          <a:xfrm>
            <a:off x="3732848" y="4544552"/>
            <a:ext cx="3967433" cy="2147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747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21234" y="1345605"/>
            <a:ext cx="594164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>
                <a:solidFill>
                  <a:srgbClr val="008E40"/>
                </a:solidFill>
                <a:effectLst/>
                <a:latin typeface="Segoe Script" panose="030B0504020000000003" pitchFamily="66" charset="0"/>
                <a:ea typeface="Times New Roman" panose="02020603050405020304" pitchFamily="18" charset="0"/>
              </a:rPr>
              <a:t>ТЕМА 1. </a:t>
            </a:r>
            <a:r>
              <a:rPr lang="uk-UA" sz="2000" b="1" dirty="0">
                <a:effectLst/>
                <a:latin typeface="Segoe Script" panose="030B0504020000000003" pitchFamily="66" charset="0"/>
                <a:ea typeface="Times New Roman" panose="02020603050405020304" pitchFamily="18" charset="0"/>
              </a:rPr>
              <a:t>Сутність медіа маркетингу</a:t>
            </a:r>
          </a:p>
          <a:p>
            <a:r>
              <a:rPr lang="uk-UA" sz="1000" b="1" dirty="0">
                <a:effectLst/>
                <a:latin typeface="Segoe Script" panose="030B0504020000000003" pitchFamily="66" charset="0"/>
                <a:ea typeface="Times New Roman" panose="02020603050405020304" pitchFamily="18" charset="0"/>
              </a:rPr>
              <a:t> </a:t>
            </a:r>
          </a:p>
          <a:p>
            <a:r>
              <a:rPr lang="uk-UA" sz="2000" b="1" dirty="0">
                <a:solidFill>
                  <a:srgbClr val="008E40"/>
                </a:solidFill>
                <a:effectLst/>
                <a:latin typeface="Segoe Script" panose="030B0504020000000003" pitchFamily="66" charset="0"/>
                <a:ea typeface="Times New Roman" panose="02020603050405020304" pitchFamily="18" charset="0"/>
              </a:rPr>
              <a:t>ТЕМА 2.</a:t>
            </a:r>
            <a:r>
              <a:rPr lang="uk-UA" sz="2000" b="1" dirty="0">
                <a:effectLst/>
                <a:latin typeface="Segoe Script" panose="030B0504020000000003" pitchFamily="66" charset="0"/>
                <a:ea typeface="Times New Roman" panose="02020603050405020304" pitchFamily="18" charset="0"/>
              </a:rPr>
              <a:t> Види соціальних медіа Моніторинг соціальних мереж і блогів</a:t>
            </a:r>
          </a:p>
          <a:p>
            <a:endParaRPr lang="uk-UA" sz="1000" b="1" dirty="0">
              <a:latin typeface="Segoe Script" panose="030B0504020000000003" pitchFamily="66" charset="0"/>
              <a:ea typeface="Times New Roman" panose="02020603050405020304" pitchFamily="18" charset="0"/>
            </a:endParaRPr>
          </a:p>
          <a:p>
            <a:r>
              <a:rPr lang="uk-UA" sz="2000" b="1" dirty="0">
                <a:solidFill>
                  <a:srgbClr val="008E40"/>
                </a:solidFill>
                <a:effectLst/>
                <a:latin typeface="Segoe Script" panose="030B0504020000000003" pitchFamily="66" charset="0"/>
                <a:ea typeface="Times New Roman" panose="02020603050405020304" pitchFamily="18" charset="0"/>
              </a:rPr>
              <a:t>ТЕМА 3. </a:t>
            </a:r>
            <a:r>
              <a:rPr lang="uk-UA" sz="2000" b="1" dirty="0">
                <a:effectLst/>
                <a:latin typeface="Segoe Script" panose="030B0504020000000003" pitchFamily="66" charset="0"/>
                <a:ea typeface="Times New Roman" panose="02020603050405020304" pitchFamily="18" charset="0"/>
              </a:rPr>
              <a:t>Маркетингові комунікації в соціальних медіа: основні компоненти</a:t>
            </a:r>
          </a:p>
          <a:p>
            <a:endParaRPr lang="uk-UA" sz="1000" b="1" dirty="0">
              <a:effectLst/>
              <a:latin typeface="Segoe Script" panose="030B0504020000000003" pitchFamily="66" charset="0"/>
              <a:ea typeface="Times New Roman" panose="02020603050405020304" pitchFamily="18" charset="0"/>
            </a:endParaRPr>
          </a:p>
          <a:p>
            <a:r>
              <a:rPr lang="uk-UA" sz="2000" b="1" dirty="0">
                <a:solidFill>
                  <a:srgbClr val="008E40"/>
                </a:solidFill>
                <a:effectLst/>
                <a:latin typeface="Segoe Script" panose="030B0504020000000003" pitchFamily="66" charset="0"/>
                <a:ea typeface="Times New Roman" panose="02020603050405020304" pitchFamily="18" charset="0"/>
              </a:rPr>
              <a:t>ТЕМА 4. </a:t>
            </a:r>
            <a:r>
              <a:rPr lang="uk-UA" sz="2000" b="1" dirty="0">
                <a:effectLst/>
                <a:latin typeface="Segoe Script" panose="030B0504020000000003" pitchFamily="66" charset="0"/>
                <a:ea typeface="Times New Roman" panose="02020603050405020304" pitchFamily="18" charset="0"/>
              </a:rPr>
              <a:t>Залучення аудиторії, управління комунікаціями та аналітика соціальних мереж</a:t>
            </a:r>
          </a:p>
          <a:p>
            <a:endParaRPr lang="uk-UA" sz="1000" b="1" dirty="0">
              <a:latin typeface="Segoe Script" panose="030B0504020000000003" pitchFamily="66" charset="0"/>
              <a:ea typeface="Times New Roman" panose="02020603050405020304" pitchFamily="18" charset="0"/>
            </a:endParaRPr>
          </a:p>
          <a:p>
            <a:r>
              <a:rPr lang="uk-UA" sz="2000" b="1" dirty="0">
                <a:solidFill>
                  <a:srgbClr val="008E40"/>
                </a:solidFill>
                <a:effectLst/>
                <a:latin typeface="Segoe Script" panose="030B0504020000000003" pitchFamily="66" charset="0"/>
                <a:ea typeface="Times New Roman" panose="02020603050405020304" pitchFamily="18" charset="0"/>
              </a:rPr>
              <a:t>ТЕМА 5. </a:t>
            </a:r>
            <a:r>
              <a:rPr lang="uk-UA" sz="2000" b="1" dirty="0">
                <a:effectLst/>
                <a:latin typeface="Segoe Script" panose="030B0504020000000003" pitchFamily="66" charset="0"/>
                <a:ea typeface="Times New Roman" panose="02020603050405020304" pitchFamily="18" charset="0"/>
              </a:rPr>
              <a:t>Бренд-платформа та контент</a:t>
            </a:r>
          </a:p>
          <a:p>
            <a:endParaRPr lang="uk-UA" sz="1000" b="1" dirty="0">
              <a:latin typeface="Segoe Script" panose="030B0504020000000003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solidFill>
                  <a:srgbClr val="008E40"/>
                </a:solidFill>
                <a:effectLst/>
                <a:latin typeface="Segoe Script" panose="030B05040200000000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ТЕМА 6. </a:t>
            </a:r>
            <a:r>
              <a:rPr lang="uk-UA" sz="2000" b="1" dirty="0" err="1">
                <a:effectLst/>
                <a:latin typeface="Segoe Script" panose="030B05040200000000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Омніканальний</a:t>
            </a:r>
            <a:r>
              <a:rPr lang="uk-UA" sz="2000" b="1" dirty="0">
                <a:effectLst/>
                <a:latin typeface="Segoe Script" panose="030B05040200000000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підхід у комунікаційному дизайні.</a:t>
            </a:r>
            <a:endParaRPr lang="uk-UA" sz="2000" b="1" dirty="0">
              <a:latin typeface="Segoe Script" panose="030B0504020000000003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7365" y="-99392"/>
            <a:ext cx="823061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Зміст</a:t>
            </a:r>
            <a:r>
              <a:rPr lang="ru-RU" sz="54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uk-UA" sz="54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дисципліни</a:t>
            </a:r>
            <a:r>
              <a:rPr lang="ru-RU" sz="54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:</a:t>
            </a:r>
          </a:p>
        </p:txBody>
      </p:sp>
      <p:pic>
        <p:nvPicPr>
          <p:cNvPr id="4100" name="Picture 4" descr="Контент-маркетинг в 2024 году | Стратегии и методы контент-маркетинга">
            <a:extLst>
              <a:ext uri="{FF2B5EF4-FFF2-40B4-BE49-F238E27FC236}">
                <a16:creationId xmlns:a16="http://schemas.microsoft.com/office/drawing/2014/main" id="{B8F3672E-5F6A-4BCF-A764-C8274641D9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123"/>
          <a:stretch/>
        </p:blipFill>
        <p:spPr bwMode="auto">
          <a:xfrm>
            <a:off x="5796136" y="3393127"/>
            <a:ext cx="3081285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91524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Words>218</Words>
  <Application>Microsoft Office PowerPoint</Application>
  <PresentationFormat>Екран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Segoe Script</vt:lpstr>
      <vt:lpstr>Тема Office</vt:lpstr>
      <vt:lpstr>НОВІТНІ МЕДІА В МАРКЕТИНГУ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 АДМІНІСТРАТИВНО-ТЕРИТОРІАЛЬНИХ ОДИНИЦЬ</dc:title>
  <dc:creator>Виктория</dc:creator>
  <cp:lastModifiedBy>Наталия Макаренко</cp:lastModifiedBy>
  <cp:revision>61</cp:revision>
  <dcterms:created xsi:type="dcterms:W3CDTF">2021-04-17T15:25:28Z</dcterms:created>
  <dcterms:modified xsi:type="dcterms:W3CDTF">2025-02-12T11:56:07Z</dcterms:modified>
</cp:coreProperties>
</file>