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4" d="100"/>
          <a:sy n="74" d="100"/>
        </p:scale>
        <p:origin x="14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1920" y="188640"/>
            <a:ext cx="4968552" cy="1035546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>
                <a:solidFill>
                  <a:srgbClr val="008E40"/>
                </a:solidFill>
                <a:cs typeface="Aparajita" pitchFamily="34" charset="0"/>
              </a:rPr>
              <a:t>МАРКЕТИНГ ПОДІЙ</a:t>
            </a:r>
            <a:endParaRPr lang="uk-UA" sz="3200" u="sng" dirty="0">
              <a:solidFill>
                <a:srgbClr val="008E40"/>
              </a:solidFill>
              <a:cs typeface="Aparajit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20" y="112090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Что такое ивент-маркетинг? | Rockets Event Agency">
            <a:extLst>
              <a:ext uri="{FF2B5EF4-FFF2-40B4-BE49-F238E27FC236}">
                <a16:creationId xmlns:a16="http://schemas.microsoft.com/office/drawing/2014/main" id="{5E8E5940-EB5E-4539-8FEC-FC00845E4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496944" cy="495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82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051" y="116632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Script" pitchFamily="34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16DB80AC-C3CE-4966-AFE6-A094501B2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0648"/>
            <a:ext cx="3354759" cy="501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9C65A3A1-20EC-48A5-96F5-12775C8EB368}"/>
              </a:ext>
            </a:extLst>
          </p:cNvPr>
          <p:cNvSpPr txBox="1">
            <a:spLocks/>
          </p:cNvSpPr>
          <p:nvPr/>
        </p:nvSpPr>
        <p:spPr>
          <a:xfrm>
            <a:off x="611560" y="1988839"/>
            <a:ext cx="432048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Доктор економічних наук, професор кафедри маркетингу та логістики</a:t>
            </a:r>
            <a:r>
              <a:rPr lang="uk-UA" sz="26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>
              <a:buNone/>
            </a:pPr>
            <a:endParaRPr lang="uk-UA" sz="2800" b="1" dirty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Данько Юрій Іванович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4E42F7-99D3-4B13-BCE8-BC5D8FEF3504}"/>
              </a:ext>
            </a:extLst>
          </p:cNvPr>
          <p:cNvSpPr txBox="1"/>
          <p:nvPr/>
        </p:nvSpPr>
        <p:spPr>
          <a:xfrm>
            <a:off x="2195736" y="6020251"/>
            <a:ext cx="63367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FF"/>
                </a:solidFill>
              </a:rPr>
              <a:t>https://</a:t>
            </a:r>
            <a:r>
              <a:rPr lang="ru-RU" b="1" dirty="0" err="1">
                <a:solidFill>
                  <a:srgbClr val="0000FF"/>
                </a:solidFill>
              </a:rPr>
              <a:t>eim.snau.edu.ua</a:t>
            </a:r>
            <a:r>
              <a:rPr lang="ru-RU" b="1" dirty="0">
                <a:solidFill>
                  <a:srgbClr val="0000FF"/>
                </a:solidFill>
              </a:rPr>
              <a:t>/</a:t>
            </a:r>
            <a:r>
              <a:rPr lang="ru-RU" b="1" dirty="0" err="1">
                <a:solidFill>
                  <a:srgbClr val="0000FF"/>
                </a:solidFill>
              </a:rPr>
              <a:t>kafedri</a:t>
            </a:r>
            <a:r>
              <a:rPr lang="ru-RU" b="1" dirty="0">
                <a:solidFill>
                  <a:srgbClr val="0000FF"/>
                </a:solidFill>
              </a:rPr>
              <a:t>/</a:t>
            </a:r>
            <a:r>
              <a:rPr lang="ru-RU" b="1" dirty="0" err="1">
                <a:solidFill>
                  <a:srgbClr val="0000FF"/>
                </a:solidFill>
              </a:rPr>
              <a:t>marketingu-ta-logistiki</a:t>
            </a:r>
            <a:r>
              <a:rPr lang="ru-RU" b="1" dirty="0">
                <a:solidFill>
                  <a:srgbClr val="0000FF"/>
                </a:solidFill>
              </a:rPr>
              <a:t>/</a:t>
            </a:r>
            <a:r>
              <a:rPr lang="ru-RU" b="1" dirty="0" err="1">
                <a:solidFill>
                  <a:srgbClr val="0000FF"/>
                </a:solidFill>
              </a:rPr>
              <a:t>sklad-kafedri</a:t>
            </a:r>
            <a:r>
              <a:rPr lang="ru-RU" b="1" dirty="0">
                <a:solidFill>
                  <a:srgbClr val="0000FF"/>
                </a:solidFill>
              </a:rPr>
              <a:t>/</a:t>
            </a:r>
            <a:r>
              <a:rPr lang="ru-RU" b="1" dirty="0" err="1">
                <a:solidFill>
                  <a:srgbClr val="0000FF"/>
                </a:solidFill>
              </a:rPr>
              <a:t>danko-yurij-ivanovich</a:t>
            </a:r>
            <a:r>
              <a:rPr lang="ru-RU" b="1" dirty="0">
                <a:solidFill>
                  <a:srgbClr val="0000FF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87474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9912" y="404664"/>
            <a:ext cx="455000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800" b="1" dirty="0">
              <a:solidFill>
                <a:srgbClr val="00B050"/>
              </a:solidFill>
              <a:latin typeface="Segoe Script" pitchFamily="34" charset="0"/>
              <a:cs typeface="Arial" pitchFamily="34" charset="0"/>
            </a:endParaRPr>
          </a:p>
          <a:p>
            <a:pPr algn="ctr"/>
            <a:r>
              <a:rPr lang="uk-UA" sz="1800" dirty="0"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компетентностей і системи теоретичних знань і практичних навиків щодо маркетингового забезпечення організації суспільно-ринкових подій</a:t>
            </a:r>
            <a:endParaRPr lang="uk-UA" dirty="0">
              <a:latin typeface="Segoe Script" panose="030B0504020000000003" pitchFamily="66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996952"/>
            <a:ext cx="604867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 </a:t>
            </a:r>
          </a:p>
          <a:p>
            <a:pPr algn="ctr"/>
            <a:r>
              <a:rPr lang="uk-UA" sz="1800" dirty="0"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набуття теоретичних знань </a:t>
            </a:r>
            <a:r>
              <a:rPr lang="uk-UA" dirty="0">
                <a:latin typeface="Segoe Script" panose="030B0504020000000003" pitchFamily="66" charset="0"/>
              </a:rPr>
              <a:t>з маркетингу подій у системі просування продукції підприємств, у площині психологічного впливу бренду на клієнта;  визначення місця </a:t>
            </a:r>
            <a:r>
              <a:rPr lang="en-GB" dirty="0">
                <a:latin typeface="Segoe Script" panose="030B0504020000000003" pitchFamily="66" charset="0"/>
              </a:rPr>
              <a:t>event-</a:t>
            </a:r>
            <a:r>
              <a:rPr lang="uk-UA" dirty="0">
                <a:latin typeface="Segoe Script" panose="030B0504020000000003" pitchFamily="66" charset="0"/>
              </a:rPr>
              <a:t>маркетингу в комплексі маркетингових комунікацій підприємств, організацію виставок, ділових конференцій, корпоративних заходів; вивчення інфраструктури маркетингу подій, проблеми та перспективи його розвитку в Україні</a:t>
            </a:r>
            <a:endParaRPr lang="uk-UA" dirty="0">
              <a:latin typeface="Segoe Script" panose="030B0504020000000003" pitchFamily="66" charset="0"/>
              <a:cs typeface="Arial" pitchFamily="34" charset="0"/>
            </a:endParaRPr>
          </a:p>
        </p:txBody>
      </p:sp>
      <p:pic>
        <p:nvPicPr>
          <p:cNvPr id="2050" name="Picture 2" descr="Event-маркетинг / wiki ТопЭксперт">
            <a:extLst>
              <a:ext uri="{FF2B5EF4-FFF2-40B4-BE49-F238E27FC236}">
                <a16:creationId xmlns:a16="http://schemas.microsoft.com/office/drawing/2014/main" id="{E2E61D88-4CC1-4C95-8ED8-C8BE966AA9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80" t="4640" r="6385" b="11999"/>
          <a:stretch/>
        </p:blipFill>
        <p:spPr bwMode="auto">
          <a:xfrm>
            <a:off x="539552" y="108906"/>
            <a:ext cx="2888046" cy="288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vent-маркетинг">
            <a:extLst>
              <a:ext uri="{FF2B5EF4-FFF2-40B4-BE49-F238E27FC236}">
                <a16:creationId xmlns:a16="http://schemas.microsoft.com/office/drawing/2014/main" id="{8C38CD8B-B1CD-4847-A9BF-6D1475CA7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51017"/>
            <a:ext cx="302433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23158" y="901745"/>
            <a:ext cx="22905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>
                <a:solidFill>
                  <a:srgbClr val="00B0F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Місце маркетингу подій у системі просування продукції підприємств</a:t>
            </a:r>
            <a:r>
              <a:rPr lang="uk-UA" sz="1600" b="1" dirty="0">
                <a:solidFill>
                  <a:srgbClr val="00B0F0"/>
                </a:solidFill>
                <a:latin typeface="Segoe Script" pitchFamily="34" charset="0"/>
              </a:rPr>
              <a:t>?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4807" y="816859"/>
            <a:ext cx="2572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70C0"/>
                </a:solidFill>
                <a:latin typeface="Segoe Script" panose="030B0504020000000003" pitchFamily="66" charset="0"/>
                <a:ea typeface="Times New Roman" panose="02020603050405020304" pitchFamily="18" charset="0"/>
              </a:rPr>
              <a:t>Як бренд впливає на психологію </a:t>
            </a:r>
            <a:r>
              <a:rPr lang="uk-UA" sz="1800" b="1" dirty="0">
                <a:solidFill>
                  <a:srgbClr val="0070C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клієнта</a:t>
            </a:r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?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4658682"/>
            <a:ext cx="22905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>
                <a:solidFill>
                  <a:srgbClr val="7030A0"/>
                </a:solidFill>
                <a:latin typeface="Segoe Script" panose="030B0504020000000003" pitchFamily="66" charset="0"/>
              </a:rPr>
              <a:t>Як оцінити комунікаційну ефективність </a:t>
            </a:r>
            <a:r>
              <a:rPr lang="en-GB" sz="1600" b="1" dirty="0">
                <a:solidFill>
                  <a:srgbClr val="7030A0"/>
                </a:solidFill>
                <a:latin typeface="Segoe Script" panose="030B0504020000000003" pitchFamily="66" charset="0"/>
              </a:rPr>
              <a:t>event-</a:t>
            </a:r>
            <a:r>
              <a:rPr lang="uk-UA" sz="1600" b="1" dirty="0">
                <a:solidFill>
                  <a:srgbClr val="7030A0"/>
                </a:solidFill>
                <a:latin typeface="Segoe Script" panose="030B0504020000000003" pitchFamily="66" charset="0"/>
              </a:rPr>
              <a:t>маркетингу?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84719" y="3599405"/>
            <a:ext cx="2373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Що таке Е</a:t>
            </a:r>
            <a:r>
              <a:rPr lang="en-US" b="1" dirty="0">
                <a:solidFill>
                  <a:srgbClr val="00B050"/>
                </a:solidFill>
                <a:latin typeface="Segoe Script" pitchFamily="34" charset="0"/>
              </a:rPr>
              <a:t>vent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-маркетинг?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326" y="3789040"/>
            <a:ext cx="33005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00B050"/>
                </a:solidFill>
                <a:effectLst/>
                <a:latin typeface="Segoe Script" pitchFamily="34" charset="0"/>
                <a:ea typeface="Times New Roman" panose="02020603050405020304" pitchFamily="18" charset="0"/>
              </a:rPr>
              <a:t>Які особливості о</a:t>
            </a:r>
            <a:r>
              <a:rPr lang="uk-UA" sz="1800" b="1" dirty="0">
                <a:solidFill>
                  <a:srgbClr val="00B05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рганізація виставок, ділових конференцій, корпоративних заходів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? </a:t>
            </a: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3710177" y="1301727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Что такое Event-маркетинг – рассказываем простыми словами">
            <a:extLst>
              <a:ext uri="{FF2B5EF4-FFF2-40B4-BE49-F238E27FC236}">
                <a16:creationId xmlns:a16="http://schemas.microsoft.com/office/drawing/2014/main" id="{43BF114D-6F2B-485A-A445-A91BFA980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102" y="2721044"/>
            <a:ext cx="2704133" cy="154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Ивент маркетинг - событийный маркетинг, виды и примеры - IDmarketing">
            <a:extLst>
              <a:ext uri="{FF2B5EF4-FFF2-40B4-BE49-F238E27FC236}">
                <a16:creationId xmlns:a16="http://schemas.microsoft.com/office/drawing/2014/main" id="{1D8DCE2A-1EF6-4BAB-893E-6EE3DF5EC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51" y="4527704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6" descr="Event Marketing. Подарите праздник - Библиотека Бизнес-школы ITC Group">
            <a:extLst>
              <a:ext uri="{FF2B5EF4-FFF2-40B4-BE49-F238E27FC236}">
                <a16:creationId xmlns:a16="http://schemas.microsoft.com/office/drawing/2014/main" id="{F0E14433-4FAB-4637-B875-9816744C1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61" y="184211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Що таке Event-marketing і навіщо він потрібен? - Рекламні статті - Leosvit  Marketing — розробка та проведення рекламних кампаній">
            <a:extLst>
              <a:ext uri="{FF2B5EF4-FFF2-40B4-BE49-F238E27FC236}">
                <a16:creationId xmlns:a16="http://schemas.microsoft.com/office/drawing/2014/main" id="{24FBEF0C-A5B7-4800-AC14-D481FED23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61" y="5266214"/>
            <a:ext cx="2988811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4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068606"/>
            <a:ext cx="60673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8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1. </a:t>
            </a:r>
            <a:r>
              <a:rPr lang="uk-UA" sz="18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Маркетинг подій у системі просування продукції підприємств </a:t>
            </a:r>
          </a:p>
          <a:p>
            <a:endParaRPr lang="uk-UA" sz="800" b="1" dirty="0">
              <a:effectLst/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18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2. </a:t>
            </a:r>
            <a:r>
              <a:rPr lang="uk-UA" sz="18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Маркетинг подій у площині психологічного впливу бренду на клієнта</a:t>
            </a:r>
          </a:p>
          <a:p>
            <a:endParaRPr lang="uk-UA" sz="800" b="1" dirty="0">
              <a:effectLst/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18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3. </a:t>
            </a:r>
            <a:r>
              <a:rPr lang="uk-UA" sz="18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Місце маркетингу подій в комплексі маркетингових комунікацій підприємств</a:t>
            </a:r>
          </a:p>
          <a:p>
            <a:endParaRPr lang="uk-UA" sz="800" b="1" dirty="0">
              <a:solidFill>
                <a:srgbClr val="008E40"/>
              </a:solidFill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18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4. </a:t>
            </a:r>
            <a:r>
              <a:rPr lang="uk-UA" sz="18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Організація виставок, ділових конференцій, корпоративних заходів</a:t>
            </a:r>
          </a:p>
          <a:p>
            <a:endParaRPr lang="uk-UA" sz="800" b="1" dirty="0">
              <a:effectLst/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18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5. </a:t>
            </a:r>
            <a:r>
              <a:rPr lang="uk-UA" sz="18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Інфраструктура маркетингу подій</a:t>
            </a:r>
          </a:p>
          <a:p>
            <a:endParaRPr lang="uk-UA" sz="800" b="1" dirty="0">
              <a:effectLst/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6. </a:t>
            </a:r>
            <a:r>
              <a:rPr lang="uk-UA" sz="18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Методики оцінки економічної та комунікаційної ефективності маркетингу подій</a:t>
            </a:r>
          </a:p>
          <a:p>
            <a:endParaRPr lang="uk-UA" sz="800" b="1" dirty="0">
              <a:effectLst/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18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ТЕМА 7. </a:t>
            </a:r>
            <a:r>
              <a:rPr lang="uk-UA" sz="1800" b="1" dirty="0"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 та перспективи розвитку маркетингу подій в Україні</a:t>
            </a:r>
            <a:endParaRPr lang="uk-UA" sz="2000" b="1" dirty="0">
              <a:latin typeface="Segoe Script" panose="030B0504020000000003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</a:p>
        </p:txBody>
      </p:sp>
      <p:pic>
        <p:nvPicPr>
          <p:cNvPr id="4098" name="Picture 2" descr="The Ultimate Guide for Creating a Successful Event Marketing Strategy - HT  Media">
            <a:extLst>
              <a:ext uri="{FF2B5EF4-FFF2-40B4-BE49-F238E27FC236}">
                <a16:creationId xmlns:a16="http://schemas.microsoft.com/office/drawing/2014/main" id="{A78768D0-F700-4FAF-8207-1A7ECCFBB7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90"/>
          <a:stretch/>
        </p:blipFill>
        <p:spPr bwMode="auto">
          <a:xfrm>
            <a:off x="5827060" y="2276872"/>
            <a:ext cx="299960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152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241</Words>
  <Application>Microsoft Office PowerPoint</Application>
  <PresentationFormat>Екран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Segoe Script</vt:lpstr>
      <vt:lpstr>Тема Office</vt:lpstr>
      <vt:lpstr>МАРКЕТИНГ ПОДІЙ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Наталия Макаренко</cp:lastModifiedBy>
  <cp:revision>59</cp:revision>
  <dcterms:created xsi:type="dcterms:W3CDTF">2021-04-17T15:25:28Z</dcterms:created>
  <dcterms:modified xsi:type="dcterms:W3CDTF">2025-02-12T11:34:18Z</dcterms:modified>
</cp:coreProperties>
</file>