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57" r:id="rId4"/>
    <p:sldId id="258" r:id="rId5"/>
    <p:sldId id="259" r:id="rId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4" d="100"/>
          <a:sy n="74" d="100"/>
        </p:scale>
        <p:origin x="1458"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12.02.2025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36573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12.02.2025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97157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12.02.2025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33184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09750DEF-3860-47DD-AF12-E678574E7C97}" type="datetimeFigureOut">
              <a:rPr lang="uk-UA" smtClean="0"/>
              <a:t>12.02.2025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11159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9750DEF-3860-47DD-AF12-E678574E7C97}" type="datetimeFigureOut">
              <a:rPr lang="uk-UA" smtClean="0"/>
              <a:t>12.02.2025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24578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09750DEF-3860-47DD-AF12-E678574E7C97}" type="datetimeFigureOut">
              <a:rPr lang="uk-UA" smtClean="0"/>
              <a:t>12.02.2025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77693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09750DEF-3860-47DD-AF12-E678574E7C97}" type="datetimeFigureOut">
              <a:rPr lang="uk-UA" smtClean="0"/>
              <a:t>12.02.2025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129351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09750DEF-3860-47DD-AF12-E678574E7C97}" type="datetimeFigureOut">
              <a:rPr lang="uk-UA" smtClean="0"/>
              <a:t>12.02.2025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72693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750DEF-3860-47DD-AF12-E678574E7C97}" type="datetimeFigureOut">
              <a:rPr lang="uk-UA" smtClean="0"/>
              <a:t>12.02.2025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404294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9750DEF-3860-47DD-AF12-E678574E7C97}" type="datetimeFigureOut">
              <a:rPr lang="uk-UA" smtClean="0"/>
              <a:t>12.02.2025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233762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9750DEF-3860-47DD-AF12-E678574E7C97}" type="datetimeFigureOut">
              <a:rPr lang="uk-UA" smtClean="0"/>
              <a:t>12.02.2025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0820787-369D-4130-87B0-B3F3DA75F72A}" type="slidenum">
              <a:rPr lang="uk-UA" smtClean="0"/>
              <a:t>‹№›</a:t>
            </a:fld>
            <a:endParaRPr lang="uk-UA"/>
          </a:p>
        </p:txBody>
      </p:sp>
    </p:spTree>
    <p:extLst>
      <p:ext uri="{BB962C8B-B14F-4D97-AF65-F5344CB8AC3E}">
        <p14:creationId xmlns:p14="http://schemas.microsoft.com/office/powerpoint/2010/main" val="390307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50DEF-3860-47DD-AF12-E678574E7C97}" type="datetimeFigureOut">
              <a:rPr lang="uk-UA" smtClean="0"/>
              <a:t>12.02.2025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20787-369D-4130-87B0-B3F3DA75F72A}" type="slidenum">
              <a:rPr lang="uk-UA" smtClean="0"/>
              <a:t>‹№›</a:t>
            </a:fld>
            <a:endParaRPr lang="uk-UA"/>
          </a:p>
        </p:txBody>
      </p:sp>
    </p:spTree>
    <p:extLst>
      <p:ext uri="{BB962C8B-B14F-4D97-AF65-F5344CB8AC3E}">
        <p14:creationId xmlns:p14="http://schemas.microsoft.com/office/powerpoint/2010/main" val="18230156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8976" y="2564904"/>
            <a:ext cx="3650976" cy="1827634"/>
          </a:xfrm>
        </p:spPr>
        <p:txBody>
          <a:bodyPr>
            <a:noAutofit/>
          </a:bodyPr>
          <a:lstStyle/>
          <a:p>
            <a:pPr algn="ctr"/>
            <a:r>
              <a:rPr lang="ru-RU" sz="3600" b="1" dirty="0">
                <a:solidFill>
                  <a:srgbClr val="008E40"/>
                </a:solidFill>
                <a:latin typeface="Arial" panose="020B0604020202020204" pitchFamily="34" charset="0"/>
                <a:cs typeface="Arial" panose="020B0604020202020204" pitchFamily="34" charset="0"/>
              </a:rPr>
              <a:t>МАРКЕТИНГ</a:t>
            </a:r>
            <a:br>
              <a:rPr lang="ru-RU" sz="3600" b="1" dirty="0">
                <a:solidFill>
                  <a:srgbClr val="008E40"/>
                </a:solidFill>
                <a:latin typeface="Arial" panose="020B0604020202020204" pitchFamily="34" charset="0"/>
                <a:cs typeface="Arial" panose="020B0604020202020204" pitchFamily="34" charset="0"/>
              </a:rPr>
            </a:br>
            <a:br>
              <a:rPr lang="ru-RU" sz="3600" b="1" dirty="0">
                <a:solidFill>
                  <a:srgbClr val="008E40"/>
                </a:solidFill>
                <a:latin typeface="Arial" panose="020B0604020202020204" pitchFamily="34" charset="0"/>
                <a:cs typeface="Arial" panose="020B0604020202020204" pitchFamily="34" charset="0"/>
              </a:rPr>
            </a:br>
            <a:r>
              <a:rPr lang="ru-RU" sz="3600" b="1" dirty="0">
                <a:solidFill>
                  <a:srgbClr val="008E40"/>
                </a:solidFill>
                <a:latin typeface="Arial" panose="020B0604020202020204" pitchFamily="34" charset="0"/>
                <a:cs typeface="Arial" panose="020B0604020202020204" pitchFamily="34" charset="0"/>
              </a:rPr>
              <a:t> </a:t>
            </a:r>
            <a:r>
              <a:rPr lang="uk-UA" sz="3600" b="1" dirty="0">
                <a:solidFill>
                  <a:srgbClr val="008E40"/>
                </a:solidFill>
                <a:latin typeface="Arial" panose="020B0604020202020204" pitchFamily="34" charset="0"/>
                <a:cs typeface="Arial" panose="020B0604020202020204" pitchFamily="34" charset="0"/>
              </a:rPr>
              <a:t>ТУРИЗМУ</a:t>
            </a:r>
            <a:endParaRPr lang="uk-UA" sz="3600" dirty="0">
              <a:solidFill>
                <a:srgbClr val="008E4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 y="3706"/>
            <a:ext cx="3356379" cy="11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Travel Marketing: продвижение в сфере туризма - YouTube">
            <a:extLst>
              <a:ext uri="{FF2B5EF4-FFF2-40B4-BE49-F238E27FC236}">
                <a16:creationId xmlns:a16="http://schemas.microsoft.com/office/drawing/2014/main" id="{E1533CCC-8DF1-66F9-89A3-4BD41A5481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50" b="4012"/>
          <a:stretch/>
        </p:blipFill>
        <p:spPr bwMode="auto">
          <a:xfrm>
            <a:off x="4139952" y="1217328"/>
            <a:ext cx="4293096" cy="423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2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611560" y="1988839"/>
            <a:ext cx="4320480" cy="3217609"/>
          </a:xfrm>
          <a:prstGeom prst="rect">
            <a:avLst/>
          </a:prstGeom>
          <a:effectLst>
            <a:innerShdw blurRad="114300">
              <a:prstClr val="black"/>
            </a:inn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uk-UA" sz="2400" i="1" dirty="0">
                <a:solidFill>
                  <a:srgbClr val="00B050"/>
                </a:solidFill>
                <a:latin typeface="Arial" pitchFamily="34" charset="0"/>
                <a:cs typeface="Arial" pitchFamily="34" charset="0"/>
              </a:rPr>
              <a:t>Кандидат економічних наук, доцент кафедри маркетингу та логістики</a:t>
            </a:r>
            <a:r>
              <a:rPr lang="uk-UA" sz="2600" i="1" dirty="0">
                <a:solidFill>
                  <a:srgbClr val="00B050"/>
                </a:solidFill>
                <a:latin typeface="Arial" pitchFamily="34" charset="0"/>
                <a:cs typeface="Arial" pitchFamily="34" charset="0"/>
              </a:rPr>
              <a:t> </a:t>
            </a:r>
          </a:p>
          <a:p>
            <a:pPr marL="0" indent="0" algn="ctr">
              <a:buNone/>
            </a:pPr>
            <a:endParaRPr lang="uk-UA" sz="2800" b="1" dirty="0">
              <a:solidFill>
                <a:srgbClr val="00B050"/>
              </a:solidFill>
              <a:latin typeface="Segoe Script" pitchFamily="34" charset="0"/>
              <a:cs typeface="Aparajita" pitchFamily="34" charset="0"/>
            </a:endParaRPr>
          </a:p>
          <a:p>
            <a:pPr marL="0" indent="0" algn="ctr">
              <a:buNone/>
            </a:pPr>
            <a:r>
              <a:rPr lang="uk-UA" b="1" dirty="0">
                <a:solidFill>
                  <a:srgbClr val="00B050"/>
                </a:solidFill>
                <a:latin typeface="Segoe Script" pitchFamily="34" charset="0"/>
                <a:cs typeface="Aparajita" pitchFamily="34" charset="0"/>
              </a:rPr>
              <a:t>Муштай Валентина Анатоліївна</a:t>
            </a:r>
          </a:p>
        </p:txBody>
      </p:sp>
      <p:sp>
        <p:nvSpPr>
          <p:cNvPr id="5" name="Прямоугольник 4"/>
          <p:cNvSpPr/>
          <p:nvPr/>
        </p:nvSpPr>
        <p:spPr>
          <a:xfrm>
            <a:off x="38051" y="116632"/>
            <a:ext cx="5163531" cy="1569660"/>
          </a:xfrm>
          <a:prstGeom prst="rect">
            <a:avLst/>
          </a:prstGeom>
          <a:noFill/>
        </p:spPr>
        <p:txBody>
          <a:bodyPr wrap="square" lIns="91440" tIns="45720" rIns="91440" bIns="45720">
            <a:spAutoFit/>
          </a:bodyPr>
          <a:lstStyle/>
          <a:p>
            <a:pPr algn="ctr"/>
            <a:r>
              <a:rPr lang="uk-UA" sz="48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Segoe Script" pitchFamily="34" charset="0"/>
              </a:rPr>
              <a:t>Хто викладач курсу?</a:t>
            </a:r>
            <a:endParaRPr lang="uk-UA" sz="4800" b="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Segoe Script" pitchFamily="34" charset="0"/>
            </a:endParaRPr>
          </a:p>
        </p:txBody>
      </p:sp>
      <p:pic>
        <p:nvPicPr>
          <p:cNvPr id="5124" name="Picture 4" descr="Цікаві факти про інтернет - Dovidka.biz.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7" y="5915524"/>
            <a:ext cx="1875159" cy="94247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75159" y="5549555"/>
            <a:ext cx="4645824" cy="369332"/>
          </a:xfrm>
          <a:prstGeom prst="rect">
            <a:avLst/>
          </a:prstGeom>
        </p:spPr>
        <p:txBody>
          <a:bodyPr wrap="none">
            <a:spAutoFit/>
          </a:bodyPr>
          <a:lstStyle/>
          <a:p>
            <a:r>
              <a:rPr lang="uk-UA" b="1" dirty="0">
                <a:solidFill>
                  <a:srgbClr val="0070C0"/>
                </a:solidFill>
                <a:latin typeface="Segoe Script" pitchFamily="34" charset="0"/>
              </a:rPr>
              <a:t>Детальніше про викладача тут: </a:t>
            </a:r>
          </a:p>
        </p:txBody>
      </p:sp>
      <p:pic>
        <p:nvPicPr>
          <p:cNvPr id="2050" name="Picture 2" descr="Муштай Валентина Анатоліївна">
            <a:extLst>
              <a:ext uri="{FF2B5EF4-FFF2-40B4-BE49-F238E27FC236}">
                <a16:creationId xmlns:a16="http://schemas.microsoft.com/office/drawing/2014/main" id="{7FE4EE2A-B490-1833-5603-F799F4CA9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44788"/>
            <a:ext cx="3245590" cy="4853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275CAD-52D7-0B54-9E19-3C7A8D55ED67}"/>
              </a:ext>
            </a:extLst>
          </p:cNvPr>
          <p:cNvSpPr txBox="1"/>
          <p:nvPr/>
        </p:nvSpPr>
        <p:spPr>
          <a:xfrm>
            <a:off x="2123728" y="5970063"/>
            <a:ext cx="6768752" cy="646331"/>
          </a:xfrm>
          <a:prstGeom prst="rect">
            <a:avLst/>
          </a:prstGeom>
          <a:noFill/>
        </p:spPr>
        <p:txBody>
          <a:bodyPr wrap="square">
            <a:spAutoFit/>
          </a:bodyPr>
          <a:lstStyle/>
          <a:p>
            <a:r>
              <a:rPr lang="ru-RU" b="1" dirty="0">
                <a:solidFill>
                  <a:srgbClr val="0033CC"/>
                </a:solidFill>
              </a:rPr>
              <a:t>https://</a:t>
            </a:r>
            <a:r>
              <a:rPr lang="ru-RU" b="1" dirty="0" err="1">
                <a:solidFill>
                  <a:srgbClr val="0033CC"/>
                </a:solidFill>
              </a:rPr>
              <a:t>eim.snau.edu.ua</a:t>
            </a:r>
            <a:r>
              <a:rPr lang="ru-RU" b="1" dirty="0">
                <a:solidFill>
                  <a:srgbClr val="0033CC"/>
                </a:solidFill>
              </a:rPr>
              <a:t>/</a:t>
            </a:r>
            <a:r>
              <a:rPr lang="ru-RU" b="1" dirty="0" err="1">
                <a:solidFill>
                  <a:srgbClr val="0033CC"/>
                </a:solidFill>
              </a:rPr>
              <a:t>kafedri</a:t>
            </a:r>
            <a:r>
              <a:rPr lang="ru-RU" b="1" dirty="0">
                <a:solidFill>
                  <a:srgbClr val="0033CC"/>
                </a:solidFill>
              </a:rPr>
              <a:t>/</a:t>
            </a:r>
            <a:r>
              <a:rPr lang="ru-RU" b="1" dirty="0" err="1">
                <a:solidFill>
                  <a:srgbClr val="0033CC"/>
                </a:solidFill>
              </a:rPr>
              <a:t>marketingu-ta-logistiki</a:t>
            </a:r>
            <a:r>
              <a:rPr lang="ru-RU" b="1" dirty="0">
                <a:solidFill>
                  <a:srgbClr val="0033CC"/>
                </a:solidFill>
              </a:rPr>
              <a:t>/</a:t>
            </a:r>
            <a:r>
              <a:rPr lang="ru-RU" b="1" dirty="0" err="1">
                <a:solidFill>
                  <a:srgbClr val="0033CC"/>
                </a:solidFill>
              </a:rPr>
              <a:t>sklad-kafedri</a:t>
            </a:r>
            <a:r>
              <a:rPr lang="ru-RU" b="1" dirty="0">
                <a:solidFill>
                  <a:srgbClr val="0033CC"/>
                </a:solidFill>
              </a:rPr>
              <a:t>/</a:t>
            </a:r>
            <a:r>
              <a:rPr lang="ru-RU" b="1" dirty="0" err="1">
                <a:solidFill>
                  <a:srgbClr val="0033CC"/>
                </a:solidFill>
              </a:rPr>
              <a:t>mushtaj-valentina-anatoli%d1%97vna</a:t>
            </a:r>
            <a:r>
              <a:rPr lang="ru-RU" b="1" dirty="0">
                <a:solidFill>
                  <a:srgbClr val="0033CC"/>
                </a:solidFill>
              </a:rPr>
              <a:t>/</a:t>
            </a:r>
          </a:p>
        </p:txBody>
      </p:sp>
    </p:spTree>
    <p:extLst>
      <p:ext uri="{BB962C8B-B14F-4D97-AF65-F5344CB8AC3E}">
        <p14:creationId xmlns:p14="http://schemas.microsoft.com/office/powerpoint/2010/main" val="387474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31840" y="188640"/>
            <a:ext cx="6012160" cy="3816429"/>
          </a:xfrm>
          <a:prstGeom prst="rect">
            <a:avLst/>
          </a:prstGeom>
        </p:spPr>
        <p:txBody>
          <a:bodyPr wrap="square">
            <a:spAutoFit/>
          </a:bodyPr>
          <a:lstStyle/>
          <a:p>
            <a:pPr algn="ctr"/>
            <a:r>
              <a:rPr lang="uk-UA" sz="2400" b="1">
                <a:solidFill>
                  <a:srgbClr val="00B050"/>
                </a:solidFill>
                <a:latin typeface="Segoe Script" pitchFamily="34" charset="0"/>
                <a:cs typeface="Arial" pitchFamily="34" charset="0"/>
              </a:rPr>
              <a:t>МЕТА ВИВЧЕННЯ ДИСЦИПЛІНИ: </a:t>
            </a:r>
          </a:p>
          <a:p>
            <a:pPr algn="ctr"/>
            <a:endParaRPr lang="uk-UA" sz="2000" b="1" i="1" dirty="0">
              <a:solidFill>
                <a:srgbClr val="00B050"/>
              </a:solidFill>
              <a:latin typeface="Arial" pitchFamily="34" charset="0"/>
              <a:cs typeface="Arial" pitchFamily="34" charset="0"/>
            </a:endParaRPr>
          </a:p>
          <a:p>
            <a:pPr algn="ctr"/>
            <a:r>
              <a:rPr lang="uk-UA" dirty="0">
                <a:latin typeface="Segoe Script" panose="030B0504020000000003" pitchFamily="66" charset="0"/>
              </a:rPr>
              <a:t>формування системних теоретичних знань у галузі маркетингу туризму та отримання практичних навичок щодо прийняття управлінських рішень, спрямованих на адаптацію туристичної компанії до зовнішнього середовища та подальший розвиток її діяльності внаслідок втілення обґрунтовано обраної маркетингової стратегії та ефективного використання маркетингового інструментарію</a:t>
            </a:r>
            <a:endParaRPr lang="uk-UA" dirty="0">
              <a:latin typeface="Segoe Script" panose="030B0504020000000003" pitchFamily="66" charset="0"/>
              <a:cs typeface="Arial" pitchFamily="34" charset="0"/>
            </a:endParaRPr>
          </a:p>
        </p:txBody>
      </p:sp>
      <p:sp>
        <p:nvSpPr>
          <p:cNvPr id="5" name="Прямоугольник 4"/>
          <p:cNvSpPr/>
          <p:nvPr/>
        </p:nvSpPr>
        <p:spPr>
          <a:xfrm>
            <a:off x="251519" y="4020031"/>
            <a:ext cx="6438685" cy="2800767"/>
          </a:xfrm>
          <a:prstGeom prst="rect">
            <a:avLst/>
          </a:prstGeom>
        </p:spPr>
        <p:txBody>
          <a:bodyPr wrap="square">
            <a:spAutoFit/>
          </a:bodyPr>
          <a:lstStyle/>
          <a:p>
            <a:pPr algn="ctr"/>
            <a:r>
              <a:rPr lang="uk-UA" sz="2400" i="1" dirty="0">
                <a:latin typeface="Segoe Script" panose="030B0504020000000003" pitchFamily="66" charset="0"/>
                <a:cs typeface="Arial" pitchFamily="34" charset="0"/>
              </a:rPr>
              <a:t> </a:t>
            </a:r>
            <a:r>
              <a:rPr lang="uk-UA" sz="2400" b="1" dirty="0">
                <a:solidFill>
                  <a:srgbClr val="00B050"/>
                </a:solidFill>
                <a:latin typeface="Segoe Script" panose="030B0504020000000003" pitchFamily="66" charset="0"/>
                <a:cs typeface="Arial" pitchFamily="34" charset="0"/>
              </a:rPr>
              <a:t>ЗАВДАННЯ  ДИСЦИПЛІНИ: </a:t>
            </a:r>
          </a:p>
          <a:p>
            <a:pPr algn="ctr"/>
            <a:endParaRPr lang="uk-UA" sz="800" b="1" i="1" dirty="0">
              <a:solidFill>
                <a:srgbClr val="00B050"/>
              </a:solidFill>
              <a:latin typeface="Segoe Script" panose="030B0504020000000003" pitchFamily="66" charset="0"/>
              <a:cs typeface="Arial" pitchFamily="34" charset="0"/>
            </a:endParaRPr>
          </a:p>
          <a:p>
            <a:pPr algn="ctr"/>
            <a:r>
              <a:rPr lang="uk-UA" dirty="0">
                <a:latin typeface="Segoe Script" panose="030B0504020000000003" pitchFamily="66" charset="0"/>
              </a:rPr>
              <a:t>набуття теоретичних знань з ключових характеристик маркетингу туризму та вдосконалення вмінь з використання складових маркетингового комплексу у процесі формування ефективної маркетингової політики в цілому для туристичної компанії у довгостроковій перспективі.</a:t>
            </a:r>
          </a:p>
        </p:txBody>
      </p:sp>
      <p:pic>
        <p:nvPicPr>
          <p:cNvPr id="3074" name="Picture 2" descr="Особливості маркетингу у сфері туризму">
            <a:extLst>
              <a:ext uri="{FF2B5EF4-FFF2-40B4-BE49-F238E27FC236}">
                <a16:creationId xmlns:a16="http://schemas.microsoft.com/office/drawing/2014/main" id="{41DF9838-2887-E464-742F-86A2158EE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75" y="349632"/>
            <a:ext cx="2857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Управління якістю туристичного продукту">
            <a:extLst>
              <a:ext uri="{FF2B5EF4-FFF2-40B4-BE49-F238E27FC236}">
                <a16:creationId xmlns:a16="http://schemas.microsoft.com/office/drawing/2014/main" id="{A4E3DD4D-BC1B-74A6-E638-93EE5DD405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887" y="4581128"/>
            <a:ext cx="2192593" cy="175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8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7" y="144496"/>
            <a:ext cx="8690005" cy="830997"/>
          </a:xfrm>
          <a:prstGeom prst="rect">
            <a:avLst/>
          </a:prstGeom>
        </p:spPr>
        <p:txBody>
          <a:bodyPr wrap="square">
            <a:spAutoFit/>
          </a:bodyPr>
          <a:lstStyle/>
          <a:p>
            <a:pPr algn="ctr"/>
            <a:r>
              <a:rPr lang="uk-UA" sz="2400" b="1" dirty="0">
                <a:solidFill>
                  <a:srgbClr val="00B050"/>
                </a:solidFill>
                <a:latin typeface="Segoe Script" pitchFamily="34" charset="0"/>
              </a:rPr>
              <a:t>Вивчивши курс, ви отримаєте відповіді на такі питання як:</a:t>
            </a:r>
          </a:p>
        </p:txBody>
      </p:sp>
      <p:sp>
        <p:nvSpPr>
          <p:cNvPr id="11" name="Прямоугольник 10"/>
          <p:cNvSpPr/>
          <p:nvPr/>
        </p:nvSpPr>
        <p:spPr>
          <a:xfrm>
            <a:off x="6853454" y="954435"/>
            <a:ext cx="2290546" cy="1200329"/>
          </a:xfrm>
          <a:prstGeom prst="rect">
            <a:avLst/>
          </a:prstGeom>
        </p:spPr>
        <p:txBody>
          <a:bodyPr wrap="square">
            <a:spAutoFit/>
          </a:bodyPr>
          <a:lstStyle/>
          <a:p>
            <a:pPr algn="ctr"/>
            <a:r>
              <a:rPr lang="ru-RU" b="1" dirty="0">
                <a:solidFill>
                  <a:srgbClr val="00B0F0"/>
                </a:solidFill>
                <a:latin typeface="Segoe Script" pitchFamily="34" charset="0"/>
              </a:rPr>
              <a:t>Як </a:t>
            </a:r>
            <a:r>
              <a:rPr lang="uk-UA" b="1" dirty="0">
                <a:solidFill>
                  <a:srgbClr val="00B0F0"/>
                </a:solidFill>
                <a:latin typeface="Segoe Script" pitchFamily="34" charset="0"/>
              </a:rPr>
              <a:t>розробити програму лояльності для туристів?</a:t>
            </a:r>
          </a:p>
        </p:txBody>
      </p:sp>
      <p:sp>
        <p:nvSpPr>
          <p:cNvPr id="15" name="Прямоугольник 14"/>
          <p:cNvSpPr/>
          <p:nvPr/>
        </p:nvSpPr>
        <p:spPr>
          <a:xfrm>
            <a:off x="3174" y="975493"/>
            <a:ext cx="3604514" cy="1200329"/>
          </a:xfrm>
          <a:prstGeom prst="rect">
            <a:avLst/>
          </a:prstGeom>
        </p:spPr>
        <p:txBody>
          <a:bodyPr wrap="square">
            <a:spAutoFit/>
          </a:bodyPr>
          <a:lstStyle/>
          <a:p>
            <a:pPr algn="ctr"/>
            <a:r>
              <a:rPr lang="uk-UA" b="1" dirty="0">
                <a:solidFill>
                  <a:srgbClr val="0070C0"/>
                </a:solidFill>
                <a:latin typeface="Segoe Script" pitchFamily="34" charset="0"/>
              </a:rPr>
              <a:t>Як </a:t>
            </a:r>
            <a:r>
              <a:rPr lang="uk-UA" b="1" dirty="0">
                <a:solidFill>
                  <a:srgbClr val="0070C0"/>
                </a:solidFill>
                <a:latin typeface="Segoe Script" panose="030B0504020000000003" pitchFamily="66" charset="0"/>
              </a:rPr>
              <a:t>визначати ключові елементи маркетингової політики туристичного підприємства? </a:t>
            </a:r>
          </a:p>
        </p:txBody>
      </p:sp>
      <p:sp>
        <p:nvSpPr>
          <p:cNvPr id="17" name="Прямоугольник 16"/>
          <p:cNvSpPr/>
          <p:nvPr/>
        </p:nvSpPr>
        <p:spPr>
          <a:xfrm>
            <a:off x="3636886" y="3260889"/>
            <a:ext cx="2290546" cy="1200329"/>
          </a:xfrm>
          <a:prstGeom prst="rect">
            <a:avLst/>
          </a:prstGeom>
        </p:spPr>
        <p:txBody>
          <a:bodyPr wrap="square">
            <a:spAutoFit/>
          </a:bodyPr>
          <a:lstStyle/>
          <a:p>
            <a:pPr algn="ctr"/>
            <a:r>
              <a:rPr lang="uk-UA" b="1" dirty="0">
                <a:solidFill>
                  <a:srgbClr val="00B0F0"/>
                </a:solidFill>
                <a:latin typeface="Segoe Script" panose="030B0504020000000003" pitchFamily="66" charset="0"/>
              </a:rPr>
              <a:t>Як просувати інноваційний туристичний продукт?</a:t>
            </a:r>
          </a:p>
        </p:txBody>
      </p:sp>
      <p:sp>
        <p:nvSpPr>
          <p:cNvPr id="23" name="Прямоугольник 22"/>
          <p:cNvSpPr/>
          <p:nvPr/>
        </p:nvSpPr>
        <p:spPr>
          <a:xfrm>
            <a:off x="6047655" y="4294571"/>
            <a:ext cx="3119667" cy="1200329"/>
          </a:xfrm>
          <a:prstGeom prst="rect">
            <a:avLst/>
          </a:prstGeom>
        </p:spPr>
        <p:txBody>
          <a:bodyPr wrap="square">
            <a:spAutoFit/>
          </a:bodyPr>
          <a:lstStyle/>
          <a:p>
            <a:pPr algn="ctr"/>
            <a:r>
              <a:rPr lang="uk-UA" b="1" dirty="0">
                <a:solidFill>
                  <a:srgbClr val="00B050"/>
                </a:solidFill>
                <a:latin typeface="Segoe Script" pitchFamily="34" charset="0"/>
              </a:rPr>
              <a:t>Які туристичні послуги є найефективніші для цільового ринку? </a:t>
            </a:r>
          </a:p>
        </p:txBody>
      </p:sp>
      <p:sp>
        <p:nvSpPr>
          <p:cNvPr id="30" name="Прямоугольник 29"/>
          <p:cNvSpPr/>
          <p:nvPr/>
        </p:nvSpPr>
        <p:spPr>
          <a:xfrm>
            <a:off x="188433" y="3861054"/>
            <a:ext cx="2901854" cy="1200329"/>
          </a:xfrm>
          <a:prstGeom prst="rect">
            <a:avLst/>
          </a:prstGeom>
        </p:spPr>
        <p:txBody>
          <a:bodyPr wrap="square">
            <a:spAutoFit/>
          </a:bodyPr>
          <a:lstStyle/>
          <a:p>
            <a:pPr algn="ctr"/>
            <a:r>
              <a:rPr lang="uk-UA" b="1" dirty="0">
                <a:solidFill>
                  <a:srgbClr val="00B050"/>
                </a:solidFill>
                <a:latin typeface="Segoe Script" pitchFamily="34" charset="0"/>
              </a:rPr>
              <a:t>Як формувати цінову політику на туристичні послуги? </a:t>
            </a:r>
          </a:p>
        </p:txBody>
      </p:sp>
      <p:pic>
        <p:nvPicPr>
          <p:cNvPr id="3100" name="Picture 28" descr="Question mark earth stock illustration. Illustration of think - 1171156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453"/>
          <a:stretch/>
        </p:blipFill>
        <p:spPr bwMode="auto">
          <a:xfrm>
            <a:off x="3424871" y="1211245"/>
            <a:ext cx="1916703" cy="17941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Заказать изготовление дисконтных карт в Москве - скидочные карты от  компании Rhombus-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262642"/>
            <a:ext cx="2381250" cy="1924051"/>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4860917" y="1525044"/>
            <a:ext cx="2373477" cy="1200329"/>
          </a:xfrm>
          <a:prstGeom prst="rect">
            <a:avLst/>
          </a:prstGeom>
        </p:spPr>
        <p:txBody>
          <a:bodyPr wrap="square">
            <a:spAutoFit/>
          </a:bodyPr>
          <a:lstStyle/>
          <a:p>
            <a:pPr algn="ctr"/>
            <a:r>
              <a:rPr lang="uk-UA" b="1" dirty="0">
                <a:solidFill>
                  <a:srgbClr val="00B050"/>
                </a:solidFill>
                <a:latin typeface="Segoe Script" pitchFamily="34" charset="0"/>
              </a:rPr>
              <a:t>Які види дисконтних карт ефективніші? </a:t>
            </a:r>
          </a:p>
        </p:txBody>
      </p:sp>
      <p:pic>
        <p:nvPicPr>
          <p:cNvPr id="5122" name="Picture 2" descr="Досвід використання криптовалют у сфері туризму">
            <a:extLst>
              <a:ext uri="{FF2B5EF4-FFF2-40B4-BE49-F238E27FC236}">
                <a16:creationId xmlns:a16="http://schemas.microsoft.com/office/drawing/2014/main" id="{DCF82E86-E2D5-8372-2A20-16DCCBE4D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10" y="5061383"/>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sit Ukraine - Відродження туризму: як туристичні країни та послуги  відновлюються після пандемії Covid-19">
            <a:extLst>
              <a:ext uri="{FF2B5EF4-FFF2-40B4-BE49-F238E27FC236}">
                <a16:creationId xmlns:a16="http://schemas.microsoft.com/office/drawing/2014/main" id="{D6E92DC1-3DD6-6E29-6F20-3DE350B69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63" y="2099848"/>
            <a:ext cx="2392261" cy="17941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Ефективна реклама товарів і послуг в своєму місті | ⚡ФЛЕШ">
            <a:extLst>
              <a:ext uri="{FF2B5EF4-FFF2-40B4-BE49-F238E27FC236}">
                <a16:creationId xmlns:a16="http://schemas.microsoft.com/office/drawing/2014/main" id="{F5EFEDB8-FB60-7C00-5FBE-2C6614F70D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170" y="4755321"/>
            <a:ext cx="2705100" cy="16949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Туристичні послуги - презентація з різне">
            <a:extLst>
              <a:ext uri="{FF2B5EF4-FFF2-40B4-BE49-F238E27FC236}">
                <a16:creationId xmlns:a16="http://schemas.microsoft.com/office/drawing/2014/main" id="{A46B9EBA-4D9F-DFCD-ABC9-5103D2D086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50" t="28999" r="23078" b="20298"/>
          <a:stretch/>
        </p:blipFill>
        <p:spPr bwMode="auto">
          <a:xfrm>
            <a:off x="6789684" y="5416964"/>
            <a:ext cx="1899137" cy="144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4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9888" y="1779687"/>
            <a:ext cx="5941647" cy="5078313"/>
          </a:xfrm>
          <a:prstGeom prst="rect">
            <a:avLst/>
          </a:prstGeom>
        </p:spPr>
        <p:txBody>
          <a:bodyPr wrap="square">
            <a:spAutoFit/>
          </a:bodyPr>
          <a:lstStyle/>
          <a:p>
            <a:r>
              <a:rPr lang="uk-UA" b="1" dirty="0">
                <a:solidFill>
                  <a:srgbClr val="00B050"/>
                </a:solidFill>
                <a:latin typeface="Segoe Script" panose="030B0504020000000003" pitchFamily="66" charset="0"/>
              </a:rPr>
              <a:t>ТЕМА 1. </a:t>
            </a:r>
            <a:r>
              <a:rPr lang="uk-UA" dirty="0">
                <a:latin typeface="Segoe Script" panose="030B0504020000000003" pitchFamily="66" charset="0"/>
              </a:rPr>
              <a:t>Ключові характеристики та особливості маркетингу туризму. </a:t>
            </a:r>
          </a:p>
          <a:p>
            <a:r>
              <a:rPr lang="uk-UA" b="1" dirty="0">
                <a:solidFill>
                  <a:srgbClr val="00B050"/>
                </a:solidFill>
                <a:latin typeface="Segoe Script" panose="030B0504020000000003" pitchFamily="66" charset="0"/>
              </a:rPr>
              <a:t>ТЕМА 2.</a:t>
            </a:r>
            <a:r>
              <a:rPr lang="uk-UA" dirty="0">
                <a:latin typeface="Segoe Script" panose="030B0504020000000003" pitchFamily="66" charset="0"/>
              </a:rPr>
              <a:t> Маркетингова продуктова політика в туризмі. </a:t>
            </a:r>
          </a:p>
          <a:p>
            <a:r>
              <a:rPr lang="uk-UA" b="1" dirty="0">
                <a:solidFill>
                  <a:srgbClr val="00B050"/>
                </a:solidFill>
                <a:latin typeface="Segoe Script" panose="030B0504020000000003" pitchFamily="66" charset="0"/>
              </a:rPr>
              <a:t>ТЕМА 3.</a:t>
            </a:r>
            <a:r>
              <a:rPr lang="uk-UA" dirty="0">
                <a:latin typeface="Segoe Script" panose="030B0504020000000003" pitchFamily="66" charset="0"/>
              </a:rPr>
              <a:t> Маркетингові політики ціноутворення та просування у сфері туризму. </a:t>
            </a:r>
          </a:p>
          <a:p>
            <a:r>
              <a:rPr lang="uk-UA" b="1" dirty="0">
                <a:solidFill>
                  <a:srgbClr val="00B050"/>
                </a:solidFill>
                <a:latin typeface="Segoe Script" panose="030B0504020000000003" pitchFamily="66" charset="0"/>
              </a:rPr>
              <a:t>ТЕМА 4.</a:t>
            </a:r>
            <a:r>
              <a:rPr lang="uk-UA" dirty="0">
                <a:latin typeface="Segoe Script" panose="030B0504020000000003" pitchFamily="66" charset="0"/>
              </a:rPr>
              <a:t> Маркетингова комунікаційна політика туристичної компанії в умовах сучасності. </a:t>
            </a:r>
          </a:p>
          <a:p>
            <a:r>
              <a:rPr lang="uk-UA" b="1" dirty="0">
                <a:solidFill>
                  <a:srgbClr val="00B050"/>
                </a:solidFill>
                <a:latin typeface="Segoe Script" panose="030B0504020000000003" pitchFamily="66" charset="0"/>
              </a:rPr>
              <a:t>ТЕМА 5.</a:t>
            </a:r>
            <a:r>
              <a:rPr lang="uk-UA" dirty="0">
                <a:latin typeface="Segoe Script" panose="030B0504020000000003" pitchFamily="66" charset="0"/>
              </a:rPr>
              <a:t> Формування маркетингової стратегії в туристичній діяльності. </a:t>
            </a:r>
          </a:p>
          <a:p>
            <a:r>
              <a:rPr lang="uk-UA" b="1" dirty="0">
                <a:solidFill>
                  <a:srgbClr val="00B050"/>
                </a:solidFill>
                <a:latin typeface="Segoe Script" panose="030B0504020000000003" pitchFamily="66" charset="0"/>
              </a:rPr>
              <a:t>ТЕМА 6.</a:t>
            </a:r>
            <a:r>
              <a:rPr lang="uk-UA" dirty="0">
                <a:latin typeface="Segoe Script" panose="030B0504020000000003" pitchFamily="66" charset="0"/>
              </a:rPr>
              <a:t> Інноваційний вектор маркетингової діяльності туристичних підприємств. </a:t>
            </a:r>
          </a:p>
          <a:p>
            <a:r>
              <a:rPr lang="uk-UA" b="1" dirty="0">
                <a:solidFill>
                  <a:srgbClr val="00B050"/>
                </a:solidFill>
                <a:latin typeface="Segoe Script" panose="030B0504020000000003" pitchFamily="66" charset="0"/>
              </a:rPr>
              <a:t>ТЕМА 7.</a:t>
            </a:r>
            <a:r>
              <a:rPr lang="uk-UA" dirty="0">
                <a:latin typeface="Segoe Script" panose="030B0504020000000003" pitchFamily="66" charset="0"/>
              </a:rPr>
              <a:t> Концепція, інструменти та методологія управління інноваційним розвитком підприємств сфери туризму</a:t>
            </a:r>
          </a:p>
        </p:txBody>
      </p:sp>
      <p:sp>
        <p:nvSpPr>
          <p:cNvPr id="7" name="Прямоугольник 6"/>
          <p:cNvSpPr/>
          <p:nvPr/>
        </p:nvSpPr>
        <p:spPr>
          <a:xfrm>
            <a:off x="1908585" y="0"/>
            <a:ext cx="7225951" cy="923330"/>
          </a:xfrm>
          <a:prstGeom prst="rect">
            <a:avLst/>
          </a:prstGeom>
          <a:noFill/>
        </p:spPr>
        <p:txBody>
          <a:bodyPr wrap="square" lIns="91440" tIns="45720" rIns="91440" bIns="45720">
            <a:spAutoFit/>
          </a:bodyPr>
          <a:lstStyle/>
          <a:p>
            <a:pPr algn="ctr"/>
            <a:r>
              <a:rPr lang="uk-UA"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Зміст</a:t>
            </a:r>
            <a:r>
              <a:rPr lang="ru-RU"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 </a:t>
            </a:r>
            <a:r>
              <a:rPr lang="uk-UA"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дисципліни</a:t>
            </a:r>
            <a:r>
              <a:rPr lang="ru-RU" sz="5400" b="1" cap="none" spc="0"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a:t>
            </a:r>
          </a:p>
        </p:txBody>
      </p:sp>
      <p:pic>
        <p:nvPicPr>
          <p:cNvPr id="2" name="Picture 2" descr="ОРГАНІЗАЦІЯ СПІВПРАЦІ ТУРИСТИЧНОГО ПІДПРИЄМСТВА З ПОСТАЧАЛЬНИКАМ">
            <a:extLst>
              <a:ext uri="{FF2B5EF4-FFF2-40B4-BE49-F238E27FC236}">
                <a16:creationId xmlns:a16="http://schemas.microsoft.com/office/drawing/2014/main" id="{F1BD9B28-BDEC-D4E2-E3DC-72592B796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915546"/>
            <a:ext cx="2713856" cy="25383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Види планів реалізації туристичних послуг - туристична бібліотека  InfoTour.in.ua">
            <a:extLst>
              <a:ext uri="{FF2B5EF4-FFF2-40B4-BE49-F238E27FC236}">
                <a16:creationId xmlns:a16="http://schemas.microsoft.com/office/drawing/2014/main" id="{46BCC90C-DD4B-DAFD-8F62-2EC5788CD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508" y="137562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Характеристика комплексного туристичного продукту">
            <a:extLst>
              <a:ext uri="{FF2B5EF4-FFF2-40B4-BE49-F238E27FC236}">
                <a16:creationId xmlns:a16="http://schemas.microsoft.com/office/drawing/2014/main" id="{2AFCF576-D478-42EE-38CA-83BC37838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99" y="208676"/>
            <a:ext cx="1944054"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524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262</Words>
  <Application>Microsoft Office PowerPoint</Application>
  <PresentationFormat>Екран (4:3)</PresentationFormat>
  <Paragraphs>28</Paragraphs>
  <Slides>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Segoe Script</vt:lpstr>
      <vt:lpstr>Тема Office</vt:lpstr>
      <vt:lpstr>МАРКЕТИНГ   ТУРИЗМУ</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 АДМІНІСТРАТИВНО-ТЕРИТОРІАЛЬНИХ ОДИНИЦЬ</dc:title>
  <dc:creator>Виктория</dc:creator>
  <cp:lastModifiedBy>Наталия Макаренко</cp:lastModifiedBy>
  <cp:revision>82</cp:revision>
  <dcterms:created xsi:type="dcterms:W3CDTF">2021-04-17T15:25:28Z</dcterms:created>
  <dcterms:modified xsi:type="dcterms:W3CDTF">2025-02-12T11:05:40Z</dcterms:modified>
</cp:coreProperties>
</file>