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99CC"/>
    <a:srgbClr val="33CC33"/>
    <a:srgbClr val="008000"/>
    <a:srgbClr val="006600"/>
    <a:srgbClr val="00CC00"/>
    <a:srgbClr val="0000FF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6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924" y="5373216"/>
            <a:ext cx="8458200" cy="10355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8E40"/>
                </a:solidFill>
                <a:cs typeface="Aparajita" pitchFamily="34" charset="0"/>
              </a:rPr>
              <a:t>ЗЕЛЕНИЙ МАРКЕТИНГ </a:t>
            </a:r>
            <a:r>
              <a:rPr lang="uk-UA" sz="3200" b="1" dirty="0">
                <a:solidFill>
                  <a:srgbClr val="008E40"/>
                </a:solidFill>
                <a:cs typeface="Aparajita" pitchFamily="34" charset="0"/>
              </a:rPr>
              <a:t>І ЦИРКУЛЯРНА ЕКОНОМІКА</a:t>
            </a:r>
            <a:endParaRPr lang="uk-UA" sz="3200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V ежегодный форум Агромаркетинг 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7056784" cy="38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1988839"/>
            <a:ext cx="432048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Доктор економічних наук, професор кафедри маркетингу та логістики</a:t>
            </a:r>
            <a:r>
              <a:rPr lang="uk-UA" sz="2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Данько Юрій Іванович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E84E5D3-5455-763B-4036-A35F35D4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354759" cy="50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6879FA-5122-FF12-C1E2-12DD94C09BF5}"/>
              </a:ext>
            </a:extLst>
          </p:cNvPr>
          <p:cNvSpPr txBox="1"/>
          <p:nvPr/>
        </p:nvSpPr>
        <p:spPr>
          <a:xfrm>
            <a:off x="2195736" y="6020251"/>
            <a:ext cx="6336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https://</a:t>
            </a:r>
            <a:r>
              <a:rPr lang="ru-RU" b="1" dirty="0" err="1">
                <a:solidFill>
                  <a:srgbClr val="0000FF"/>
                </a:solidFill>
              </a:rPr>
              <a:t>eim.snau.edu.ua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kafedri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marketingu-ta-logistiki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sklad-kafedri</a:t>
            </a:r>
            <a:r>
              <a:rPr lang="ru-RU" b="1" dirty="0">
                <a:solidFill>
                  <a:srgbClr val="0000FF"/>
                </a:solidFill>
              </a:rPr>
              <a:t>/</a:t>
            </a:r>
            <a:r>
              <a:rPr lang="ru-RU" b="1" dirty="0" err="1">
                <a:solidFill>
                  <a:srgbClr val="0000FF"/>
                </a:solidFill>
              </a:rPr>
              <a:t>danko-yurij-ivanovich</a:t>
            </a:r>
            <a:r>
              <a:rPr lang="ru-RU" b="1" dirty="0">
                <a:solidFill>
                  <a:srgbClr val="0000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39" y="188640"/>
            <a:ext cx="599016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r>
              <a:rPr lang="uk-UA" dirty="0">
                <a:latin typeface="Segoe Script" panose="030B0504020000000003" pitchFamily="66" charset="0"/>
              </a:rPr>
              <a:t>формування у здобувачів освітньо-наукового рівня (доктор філософії) системних теоретичних знань і практичних навичок з формування системи зеленого маркетингу, оволодіння новітніми досягненнями у сфері раціонального природокористування, ресурсозбереження, екологічного маркетингу; набуття системного мислення та спеціальних знань у галузі циркулярної економіки</a:t>
            </a:r>
            <a:endParaRPr lang="uk-UA" dirty="0">
              <a:latin typeface="Segoe Script" panose="030B0504020000000003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007" y="3645024"/>
            <a:ext cx="88704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dirty="0">
                <a:latin typeface="Segoe Script" panose="030B0504020000000003" pitchFamily="66" charset="0"/>
              </a:rPr>
              <a:t>набуття теоретичних знань у процесі дослідження циркулярної економіки на прикладі діяльності у різних секторах економіки;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dirty="0">
                <a:latin typeface="Segoe Script" panose="030B0504020000000003" pitchFamily="66" charset="0"/>
              </a:rPr>
              <a:t> наводити аргументи на користь запровадження ресурсозберігаючих технологій, ефективного використання природних ресурсів;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dirty="0">
                <a:latin typeface="Segoe Script" panose="030B0504020000000003" pitchFamily="66" charset="0"/>
              </a:rPr>
              <a:t>давати оцінку результативності моделей побудови бізнесу та споживання виходячи з принципу ресурсоефективності;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dirty="0">
                <a:latin typeface="Segoe Script" panose="030B0504020000000003" pitchFamily="66" charset="0"/>
              </a:rPr>
              <a:t>обґрунтовувати напрями запровадження бізнес моделей та моделей споживання на основі «замкнутих» циклів, аналізувати перспективи впровадження циркулярних бізнес моделей в Україні на основі зарубіжного досвіду;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dirty="0">
                <a:latin typeface="Segoe Script" panose="030B0504020000000003" pitchFamily="66" charset="0"/>
              </a:rPr>
              <a:t>вивчення концепції, цілей, функцій зеленого маркетингу, дослідження рівня задоволення потреби зацікавлених в збереженні і поліпшенні екології споживачів, з вигодою для самих компаній</a:t>
            </a:r>
            <a:endParaRPr lang="uk-UA" sz="1400" b="1" dirty="0">
              <a:solidFill>
                <a:srgbClr val="00B050"/>
              </a:solidFill>
              <a:latin typeface="Segoe Script" panose="030B0504020000000003" pitchFamily="66" charset="0"/>
              <a:cs typeface="Arial" pitchFamily="34" charset="0"/>
            </a:endParaRPr>
          </a:p>
        </p:txBody>
      </p:sp>
      <p:pic>
        <p:nvPicPr>
          <p:cNvPr id="2050" name="Picture 2" descr="ЦИРКУЛЯРНА ЕКОНОМІКА. ПЛАН ДІЙ CIRCULAR ECONOMY ACTION PLAN (CEAP)">
            <a:extLst>
              <a:ext uri="{FF2B5EF4-FFF2-40B4-BE49-F238E27FC236}">
                <a16:creationId xmlns:a16="http://schemas.microsoft.com/office/drawing/2014/main" id="{231021F1-5CAB-B409-FAFF-C58909C4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781"/>
            <a:ext cx="2808312" cy="33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17801" y="873369"/>
            <a:ext cx="2290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8000"/>
                </a:solidFill>
                <a:latin typeface="Segoe Script" pitchFamily="34" charset="0"/>
              </a:rPr>
              <a:t>Що таке зелений маркетинг?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0878"/>
            <a:ext cx="3631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33CC33"/>
                </a:solidFill>
                <a:latin typeface="Segoe Script" pitchFamily="34" charset="0"/>
              </a:rPr>
              <a:t>Які сучасні і</a:t>
            </a:r>
            <a:r>
              <a:rPr lang="uk-UA" b="1" dirty="0">
                <a:solidFill>
                  <a:srgbClr val="33CC33"/>
                </a:solidFill>
                <a:latin typeface="Segoe Script" panose="030B0504020000000003" pitchFamily="66" charset="0"/>
              </a:rPr>
              <a:t>нструменти зеленого маркетингу (сертифікація, маркування)</a:t>
            </a:r>
            <a:r>
              <a:rPr lang="uk-UA" b="1" dirty="0">
                <a:solidFill>
                  <a:srgbClr val="33CC33"/>
                </a:solidFill>
                <a:latin typeface="Segoe Script" pitchFamily="34" charset="0"/>
              </a:rPr>
              <a:t>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62004" y="2941129"/>
            <a:ext cx="2290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99CC"/>
                </a:solidFill>
                <a:latin typeface="Segoe Script" panose="030B0504020000000003" pitchFamily="66" charset="0"/>
              </a:rPr>
              <a:t>Які особливості циркулярної економіки в Україні та ЄС?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6878" y="3640662"/>
            <a:ext cx="2373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9999"/>
                </a:solidFill>
                <a:latin typeface="Segoe Script" panose="030B0504020000000003" pitchFamily="66" charset="0"/>
              </a:rPr>
              <a:t>Що таке декаплінг в циркулярній економіці</a:t>
            </a:r>
            <a:r>
              <a:rPr lang="uk-UA" b="1" dirty="0">
                <a:solidFill>
                  <a:srgbClr val="009999"/>
                </a:solidFill>
                <a:latin typeface="Segoe Script" pitchFamily="34" charset="0"/>
              </a:rPr>
              <a:t>?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75222" y="4136735"/>
            <a:ext cx="2373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Які переваги органічної продукції? </a:t>
            </a: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471170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Organic vs. Conventional – Liv's Apothecary &amp; Health Cli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9" name="Picture 11" descr="Free Vector | Poster design with word organic farmland and two farm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8" y="4983012"/>
            <a:ext cx="2493124" cy="18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7" descr="SmartFarming — Оцифровуємо агробізне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8" name="Picture 2" descr="Зеленый» маркетинг: что это и с чем его едят | ВКонтакте">
            <a:extLst>
              <a:ext uri="{FF2B5EF4-FFF2-40B4-BE49-F238E27FC236}">
                <a16:creationId xmlns:a16="http://schemas.microsoft.com/office/drawing/2014/main" id="{5D3CFDD4-3DD3-8366-0A37-18F2DB28B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78" y="1784129"/>
            <a:ext cx="2173894" cy="17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Екологічні знаки на упаковках товарів (I частина). читайте на сайті Хмарка">
            <a:extLst>
              <a:ext uri="{FF2B5EF4-FFF2-40B4-BE49-F238E27FC236}">
                <a16:creationId xmlns:a16="http://schemas.microsoft.com/office/drawing/2014/main" id="{26812FE7-17A5-8A1F-7EA7-A4339A89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8" y="2128711"/>
            <a:ext cx="2919861" cy="162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ід лупою: Кругова економіка та переробка • zdi-портал">
            <a:extLst>
              <a:ext uri="{FF2B5EF4-FFF2-40B4-BE49-F238E27FC236}">
                <a16:creationId xmlns:a16="http://schemas.microsoft.com/office/drawing/2014/main" id="{27E25A18-EEFA-DCE4-281E-BB8E53D24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5" t="8661" r="3695" b="6850"/>
          <a:stretch/>
        </p:blipFill>
        <p:spPr bwMode="auto">
          <a:xfrm>
            <a:off x="3334301" y="4153517"/>
            <a:ext cx="2334678" cy="25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Новини Львів: Депутати Львівської облради ухвалили стратегію управління  відходами">
            <a:extLst>
              <a:ext uri="{FF2B5EF4-FFF2-40B4-BE49-F238E27FC236}">
                <a16:creationId xmlns:a16="http://schemas.microsoft.com/office/drawing/2014/main" id="{5936E0AD-BFBF-0602-06BB-B40422039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36" y="4912053"/>
            <a:ext cx="2688890" cy="17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608" y="620688"/>
            <a:ext cx="73867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1. </a:t>
            </a:r>
            <a:r>
              <a:rPr lang="uk-UA" sz="1600" dirty="0">
                <a:latin typeface="Segoe Script" panose="030B0504020000000003" pitchFamily="66" charset="0"/>
              </a:rPr>
              <a:t>Науково-методологічні засади зеленого маркетингу. Інструменти зеленого маркетингу (сертифікація, маркування, оцінка впливу на довкілля, екологічний аудит).</a:t>
            </a:r>
          </a:p>
          <a:p>
            <a:r>
              <a:rPr lang="uk-UA" sz="1600" dirty="0">
                <a:latin typeface="Segoe Script" panose="030B0504020000000003" pitchFamily="66" charset="0"/>
              </a:rPr>
              <a:t> </a:t>
            </a:r>
          </a:p>
          <a:p>
            <a:r>
              <a:rPr lang="uk-UA" sz="16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2.</a:t>
            </a:r>
            <a:r>
              <a:rPr lang="uk-UA" sz="1600" dirty="0">
                <a:latin typeface="Segoe Script" panose="030B0504020000000003" pitchFamily="66" charset="0"/>
              </a:rPr>
              <a:t> Система екологічного менеджменту. Індикатори екологічних результатів діяльності підприємства. </a:t>
            </a:r>
          </a:p>
          <a:p>
            <a:endParaRPr lang="uk-UA" sz="1600" dirty="0">
              <a:latin typeface="Segoe Script" panose="030B0504020000000003" pitchFamily="66" charset="0"/>
            </a:endParaRPr>
          </a:p>
          <a:p>
            <a:r>
              <a:rPr lang="uk-UA" sz="16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3.</a:t>
            </a:r>
            <a:r>
              <a:rPr lang="uk-UA" sz="1600" dirty="0">
                <a:latin typeface="Segoe Script" panose="030B0504020000000003" pitchFamily="66" charset="0"/>
              </a:rPr>
              <a:t> Екологічний маркетинг розробка і </a:t>
            </a:r>
          </a:p>
          <a:p>
            <a:r>
              <a:rPr lang="uk-UA" sz="1600" dirty="0">
                <a:latin typeface="Segoe Script" panose="030B0504020000000003" pitchFamily="66" charset="0"/>
              </a:rPr>
              <a:t>реалізація «зеленої» продукції </a:t>
            </a:r>
          </a:p>
          <a:p>
            <a:endParaRPr lang="uk-UA" sz="1600" dirty="0">
              <a:latin typeface="Segoe Script" panose="030B0504020000000003" pitchFamily="66" charset="0"/>
            </a:endParaRPr>
          </a:p>
          <a:p>
            <a:r>
              <a:rPr lang="uk-UA" sz="16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4.</a:t>
            </a:r>
            <a:r>
              <a:rPr lang="uk-UA" sz="1600" dirty="0">
                <a:latin typeface="Segoe Script" panose="030B0504020000000003" pitchFamily="66" charset="0"/>
              </a:rPr>
              <a:t> Екологічні ризики та їх страхування. Забезпечення прибутковості підприємства в умовах екологізації економіки </a:t>
            </a:r>
          </a:p>
          <a:p>
            <a:endParaRPr lang="uk-UA" sz="1600" dirty="0">
              <a:latin typeface="Segoe Script" panose="030B0504020000000003" pitchFamily="66" charset="0"/>
            </a:endParaRPr>
          </a:p>
          <a:p>
            <a:r>
              <a:rPr lang="uk-UA" sz="16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5. </a:t>
            </a:r>
            <a:r>
              <a:rPr lang="uk-UA" sz="1600" dirty="0">
                <a:latin typeface="Segoe Script" panose="030B0504020000000003" pitchFamily="66" charset="0"/>
              </a:rPr>
              <a:t>Теоретичні засади формування глобальної циркулярної економіки. Концепції циркулярної економіки. Дорожня карта циркулярної економіки. </a:t>
            </a:r>
          </a:p>
          <a:p>
            <a:endParaRPr lang="uk-UA" sz="1600" dirty="0">
              <a:latin typeface="Segoe Script" panose="030B0504020000000003" pitchFamily="66" charset="0"/>
            </a:endParaRPr>
          </a:p>
          <a:p>
            <a:r>
              <a:rPr lang="uk-UA" sz="16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6.</a:t>
            </a:r>
            <a:r>
              <a:rPr lang="uk-UA" sz="1600" dirty="0">
                <a:latin typeface="Segoe Script" panose="030B0504020000000003" pitchFamily="66" charset="0"/>
              </a:rPr>
              <a:t> Ресурсозбереження і декаплінг в циркулярній економіці. </a:t>
            </a:r>
          </a:p>
          <a:p>
            <a:endParaRPr lang="uk-UA" sz="1600" dirty="0">
              <a:latin typeface="Segoe Script" panose="030B0504020000000003" pitchFamily="66" charset="0"/>
            </a:endParaRPr>
          </a:p>
          <a:p>
            <a:r>
              <a:rPr lang="uk-UA" sz="16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7.</a:t>
            </a:r>
            <a:r>
              <a:rPr lang="uk-UA" sz="1600" dirty="0">
                <a:latin typeface="Segoe Script" panose="030B0504020000000003" pitchFamily="66" charset="0"/>
              </a:rPr>
              <a:t> Бізнес-моделі циркулярної економіки. </a:t>
            </a:r>
          </a:p>
          <a:p>
            <a:endParaRPr lang="uk-UA" sz="1600" dirty="0">
              <a:latin typeface="Segoe Script" panose="030B0504020000000003" pitchFamily="66" charset="0"/>
            </a:endParaRPr>
          </a:p>
          <a:p>
            <a:r>
              <a:rPr lang="uk-UA" sz="1600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8. </a:t>
            </a:r>
            <a:r>
              <a:rPr lang="uk-UA" sz="1600" dirty="0">
                <a:latin typeface="Segoe Script" panose="030B0504020000000003" pitchFamily="66" charset="0"/>
              </a:rPr>
              <a:t>Циркулярна економіка в Україні та ЄС.</a:t>
            </a:r>
            <a:endParaRPr lang="uk-UA" sz="1600" b="1" dirty="0">
              <a:latin typeface="Segoe Script" panose="030B0504020000000003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158626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3074" name="Picture 2" descr="Міжнародна літня школа «Циркулярна економіка і сталий розвиток: експортні  можливості для України» | Національний університет «Львівська політехніка»">
            <a:extLst>
              <a:ext uri="{FF2B5EF4-FFF2-40B4-BE49-F238E27FC236}">
                <a16:creationId xmlns:a16="http://schemas.microsoft.com/office/drawing/2014/main" id="{B3A3A742-6B4D-28CB-9675-EFA7B6681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3477" r="21778" b="22377"/>
          <a:stretch/>
        </p:blipFill>
        <p:spPr bwMode="auto">
          <a:xfrm>
            <a:off x="6426410" y="2100949"/>
            <a:ext cx="2654018" cy="226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рінвошинг: як компанії маніпулюють екологічним маркетингом - Bazilik Media">
            <a:extLst>
              <a:ext uri="{FF2B5EF4-FFF2-40B4-BE49-F238E27FC236}">
                <a16:creationId xmlns:a16="http://schemas.microsoft.com/office/drawing/2014/main" id="{7EDC1716-4EF3-3787-1C90-59D78E3FE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5090" r="26375" b="5090"/>
          <a:stretch/>
        </p:blipFill>
        <p:spPr bwMode="auto">
          <a:xfrm>
            <a:off x="6876256" y="4820657"/>
            <a:ext cx="1987289" cy="19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к использовать зеленый маркетинг для продвижения: советы и примеры |  Executive.ru">
            <a:extLst>
              <a:ext uri="{FF2B5EF4-FFF2-40B4-BE49-F238E27FC236}">
                <a16:creationId xmlns:a16="http://schemas.microsoft.com/office/drawing/2014/main" id="{41D1E5D1-B044-AD0D-7ED7-2D90B4520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7005" r="3665" b="1631"/>
          <a:stretch/>
        </p:blipFill>
        <p:spPr bwMode="auto">
          <a:xfrm>
            <a:off x="7092280" y="549078"/>
            <a:ext cx="1868772" cy="13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355</Words>
  <Application>Microsoft Office PowerPoint</Application>
  <PresentationFormat>Екран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1" baseType="lpstr">
      <vt:lpstr>Aparajita</vt:lpstr>
      <vt:lpstr>Arial</vt:lpstr>
      <vt:lpstr>Calibri</vt:lpstr>
      <vt:lpstr>Segoe Script</vt:lpstr>
      <vt:lpstr>Wingdings</vt:lpstr>
      <vt:lpstr>Тема Office</vt:lpstr>
      <vt:lpstr>ЗЕЛЕНИЙ МАРКЕТИНГ І ЦИРКУЛЯРНА ЕКОНОМІКА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Nataliia Makarenko</cp:lastModifiedBy>
  <cp:revision>70</cp:revision>
  <dcterms:created xsi:type="dcterms:W3CDTF">2021-04-17T15:25:28Z</dcterms:created>
  <dcterms:modified xsi:type="dcterms:W3CDTF">2024-02-08T22:38:23Z</dcterms:modified>
</cp:coreProperties>
</file>