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4" d="100"/>
          <a:sy n="74" d="100"/>
        </p:scale>
        <p:origin x="1458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CA761-B0CD-4434-B048-B52A4D94BA23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75125-00C5-486B-937F-9BB18D09F6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13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5125-00C5-486B-937F-9BB18D09F679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656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t>12.02.2025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260648"/>
            <a:ext cx="5165204" cy="103554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008E40"/>
                </a:solidFill>
                <a:cs typeface="Aparajita" pitchFamily="34" charset="0"/>
              </a:rPr>
              <a:t>МАРКЕТИНГОВА ПОЛІТИКА СТАЛОГО РОЗВИТКУ</a:t>
            </a:r>
            <a:endParaRPr lang="uk-UA" sz="3200" dirty="0">
              <a:solidFill>
                <a:srgbClr val="008E40"/>
              </a:solidFill>
              <a:cs typeface="Aparajit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4FCB9A-0788-4A21-BFBB-31344C5242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2" r="3067"/>
          <a:stretch/>
        </p:blipFill>
        <p:spPr>
          <a:xfrm>
            <a:off x="467544" y="1296194"/>
            <a:ext cx="8333556" cy="56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2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1988839"/>
            <a:ext cx="468052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Доктор економічних наук, професор, завідувач кафедри маркетингу та логістики</a:t>
            </a:r>
            <a:r>
              <a:rPr lang="uk-UA" sz="2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uk-UA" sz="2800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Макаренко Наталія Олексіївна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051" y="116632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pic>
        <p:nvPicPr>
          <p:cNvPr id="1026" name="Picture 2" descr="Макаренко Наталія Олексіївна">
            <a:extLst>
              <a:ext uri="{FF2B5EF4-FFF2-40B4-BE49-F238E27FC236}">
                <a16:creationId xmlns:a16="http://schemas.microsoft.com/office/drawing/2014/main" id="{3FAD64C5-E12E-7BEF-A98B-1BE39CAA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8906"/>
            <a:ext cx="3168352" cy="473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4E8B5D-7D54-9881-27AA-1C99116EB400}"/>
              </a:ext>
            </a:extLst>
          </p:cNvPr>
          <p:cNvSpPr txBox="1"/>
          <p:nvPr/>
        </p:nvSpPr>
        <p:spPr>
          <a:xfrm>
            <a:off x="2267744" y="5961690"/>
            <a:ext cx="6480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https://</a:t>
            </a:r>
            <a:r>
              <a:rPr lang="ru-RU" b="1" dirty="0" err="1">
                <a:solidFill>
                  <a:srgbClr val="0000FF"/>
                </a:solidFill>
              </a:rPr>
              <a:t>eim.snau.edu.ua</a:t>
            </a:r>
            <a:r>
              <a:rPr lang="ru-RU" b="1" dirty="0">
                <a:solidFill>
                  <a:srgbClr val="0000FF"/>
                </a:solidFill>
              </a:rPr>
              <a:t>/</a:t>
            </a:r>
            <a:r>
              <a:rPr lang="ru-RU" b="1" dirty="0" err="1">
                <a:solidFill>
                  <a:srgbClr val="0000FF"/>
                </a:solidFill>
              </a:rPr>
              <a:t>kafedri</a:t>
            </a:r>
            <a:r>
              <a:rPr lang="ru-RU" b="1" dirty="0">
                <a:solidFill>
                  <a:srgbClr val="0000FF"/>
                </a:solidFill>
              </a:rPr>
              <a:t>/</a:t>
            </a:r>
            <a:r>
              <a:rPr lang="ru-RU" b="1" dirty="0" err="1">
                <a:solidFill>
                  <a:srgbClr val="0000FF"/>
                </a:solidFill>
              </a:rPr>
              <a:t>marketingu-ta-logistiki</a:t>
            </a:r>
            <a:r>
              <a:rPr lang="ru-RU" b="1" dirty="0">
                <a:solidFill>
                  <a:srgbClr val="0000FF"/>
                </a:solidFill>
              </a:rPr>
              <a:t>/</a:t>
            </a:r>
            <a:r>
              <a:rPr lang="ru-RU" b="1" dirty="0" err="1">
                <a:solidFill>
                  <a:srgbClr val="0000FF"/>
                </a:solidFill>
              </a:rPr>
              <a:t>sklad-kafedri</a:t>
            </a:r>
            <a:r>
              <a:rPr lang="ru-RU" b="1" dirty="0">
                <a:solidFill>
                  <a:srgbClr val="0000FF"/>
                </a:solidFill>
              </a:rPr>
              <a:t>/</a:t>
            </a:r>
            <a:r>
              <a:rPr lang="ru-RU" b="1" dirty="0" err="1">
                <a:solidFill>
                  <a:srgbClr val="0000FF"/>
                </a:solidFill>
              </a:rPr>
              <a:t>makarenko-nataliya-oleksi%d1%97vna</a:t>
            </a:r>
            <a:r>
              <a:rPr lang="ru-RU" b="1" dirty="0">
                <a:solidFill>
                  <a:srgbClr val="0000FF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7474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63113" y="375057"/>
            <a:ext cx="54861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endParaRPr lang="uk-UA" sz="2000" dirty="0">
              <a:latin typeface="Segoe Script" pitchFamily="34" charset="0"/>
            </a:endParaRPr>
          </a:p>
          <a:p>
            <a:pPr algn="ctr"/>
            <a:r>
              <a:rPr lang="uk-UA" sz="1800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системних теоретичних знань і практичних навичок щодо впровадження стандартів сталого розвитку на різних рівнях маркетингового стратегічного управління</a:t>
            </a:r>
            <a:endParaRPr lang="uk-UA" sz="2000" dirty="0">
              <a:latin typeface="Segoe Script" panose="030B0504020000000003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126" y="3368981"/>
            <a:ext cx="522499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</a:p>
          <a:p>
            <a:pPr algn="ctr"/>
            <a:endParaRPr lang="uk-UA" sz="1800" dirty="0">
              <a:effectLst/>
              <a:latin typeface="Segoe Script" panose="030B0504020000000003" pitchFamily="66" charset="0"/>
              <a:ea typeface="Calibri" panose="020F0502020204030204" pitchFamily="34" charset="0"/>
            </a:endParaRPr>
          </a:p>
          <a:p>
            <a:pPr algn="ctr"/>
            <a:r>
              <a:rPr lang="uk-UA" sz="1800" dirty="0">
                <a:effectLst/>
                <a:latin typeface="Segoe Script" panose="030B0504020000000003" pitchFamily="66" charset="0"/>
                <a:ea typeface="Calibri" panose="020F0502020204030204" pitchFamily="34" charset="0"/>
              </a:rPr>
              <a:t>розгляд теоретичних питань сутності фундаментальних принципів сталого розвитку, уміння використовувати набір кількісних показників по досягненню цілей сталого розвитку на різних рівнях маркетингового стратегічного управління</a:t>
            </a:r>
            <a:endParaRPr lang="uk-UA" sz="2400" b="1" dirty="0">
              <a:solidFill>
                <a:srgbClr val="00B050"/>
              </a:solidFill>
              <a:latin typeface="Segoe Script" panose="030B0504020000000003" pitchFamily="66" charset="0"/>
              <a:cs typeface="Arial" pitchFamily="34" charset="0"/>
            </a:endParaRPr>
          </a:p>
        </p:txBody>
      </p:sp>
      <p:pic>
        <p:nvPicPr>
          <p:cNvPr id="2054" name="Picture 6" descr="32 идеи контента для соцсетей - Веб-студия «UNIPROMO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7504"/>
            <a:ext cx="3037835" cy="296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талий розвиток">
            <a:extLst>
              <a:ext uri="{FF2B5EF4-FFF2-40B4-BE49-F238E27FC236}">
                <a16:creationId xmlns:a16="http://schemas.microsoft.com/office/drawing/2014/main" id="{16F0B2B2-9D94-45F4-9ED6-F971259C6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r="13145"/>
          <a:stretch/>
        </p:blipFill>
        <p:spPr bwMode="auto">
          <a:xfrm>
            <a:off x="5724624" y="3557019"/>
            <a:ext cx="3139329" cy="28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8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Управління маркетингом в системі 1C:Підприємство C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53" y="1951892"/>
            <a:ext cx="2672479" cy="19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59571" y="870402"/>
            <a:ext cx="2290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B0F0"/>
                </a:solidFill>
                <a:latin typeface="Segoe Script" pitchFamily="34" charset="0"/>
              </a:rPr>
              <a:t>Як </a:t>
            </a:r>
            <a:r>
              <a:rPr lang="uk-UA" sz="1600" b="1" dirty="0">
                <a:solidFill>
                  <a:srgbClr val="00B0F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моделі маркетингу сталого розвитку ринку </a:t>
            </a:r>
            <a:r>
              <a:rPr lang="uk-UA" sz="1600" b="1" dirty="0">
                <a:solidFill>
                  <a:srgbClr val="00B0F0"/>
                </a:solidFill>
                <a:latin typeface="Segoe Script" pitchFamily="34" charset="0"/>
              </a:rPr>
              <a:t>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0468" y="642200"/>
            <a:ext cx="3176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В чому особливості маркетингу у забезпеченні сталого розвитку?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34184" y="2954587"/>
            <a:ext cx="3625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solidFill>
                  <a:schemeClr val="accent4">
                    <a:lumMod val="75000"/>
                  </a:schemeClr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Що включає в себе система маркетингу сталого розвитку</a:t>
            </a:r>
            <a:r>
              <a:rPr lang="uk-UA" b="1" dirty="0">
                <a:solidFill>
                  <a:schemeClr val="accent4">
                    <a:lumMod val="75000"/>
                  </a:schemeClr>
                </a:solidFill>
                <a:latin typeface="Segoe Script" pitchFamily="34" charset="0"/>
              </a:rPr>
              <a:t>?</a:t>
            </a: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3471170" y="981659"/>
            <a:ext cx="1916703" cy="1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ial an International Number » Prank Call P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5" y="1722842"/>
            <a:ext cx="2045681" cy="204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Як визначити свою цільову аудиторію? Особливості аналізу Ц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8077" r="6838" b="9547"/>
          <a:stretch/>
        </p:blipFill>
        <p:spPr bwMode="auto">
          <a:xfrm>
            <a:off x="6764548" y="5098654"/>
            <a:ext cx="2304256" cy="14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E5542603-29F8-421B-A55E-0B46ECAA4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6266" r="1509" b="3046"/>
          <a:stretch/>
        </p:blipFill>
        <p:spPr bwMode="auto">
          <a:xfrm>
            <a:off x="2384399" y="4101214"/>
            <a:ext cx="4375201" cy="271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8983F53-0D42-40D3-80D6-61177D59823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609" t="31376" r="21782" b="44192"/>
          <a:stretch/>
        </p:blipFill>
        <p:spPr>
          <a:xfrm>
            <a:off x="495289" y="4725144"/>
            <a:ext cx="1728192" cy="204568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37842" y="3593056"/>
            <a:ext cx="2580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Яка роль маркетингу в с</a:t>
            </a:r>
            <a:r>
              <a:rPr lang="uk-UA" sz="1800" b="1" dirty="0">
                <a:solidFill>
                  <a:srgbClr val="00B05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тратегії сталого розвитку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77851" y="3877917"/>
            <a:ext cx="2664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solidFill>
                  <a:srgbClr val="00B050"/>
                </a:solidFill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Які стандарти сталого розвитку в маркетинговій діяльності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4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ирамида потребностей а маслоу включает. Уровни основных человеческих  потребностей по А.Масло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3203848" cy="266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3792" y="1495249"/>
            <a:ext cx="6336704" cy="5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19100" algn="just"/>
            <a:r>
              <a:rPr lang="uk-UA" sz="20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1. </a:t>
            </a:r>
            <a:r>
              <a:rPr lang="uk-UA" sz="2000" dirty="0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Сутність концепції політики сталості розвитку ринку</a:t>
            </a:r>
            <a:endParaRPr lang="uk-UA" sz="2000" dirty="0">
              <a:solidFill>
                <a:srgbClr val="000000"/>
              </a:solidFill>
              <a:effectLst/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pPr indent="419100" algn="just"/>
            <a:endParaRPr lang="ru-RU" sz="2000" dirty="0">
              <a:effectLst/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pPr indent="419100" algn="just"/>
            <a:r>
              <a:rPr lang="uk-UA" sz="20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2.</a:t>
            </a:r>
            <a:r>
              <a:rPr lang="uk-UA" sz="20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Стратегії сталого розвитку: маркетингова оцінка світового досвіду</a:t>
            </a:r>
            <a:endParaRPr lang="uk-UA" sz="2000" dirty="0">
              <a:solidFill>
                <a:srgbClr val="000000"/>
              </a:solidFill>
              <a:effectLst/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pPr indent="419100" algn="just"/>
            <a:endParaRPr lang="ru-RU" sz="2000" dirty="0">
              <a:effectLst/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pPr indent="419100" algn="just"/>
            <a:r>
              <a:rPr lang="uk-UA" sz="20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3.</a:t>
            </a:r>
            <a:r>
              <a:rPr lang="uk-UA" sz="20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Складові моделі та завдання маркетингу сталого розвитку ринку</a:t>
            </a:r>
            <a:r>
              <a:rPr lang="uk-UA" sz="20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</a:p>
          <a:p>
            <a:pPr indent="419100" algn="just"/>
            <a:endParaRPr lang="ru-RU" sz="2000" dirty="0">
              <a:effectLst/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pPr indent="419100" algn="just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4.</a:t>
            </a:r>
            <a:r>
              <a:rPr lang="uk-UA" sz="20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Система маркетингу сталого розвитку</a:t>
            </a:r>
            <a:endParaRPr lang="uk-UA" sz="2000" dirty="0">
              <a:solidFill>
                <a:srgbClr val="000000"/>
              </a:solidFill>
              <a:latin typeface="Segoe Script" panose="030B05040200000000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19100" algn="just">
              <a:lnSpc>
                <a:spcPct val="115000"/>
              </a:lnSpc>
              <a:spcAft>
                <a:spcPts val="1000"/>
              </a:spcAft>
            </a:pPr>
            <a:endParaRPr lang="ru-RU" sz="800" dirty="0">
              <a:effectLst/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19100" algn="just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5.</a:t>
            </a:r>
            <a:r>
              <a:rPr lang="uk-UA" sz="2000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Добровільні стандарти сталого розвитку в маркетинговій діяльності</a:t>
            </a:r>
            <a:endParaRPr lang="ru-RU" sz="2000" dirty="0">
              <a:latin typeface="Segoe Script" panose="030B05040200000000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230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59152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200</Words>
  <Application>Microsoft Office PowerPoint</Application>
  <PresentationFormat>Екран (4:3)</PresentationFormat>
  <Paragraphs>30</Paragraphs>
  <Slides>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Segoe Script</vt:lpstr>
      <vt:lpstr>Тема Office</vt:lpstr>
      <vt:lpstr>МАРКЕТИНГОВА ПОЛІТИКА СТАЛОГО РОЗВИТКУ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Наталия Макаренко</cp:lastModifiedBy>
  <cp:revision>69</cp:revision>
  <dcterms:created xsi:type="dcterms:W3CDTF">2021-04-17T15:25:28Z</dcterms:created>
  <dcterms:modified xsi:type="dcterms:W3CDTF">2025-02-12T11:03:14Z</dcterms:modified>
</cp:coreProperties>
</file>