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3" d="100"/>
          <a:sy n="83" d="100"/>
        </p:scale>
        <p:origin x="16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09.02.2024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09.02.2024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09.02.2024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09.02.2024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09.02.2024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09.02.2024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09.02.2024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09.02.2024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09.02.2024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09.02.2024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09.02.2024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t>09.02.2024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157192"/>
            <a:ext cx="8458200" cy="103554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8E40"/>
                </a:solidFill>
                <a:cs typeface="Aparajita" pitchFamily="34" charset="0"/>
              </a:rPr>
              <a:t>МАРКЕТИНГ ОРГАНІЧНОЇ ПРОДУКЦІЇ</a:t>
            </a:r>
            <a:endParaRPr lang="uk-UA" sz="3200" dirty="0">
              <a:solidFill>
                <a:srgbClr val="008E40"/>
              </a:solidFill>
              <a:cs typeface="Aparajit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Количество производителей органики в Украине выросло на 96%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801" y="1772816"/>
            <a:ext cx="543293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2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51520" y="1988839"/>
            <a:ext cx="468052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Доктор економічних наук, професор кафедри маркетингу та логістики</a:t>
            </a:r>
            <a:r>
              <a:rPr lang="uk-UA" sz="26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endParaRPr lang="uk-UA" sz="2800" b="1" dirty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Ніфатова Олена Михайлівна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051" y="116632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Script" pitchFamily="34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  <p:pic>
        <p:nvPicPr>
          <p:cNvPr id="1026" name="Picture 2" descr="Ніфатова Олена Михайлівна">
            <a:extLst>
              <a:ext uri="{FF2B5EF4-FFF2-40B4-BE49-F238E27FC236}">
                <a16:creationId xmlns:a16="http://schemas.microsoft.com/office/drawing/2014/main" id="{F3AD84F4-CDA2-C087-1F94-79291A51DB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0" r="5969"/>
          <a:stretch/>
        </p:blipFill>
        <p:spPr bwMode="auto">
          <a:xfrm>
            <a:off x="5436096" y="538090"/>
            <a:ext cx="3240360" cy="463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BFE7A3D-ECE0-D234-8DE8-3AF6EDDB9188}"/>
              </a:ext>
            </a:extLst>
          </p:cNvPr>
          <p:cNvSpPr txBox="1"/>
          <p:nvPr/>
        </p:nvSpPr>
        <p:spPr>
          <a:xfrm>
            <a:off x="2141984" y="6048366"/>
            <a:ext cx="67504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</a:rPr>
              <a:t>https://</a:t>
            </a:r>
            <a:r>
              <a:rPr lang="ru-RU" b="1" dirty="0" err="1">
                <a:solidFill>
                  <a:srgbClr val="0000FF"/>
                </a:solidFill>
              </a:rPr>
              <a:t>eim.snau.edu.ua</a:t>
            </a:r>
            <a:r>
              <a:rPr lang="ru-RU" b="1" dirty="0">
                <a:solidFill>
                  <a:srgbClr val="0000FF"/>
                </a:solidFill>
              </a:rPr>
              <a:t>/</a:t>
            </a:r>
            <a:r>
              <a:rPr lang="ru-RU" b="1" dirty="0" err="1">
                <a:solidFill>
                  <a:srgbClr val="0000FF"/>
                </a:solidFill>
              </a:rPr>
              <a:t>kafedri</a:t>
            </a:r>
            <a:r>
              <a:rPr lang="ru-RU" b="1" dirty="0">
                <a:solidFill>
                  <a:srgbClr val="0000FF"/>
                </a:solidFill>
              </a:rPr>
              <a:t>/</a:t>
            </a:r>
            <a:r>
              <a:rPr lang="ru-RU" b="1" dirty="0" err="1">
                <a:solidFill>
                  <a:srgbClr val="0000FF"/>
                </a:solidFill>
              </a:rPr>
              <a:t>marketingu-ta-logistiki</a:t>
            </a:r>
            <a:r>
              <a:rPr lang="ru-RU" b="1" dirty="0">
                <a:solidFill>
                  <a:srgbClr val="0000FF"/>
                </a:solidFill>
              </a:rPr>
              <a:t>/</a:t>
            </a:r>
            <a:r>
              <a:rPr lang="ru-RU" b="1" dirty="0" err="1">
                <a:solidFill>
                  <a:srgbClr val="0000FF"/>
                </a:solidFill>
              </a:rPr>
              <a:t>sklad-kafedri</a:t>
            </a:r>
            <a:r>
              <a:rPr lang="ru-RU" b="1" dirty="0">
                <a:solidFill>
                  <a:srgbClr val="0000FF"/>
                </a:solidFill>
              </a:rPr>
              <a:t>/</a:t>
            </a:r>
            <a:r>
              <a:rPr lang="ru-RU" b="1" dirty="0" err="1">
                <a:solidFill>
                  <a:srgbClr val="0000FF"/>
                </a:solidFill>
              </a:rPr>
              <a:t>nifatova-olena-mixajlivka</a:t>
            </a:r>
            <a:r>
              <a:rPr lang="ru-RU" b="1" dirty="0">
                <a:solidFill>
                  <a:srgbClr val="0000FF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87474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Пошук по тегу: органічне виробниц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29000"/>
            <a:ext cx="3620261" cy="127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Аграріям компенсували сертифікацію органічної продукції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3246965" cy="235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43808" y="188640"/>
            <a:ext cx="63001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r>
              <a:rPr lang="uk-UA" sz="1600" dirty="0"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формування у здобувачів освітньо наукового рівня  фундаментальних знань, вмінь та навичок стосовно основ  маркетингу органічної продукції  як управлінського інструменту, засвоєння особливостей діяльності </a:t>
            </a:r>
            <a:r>
              <a:rPr lang="uk-UA" sz="1600" dirty="0" err="1"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макро</a:t>
            </a:r>
            <a:r>
              <a:rPr lang="uk-UA" sz="1600" dirty="0"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- і мікросередовища  маркетингу органічної продукції; засвоєння методів та процедур з розробки комплексу маркетингових заходів в межах товарної, цінової, комунікаційної політик; оволодіння інструментами стратегічного планування, впровадження і контролю програм маркетингу органічної продукції</a:t>
            </a:r>
            <a:endParaRPr lang="uk-UA" sz="1600" dirty="0">
              <a:latin typeface="Segoe Script" panose="030B0504020000000003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8367" y="3705653"/>
            <a:ext cx="36202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0128" y="4583364"/>
            <a:ext cx="8557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1800" dirty="0"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набуття теоретичних знань щодо формування наукового світогляду і глибоких знань з  екологічного маркетингу  та  маркетингу органічного виробництва, новітніх інструментів формування і реалізації комплексу   маркетингу органічної продукції на різних рівнях, набуття практичних навичок застосування маркетингових методів і прийомів на ринку органічної продукції</a:t>
            </a:r>
            <a:endParaRPr lang="uk-UA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78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45062" y="837270"/>
            <a:ext cx="27738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B0F0"/>
                </a:solidFill>
                <a:latin typeface="Segoe Script" pitchFamily="34" charset="0"/>
              </a:rPr>
              <a:t>Як </a:t>
            </a:r>
            <a:r>
              <a:rPr lang="uk-UA" sz="1600" b="1" dirty="0">
                <a:solidFill>
                  <a:srgbClr val="00B0F0"/>
                </a:solidFill>
                <a:latin typeface="Segoe Script" pitchFamily="34" charset="0"/>
              </a:rPr>
              <a:t>маркетингові стратегії застосовуються для просування органічних товарів?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7710" y="4043804"/>
            <a:ext cx="2572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В чому полягає індивідуальність бренду органічної продукції?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347864" y="3368885"/>
            <a:ext cx="3001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7030A0"/>
                </a:solidFill>
                <a:latin typeface="Segoe Script" pitchFamily="34" charset="0"/>
              </a:rPr>
              <a:t>Як розпізнати органічний продукт у магазині?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06242" y="3893638"/>
            <a:ext cx="2373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Що таке архітектура органічного бренду?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94423" y="926026"/>
            <a:ext cx="32534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B0F0"/>
                </a:solidFill>
                <a:latin typeface="Segoe Script" pitchFamily="34" charset="0"/>
              </a:rPr>
              <a:t>Яке місце України на світовому ринку органічної продукції? </a:t>
            </a: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3899764" y="981659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БТТ Агро» зможе експортувати органічну продукцію в ЕС - AgroTim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747" y="5229200"/>
            <a:ext cx="1824466" cy="142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І Міжнародна конференці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95762"/>
            <a:ext cx="4060943" cy="177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Чергова зустріч EgoЇстів – Федерація органічного руху Україн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32" y="5244133"/>
            <a:ext cx="1648618" cy="163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Україна посіла 2 місце серед експортерів органічної продукції до ЄС –  AgroNew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" y="2160709"/>
            <a:ext cx="3201715" cy="190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Правове регулювання сертифікації та обігу органічної продукції — Агробізнес  сьогодні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348880"/>
            <a:ext cx="2016224" cy="130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4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⬇ Скачать картинки Органические продукты логотип, стоковые фото  Органические продукты логотип в хорошем качестве | Depositphot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5" r="11698"/>
          <a:stretch/>
        </p:blipFill>
        <p:spPr bwMode="auto">
          <a:xfrm>
            <a:off x="6995874" y="980728"/>
            <a:ext cx="2047749" cy="333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6870" y="738777"/>
            <a:ext cx="6888369" cy="5942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600" b="1" dirty="0">
                <a:solidFill>
                  <a:srgbClr val="00B050"/>
                </a:solidFill>
                <a:latin typeface="Segoe Script" panose="030B0504020000000003" pitchFamily="66" charset="0"/>
              </a:rPr>
              <a:t>Тема 1. </a:t>
            </a:r>
            <a:r>
              <a:rPr lang="uk-UA" sz="1600" dirty="0"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Теоретичні основи  концепції  маркетингу органічної продукції  в контексті сталого розвитку.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600" b="1" dirty="0">
                <a:solidFill>
                  <a:srgbClr val="00B050"/>
                </a:solidFill>
                <a:latin typeface="Segoe Script" panose="030B0504020000000003" pitchFamily="66" charset="0"/>
              </a:rPr>
              <a:t>Тема 2.</a:t>
            </a:r>
            <a:r>
              <a:rPr lang="uk-UA" sz="1600" dirty="0"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Маркетингові цифрові технології у дослідженні споживачів органічної продукції.  Digital-маркетинг як технологія просування органічної продукції. </a:t>
            </a:r>
            <a:endParaRPr lang="ru-RU" sz="1600" dirty="0">
              <a:effectLst/>
              <a:latin typeface="Segoe Script" panose="030B05040200000000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600" b="1" dirty="0">
                <a:solidFill>
                  <a:srgbClr val="00B050"/>
                </a:solidFill>
                <a:latin typeface="Segoe Script" panose="030B0504020000000003" pitchFamily="66" charset="0"/>
              </a:rPr>
              <a:t>Тема 3. </a:t>
            </a:r>
            <a:r>
              <a:rPr lang="uk-UA" sz="1600" dirty="0"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Типи споживачів в  маркетингу органічної продукції. Маркетингові інструменти забезпечення позиціонування на ринку органічної продукції.</a:t>
            </a:r>
            <a:endParaRPr lang="ru-RU" sz="1600" dirty="0">
              <a:effectLst/>
              <a:latin typeface="Segoe Script" panose="030B05040200000000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600" b="1" dirty="0">
                <a:solidFill>
                  <a:srgbClr val="00B050"/>
                </a:solidFill>
                <a:latin typeface="Segoe Script" panose="030B0504020000000003" pitchFamily="66" charset="0"/>
              </a:rPr>
              <a:t>Тема 4.</a:t>
            </a:r>
            <a:r>
              <a:rPr lang="uk-UA" sz="1600" dirty="0"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Маркетингові технології просування органічної агропродовольчої продукції на глобальному товарному ринку.</a:t>
            </a:r>
            <a:endParaRPr lang="ru-RU" sz="1600" dirty="0">
              <a:effectLst/>
              <a:latin typeface="Segoe Script" panose="030B05040200000000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rgbClr val="00B050"/>
                </a:solidFill>
                <a:latin typeface="Segoe Script" panose="030B0504020000000003" pitchFamily="66" charset="0"/>
              </a:rPr>
              <a:t>Тема 5.</a:t>
            </a:r>
            <a:r>
              <a:rPr lang="uk-UA" sz="1600" dirty="0"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Особливості застосування   маркетингу  органічної продукції вітчизняними і іноземними підприємствами.</a:t>
            </a:r>
            <a:endParaRPr lang="ru-RU" sz="1600" dirty="0">
              <a:effectLst/>
              <a:latin typeface="Segoe Script" panose="030B05040200000000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rgbClr val="00B050"/>
                </a:solidFill>
                <a:latin typeface="Segoe Script" panose="030B0504020000000003" pitchFamily="66" charset="0"/>
              </a:rPr>
              <a:t>Тема 6. </a:t>
            </a:r>
            <a:r>
              <a:rPr lang="uk-UA" sz="1600" dirty="0">
                <a:effectLst/>
                <a:latin typeface="Segoe Script" panose="030B05040200000000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Екологічно чистий продукт: види, властивості, критерії розпізнання. Маркетинг органічної продукції: маркування, промоція, брендинг.</a:t>
            </a:r>
            <a:endParaRPr lang="ru-RU" sz="1600" dirty="0">
              <a:effectLst/>
              <a:latin typeface="Segoe Script" panose="030B05040200000000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600" b="1" dirty="0">
                <a:solidFill>
                  <a:srgbClr val="00B050"/>
                </a:solidFill>
                <a:latin typeface="Segoe Script" panose="030B0504020000000003" pitchFamily="66" charset="0"/>
              </a:rPr>
              <a:t>Тема 7. </a:t>
            </a:r>
            <a:r>
              <a:rPr lang="uk-UA" sz="1600" dirty="0">
                <a:effectLst/>
                <a:latin typeface="Segoe Script" panose="030B0504020000000003" pitchFamily="66" charset="0"/>
                <a:ea typeface="Calibri" panose="020F0502020204030204" pitchFamily="34" charset="0"/>
              </a:rPr>
              <a:t>Роль держави у розвитку  маркетингу органічної продукції.</a:t>
            </a:r>
            <a:endParaRPr lang="uk-UA" sz="1600" dirty="0">
              <a:latin typeface="Segoe Script" panose="030B0504020000000003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158626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</a:p>
        </p:txBody>
      </p:sp>
      <p:pic>
        <p:nvPicPr>
          <p:cNvPr id="2054" name="Picture 6" descr="био листья конструкции иллюстрация вектора. иллюстрации насчитывающей  консервация - 990191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72"/>
          <a:stretch/>
        </p:blipFill>
        <p:spPr bwMode="auto">
          <a:xfrm>
            <a:off x="7308304" y="4941168"/>
            <a:ext cx="1577527" cy="141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152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323</Words>
  <Application>Microsoft Office PowerPoint</Application>
  <PresentationFormat>Екран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Aparajita</vt:lpstr>
      <vt:lpstr>Arial</vt:lpstr>
      <vt:lpstr>Calibri</vt:lpstr>
      <vt:lpstr>Segoe Script</vt:lpstr>
      <vt:lpstr>Тема Office</vt:lpstr>
      <vt:lpstr>МАРКЕТИНГ ОРГАНІЧНОЇ ПРОДУКЦІЇ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Nataliia Makarenko</cp:lastModifiedBy>
  <cp:revision>85</cp:revision>
  <dcterms:created xsi:type="dcterms:W3CDTF">2021-04-17T15:25:28Z</dcterms:created>
  <dcterms:modified xsi:type="dcterms:W3CDTF">2024-02-09T00:20:24Z</dcterms:modified>
</cp:coreProperties>
</file>