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6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7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57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184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59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578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93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5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3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94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62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30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50DEF-3860-47DD-AF12-E678574E7C97}" type="datetimeFigureOut">
              <a:rPr lang="uk-UA" smtClean="0"/>
              <a:t>09.02.2024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20787-369D-4130-87B0-B3F3DA75F72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01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5430" y="1132537"/>
            <a:ext cx="3888432" cy="2577833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solidFill>
                  <a:srgbClr val="008E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 КРАФТОВИХ (НІШЕВИХ) ПРОДУКТІВ</a:t>
            </a:r>
            <a:endParaRPr lang="uk-UA" sz="3600" dirty="0">
              <a:solidFill>
                <a:srgbClr val="008E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" y="3706"/>
            <a:ext cx="3356379" cy="112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Нішеві культури користуються зовнішнім попитом — AgroPortal.ua">
            <a:extLst>
              <a:ext uri="{FF2B5EF4-FFF2-40B4-BE49-F238E27FC236}">
                <a16:creationId xmlns:a16="http://schemas.microsoft.com/office/drawing/2014/main" id="{0BE6118B-6282-8520-67A9-1E34F646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62" y="894770"/>
            <a:ext cx="4620197" cy="255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 Львівщині працює понад 100 виробників крафтової продукції — AgroPortal.ua">
            <a:extLst>
              <a:ext uri="{FF2B5EF4-FFF2-40B4-BE49-F238E27FC236}">
                <a16:creationId xmlns:a16="http://schemas.microsoft.com/office/drawing/2014/main" id="{5820F40A-D179-AEDA-0BF1-57BFFD7D5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6"/>
          <a:stretch/>
        </p:blipFill>
        <p:spPr bwMode="auto">
          <a:xfrm>
            <a:off x="2473771" y="3758487"/>
            <a:ext cx="6562725" cy="28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82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988839"/>
            <a:ext cx="4320480" cy="32176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Доктор економічних наук, доцент кафедри маркетингу та логістики</a:t>
            </a:r>
            <a:r>
              <a:rPr lang="uk-UA" sz="2600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endParaRPr lang="uk-UA" sz="2800" b="1" dirty="0">
              <a:solidFill>
                <a:srgbClr val="00B050"/>
              </a:solidFill>
              <a:latin typeface="Segoe Script" pitchFamily="34" charset="0"/>
              <a:cs typeface="Aparajita" pitchFamily="34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rgbClr val="00B050"/>
                </a:solidFill>
                <a:latin typeface="Segoe Script" pitchFamily="34" charset="0"/>
                <a:cs typeface="Aparajita" pitchFamily="34" charset="0"/>
              </a:rPr>
              <a:t>Орел Анна Миколаївна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51" y="116632"/>
            <a:ext cx="51635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Script" pitchFamily="34" charset="0"/>
              </a:rPr>
              <a:t>Хто викладач курсу?</a:t>
            </a:r>
            <a:endParaRPr lang="uk-UA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124" name="Picture 4" descr="Цікаві факти про інтернет - Dovidka.biz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5915524"/>
            <a:ext cx="1875159" cy="9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75159" y="5549555"/>
            <a:ext cx="4645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70C0"/>
                </a:solidFill>
                <a:latin typeface="Segoe Script" pitchFamily="34" charset="0"/>
              </a:rPr>
              <a:t>Детальніше про викладача тут: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98CE67F-E8CB-AEF1-2750-536707FB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28956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D402E4-1443-7C29-203C-A86E090C4D67}"/>
              </a:ext>
            </a:extLst>
          </p:cNvPr>
          <p:cNvSpPr txBox="1"/>
          <p:nvPr/>
        </p:nvSpPr>
        <p:spPr>
          <a:xfrm>
            <a:off x="2195736" y="6146898"/>
            <a:ext cx="6552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ua.h-index.com</a:t>
            </a: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kzu9HX8AAAAJ</a:t>
            </a:r>
            <a:endParaRPr lang="ru-R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6012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МЕТА ВИВЧЕННЯ ДИСЦИПЛІНИ: </a:t>
            </a:r>
          </a:p>
          <a:p>
            <a:pPr algn="ctr"/>
            <a:endParaRPr lang="uk-UA" sz="2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6" y="4026914"/>
            <a:ext cx="456794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i="1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  <a:cs typeface="Arial" pitchFamily="34" charset="0"/>
              </a:rPr>
              <a:t>ЗАВДАННЯ  ДИСЦИПЛІНИ: </a:t>
            </a:r>
          </a:p>
          <a:p>
            <a:pPr algn="ctr"/>
            <a:endParaRPr lang="uk-UA" sz="20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5138" y="797511"/>
            <a:ext cx="56413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Segoe Script" panose="030B0504020000000003" pitchFamily="66" charset="0"/>
              </a:rPr>
              <a:t>формування у здобувачів освітньонаукового рівня (доктор філософії) фундаментальних знань, вмінь та навичок стосовно наукових та практичних підходів до маркетингу крафтових технологій продукції харчування в сучасних умовах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0177" y="5105311"/>
            <a:ext cx="84461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>
                <a:latin typeface="Segoe Script" panose="030B0504020000000003" pitchFamily="66" charset="0"/>
              </a:rPr>
              <a:t>набуття теоретичних знань щодо формування наукового світогляду і глибоких знань з теорії маркетингу крафтових (нішевих) продуктів, набуття вмінь і навичок конкретної маркетингової діяльності, методологічних аспектів організації маркетингової діяльності та визначення її пріоритетів крафтового виробництва</a:t>
            </a:r>
          </a:p>
        </p:txBody>
      </p:sp>
      <p:pic>
        <p:nvPicPr>
          <p:cNvPr id="2050" name="Picture 2" descr="CraftFood-крафтові продукти власного виробництва">
            <a:extLst>
              <a:ext uri="{FF2B5EF4-FFF2-40B4-BE49-F238E27FC236}">
                <a16:creationId xmlns:a16="http://schemas.microsoft.com/office/drawing/2014/main" id="{1E271DF7-B1EA-E8F8-0D4F-9FFB88F6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7" y="18864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ізнайся, як смакує український крафт! — AgroPortal.ua">
            <a:extLst>
              <a:ext uri="{FF2B5EF4-FFF2-40B4-BE49-F238E27FC236}">
                <a16:creationId xmlns:a16="http://schemas.microsoft.com/office/drawing/2014/main" id="{777D30A4-5146-D11F-084C-22A25A29E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83" y="2914120"/>
            <a:ext cx="4062677" cy="22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8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7" y="144496"/>
            <a:ext cx="8690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B050"/>
                </a:solidFill>
                <a:latin typeface="Segoe Script" pitchFamily="34" charset="0"/>
              </a:rPr>
              <a:t>Вивчивши курс, ви отримаєте відповіді на такі питання як: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4047" y="905521"/>
            <a:ext cx="4069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F0"/>
                </a:solidFill>
                <a:latin typeface="Segoe Script" pitchFamily="34" charset="0"/>
              </a:rPr>
              <a:t>Як </a:t>
            </a:r>
            <a:r>
              <a:rPr lang="uk-UA" b="1" dirty="0">
                <a:solidFill>
                  <a:srgbClr val="00B0F0"/>
                </a:solidFill>
                <a:latin typeface="Segoe Script" pitchFamily="34" charset="0"/>
              </a:rPr>
              <a:t>здійснювати дослідження попиту потенційних споживачів крафту?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8589" y="698493"/>
            <a:ext cx="32957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33CC"/>
                </a:solidFill>
                <a:latin typeface="Segoe Script" panose="030B0504020000000003" pitchFamily="66" charset="0"/>
              </a:rPr>
              <a:t>Які маркетингові (нішеві) технології відносяться до крафтових?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91000" y="2881817"/>
            <a:ext cx="2290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F0"/>
                </a:solidFill>
                <a:latin typeface="Segoe Script" pitchFamily="34" charset="0"/>
              </a:rPr>
              <a:t>Які особливості пакування крафтової продукції?</a:t>
            </a:r>
            <a:endParaRPr lang="ru-RU" b="1" dirty="0">
              <a:solidFill>
                <a:srgbClr val="00B0F0"/>
              </a:solidFill>
              <a:latin typeface="Segoe Scrip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1889" y="3605540"/>
            <a:ext cx="27606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Як здійснювати просування крафтових товарів?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38589" y="3278389"/>
            <a:ext cx="3110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Особливості маркетингу крафтових продуктів</a:t>
            </a:r>
            <a:r>
              <a:rPr lang="ru-RU" b="1" dirty="0">
                <a:solidFill>
                  <a:srgbClr val="00B050"/>
                </a:solidFill>
                <a:latin typeface="Segoe Script" pitchFamily="34" charset="0"/>
              </a:rPr>
              <a:t>?</a:t>
            </a:r>
            <a:r>
              <a:rPr lang="uk-UA" b="1" dirty="0">
                <a:solidFill>
                  <a:srgbClr val="00B050"/>
                </a:solidFill>
                <a:latin typeface="Segoe Script" pitchFamily="34" charset="0"/>
              </a:rPr>
              <a:t> </a:t>
            </a:r>
          </a:p>
        </p:txBody>
      </p:sp>
      <p:pic>
        <p:nvPicPr>
          <p:cNvPr id="3100" name="Picture 28" descr="Question mark earth stock illustration. Illustration of think - 1171156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3"/>
          <a:stretch/>
        </p:blipFill>
        <p:spPr bwMode="auto">
          <a:xfrm>
            <a:off x="3679646" y="1207343"/>
            <a:ext cx="1784707" cy="167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9 составляющих успешной стратегии SMM | Блог агентства контент-маркетинга  «Альфа-контент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03" y="4843021"/>
            <a:ext cx="2485297" cy="15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На Київщині створять каталог крафтових виробників: навіщо це рішення? –  Рубрика">
            <a:extLst>
              <a:ext uri="{FF2B5EF4-FFF2-40B4-BE49-F238E27FC236}">
                <a16:creationId xmlns:a16="http://schemas.microsoft.com/office/drawing/2014/main" id="{A2F3DEEB-0930-6E9D-551A-F5766CDF8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 b="5900"/>
          <a:stretch/>
        </p:blipFill>
        <p:spPr bwMode="auto">
          <a:xfrm>
            <a:off x="450628" y="1862689"/>
            <a:ext cx="2667385" cy="13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НАУ: ВИРОБНИЦТВО МОЛОКА А2">
            <a:extLst>
              <a:ext uri="{FF2B5EF4-FFF2-40B4-BE49-F238E27FC236}">
                <a16:creationId xmlns:a16="http://schemas.microsoft.com/office/drawing/2014/main" id="{40D98ECE-29A2-0941-A376-9149337CB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6943" r="53911" b="23048"/>
          <a:stretch/>
        </p:blipFill>
        <p:spPr bwMode="auto">
          <a:xfrm>
            <a:off x="506427" y="4448804"/>
            <a:ext cx="229761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Українцям доступна платформа для купівлі локальних крафтових продуктів —  AgroPortal.ua">
            <a:extLst>
              <a:ext uri="{FF2B5EF4-FFF2-40B4-BE49-F238E27FC236}">
                <a16:creationId xmlns:a16="http://schemas.microsoft.com/office/drawing/2014/main" id="{AB744195-444B-2B29-B148-26D337D44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58220" b="17563"/>
          <a:stretch/>
        </p:blipFill>
        <p:spPr bwMode="auto">
          <a:xfrm>
            <a:off x="3548243" y="4205705"/>
            <a:ext cx="2741860" cy="254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Трав'яні чаї від учасників спілки Карпатський смак">
            <a:extLst>
              <a:ext uri="{FF2B5EF4-FFF2-40B4-BE49-F238E27FC236}">
                <a16:creationId xmlns:a16="http://schemas.microsoft.com/office/drawing/2014/main" id="{8A04D2DD-4574-8A36-4019-E936E9E1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03" y="1903025"/>
            <a:ext cx="2381744" cy="15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1" y="1546914"/>
            <a:ext cx="48245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1. </a:t>
            </a:r>
            <a:r>
              <a:rPr lang="uk-UA" dirty="0">
                <a:latin typeface="Segoe Script" panose="030B0504020000000003" pitchFamily="66" charset="0"/>
              </a:rPr>
              <a:t>Крафтові маркетингові (нішеві) технології – перспективи та асортимент виробництва. </a:t>
            </a:r>
          </a:p>
          <a:p>
            <a:endParaRPr lang="uk-UA" dirty="0">
              <a:latin typeface="Segoe Script" panose="030B0504020000000003" pitchFamily="66" charset="0"/>
            </a:endParaRPr>
          </a:p>
          <a:p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2.</a:t>
            </a:r>
            <a:r>
              <a:rPr lang="uk-UA" dirty="0">
                <a:latin typeface="Segoe Script" panose="030B0504020000000003" pitchFamily="66" charset="0"/>
              </a:rPr>
              <a:t> Концептуальні рішення на крафтових виробництвах. </a:t>
            </a:r>
          </a:p>
          <a:p>
            <a:endParaRPr lang="uk-UA" dirty="0">
              <a:latin typeface="Segoe Script" panose="030B0504020000000003" pitchFamily="66" charset="0"/>
            </a:endParaRPr>
          </a:p>
          <a:p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3.</a:t>
            </a:r>
            <a:r>
              <a:rPr lang="uk-UA" dirty="0">
                <a:latin typeface="Segoe Script" panose="030B0504020000000003" pitchFamily="66" charset="0"/>
              </a:rPr>
              <a:t> Крафтові маркетингові технології м’ясних продуктів.</a:t>
            </a:r>
          </a:p>
          <a:p>
            <a:r>
              <a:rPr lang="uk-UA" dirty="0">
                <a:latin typeface="Segoe Script" panose="030B0504020000000003" pitchFamily="66" charset="0"/>
              </a:rPr>
              <a:t> </a:t>
            </a:r>
          </a:p>
          <a:p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4.</a:t>
            </a:r>
            <a:r>
              <a:rPr lang="uk-UA" dirty="0">
                <a:latin typeface="Segoe Script" panose="030B0504020000000003" pitchFamily="66" charset="0"/>
              </a:rPr>
              <a:t> Технологія виробництв продуктів харчової промисловості.</a:t>
            </a:r>
          </a:p>
          <a:p>
            <a:endParaRPr lang="uk-UA" dirty="0">
              <a:latin typeface="Segoe Script" panose="030B0504020000000003" pitchFamily="66" charset="0"/>
            </a:endParaRPr>
          </a:p>
          <a:p>
            <a:r>
              <a:rPr lang="uk-UA" b="1" dirty="0">
                <a:solidFill>
                  <a:srgbClr val="00B050"/>
                </a:solidFill>
                <a:latin typeface="Segoe Script" panose="030B0504020000000003" pitchFamily="66" charset="0"/>
              </a:rPr>
              <a:t>ТЕМА 5.</a:t>
            </a:r>
            <a:r>
              <a:rPr lang="uk-UA" dirty="0">
                <a:latin typeface="Segoe Script" panose="030B0504020000000003" pitchFamily="66" charset="0"/>
              </a:rPr>
              <a:t> Експертиза проектів.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-94348"/>
            <a:ext cx="72259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Зміст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дисципліни</a:t>
            </a:r>
            <a:r>
              <a:rPr lang="ru-RU" sz="5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D97D79-97DA-3BCD-BFD6-0FC3575C6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r="17056"/>
          <a:stretch/>
        </p:blipFill>
        <p:spPr bwMode="auto">
          <a:xfrm>
            <a:off x="5339382" y="3645024"/>
            <a:ext cx="3528392" cy="29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рафтові виробники отримають по 1000 доларів – нова ініціатива підтримки  бізнесу під час війни - Антикризовий медіа-центр">
            <a:extLst>
              <a:ext uri="{FF2B5EF4-FFF2-40B4-BE49-F238E27FC236}">
                <a16:creationId xmlns:a16="http://schemas.microsoft.com/office/drawing/2014/main" id="{CD362226-C6F5-2F2E-D391-6AFF6CAF6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845" r="861"/>
          <a:stretch/>
        </p:blipFill>
        <p:spPr bwMode="auto">
          <a:xfrm>
            <a:off x="5308909" y="828982"/>
            <a:ext cx="3562760" cy="28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52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213</Words>
  <Application>Microsoft Office PowerPoint</Application>
  <PresentationFormat>Екран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9" baseType="lpstr">
      <vt:lpstr>Arial</vt:lpstr>
      <vt:lpstr>Calibri</vt:lpstr>
      <vt:lpstr>Segoe Script</vt:lpstr>
      <vt:lpstr>Тема Office</vt:lpstr>
      <vt:lpstr>МАРКЕТИНГ КРАФТОВИХ (НІШЕВИХ) ПРОДУКТІВ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 АДМІНІСТРАТИВНО-ТЕРИТОРІАЛЬНИХ ОДИНИЦЬ</dc:title>
  <dc:creator>Виктория</dc:creator>
  <cp:lastModifiedBy>Nataliia Makarenko</cp:lastModifiedBy>
  <cp:revision>101</cp:revision>
  <dcterms:created xsi:type="dcterms:W3CDTF">2021-04-17T15:25:28Z</dcterms:created>
  <dcterms:modified xsi:type="dcterms:W3CDTF">2024-02-08T23:38:07Z</dcterms:modified>
</cp:coreProperties>
</file>