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62" r:id="rId3"/>
    <p:sldId id="27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6A4EA-1E28-48D7-AA42-B71EB03D6F62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15B07-9418-4987-952B-5B98A071B6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4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1573;g6ee09ae0bc_0_445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2291" name="Google Shape;1574;g6ee09ae0bc_0_44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uk-UA" altLang="uk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533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1573;g6ee09ae0bc_0_445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2291" name="Google Shape;1574;g6ee09ae0bc_0_44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uk-UA" altLang="uk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313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1573;g6ee09ae0bc_0_445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2291" name="Google Shape;1574;g6ee09ae0bc_0_44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uk-UA" altLang="uk-UA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45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83;p5"/>
          <p:cNvSpPr>
            <a:spLocks noChangeArrowheads="1"/>
          </p:cNvSpPr>
          <p:nvPr/>
        </p:nvSpPr>
        <p:spPr bwMode="auto">
          <a:xfrm rot="8100000">
            <a:off x="7866064" y="-146050"/>
            <a:ext cx="1322387" cy="565151"/>
          </a:xfrm>
          <a:prstGeom prst="flowChartTerminator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25098"/>
                </a:srgbClr>
              </a:gs>
            </a:gsLst>
            <a:lin ang="13500000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z="1867"/>
          </a:p>
        </p:txBody>
      </p:sp>
      <p:sp>
        <p:nvSpPr>
          <p:cNvPr id="8" name="Google Shape;184;p5"/>
          <p:cNvSpPr>
            <a:spLocks noChangeArrowheads="1"/>
          </p:cNvSpPr>
          <p:nvPr/>
        </p:nvSpPr>
        <p:spPr bwMode="auto">
          <a:xfrm rot="18900000">
            <a:off x="6667501" y="-33865"/>
            <a:ext cx="1839913" cy="624417"/>
          </a:xfrm>
          <a:prstGeom prst="flowChartTerminator">
            <a:avLst/>
          </a:prstGeom>
          <a:gradFill rotWithShape="0">
            <a:gsLst>
              <a:gs pos="0">
                <a:srgbClr val="FFFFFF"/>
              </a:gs>
              <a:gs pos="100000">
                <a:srgbClr val="FFFFFF">
                  <a:alpha val="25098"/>
                </a:srgbClr>
              </a:gs>
            </a:gsLst>
            <a:lin ang="13500000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0" tIns="121900" rIns="121900" bIns="121900" anchor="ctr"/>
          <a:lstStyle>
            <a:lvl1pPr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z="1867"/>
          </a:p>
        </p:txBody>
      </p:sp>
      <p:grpSp>
        <p:nvGrpSpPr>
          <p:cNvPr id="2" name="Google Shape;185;p5"/>
          <p:cNvGrpSpPr>
            <a:grpSpLocks/>
          </p:cNvGrpSpPr>
          <p:nvPr/>
        </p:nvGrpSpPr>
        <p:grpSpPr bwMode="auto">
          <a:xfrm>
            <a:off x="8613776" y="6297086"/>
            <a:ext cx="384175" cy="442383"/>
            <a:chOff x="4846375" y="2021950"/>
            <a:chExt cx="436650" cy="379500"/>
          </a:xfrm>
        </p:grpSpPr>
        <p:sp>
          <p:nvSpPr>
            <p:cNvPr id="10" name="Google Shape;186;p5"/>
            <p:cNvSpPr>
              <a:spLocks noChangeArrowheads="1"/>
            </p:cNvSpPr>
            <p:nvPr/>
          </p:nvSpPr>
          <p:spPr bwMode="auto">
            <a:xfrm>
              <a:off x="4846375" y="2021950"/>
              <a:ext cx="73978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1" name="Google Shape;187;p5"/>
            <p:cNvSpPr>
              <a:spLocks noChangeArrowheads="1"/>
            </p:cNvSpPr>
            <p:nvPr/>
          </p:nvSpPr>
          <p:spPr bwMode="auto">
            <a:xfrm>
              <a:off x="5026809" y="2021950"/>
              <a:ext cx="75782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2" name="Google Shape;188;p5"/>
            <p:cNvSpPr>
              <a:spLocks noChangeArrowheads="1"/>
            </p:cNvSpPr>
            <p:nvPr/>
          </p:nvSpPr>
          <p:spPr bwMode="auto">
            <a:xfrm>
              <a:off x="5209048" y="2021950"/>
              <a:ext cx="73977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3" name="Google Shape;189;p5"/>
            <p:cNvSpPr>
              <a:spLocks noChangeArrowheads="1"/>
            </p:cNvSpPr>
            <p:nvPr/>
          </p:nvSpPr>
          <p:spPr bwMode="auto">
            <a:xfrm>
              <a:off x="4846375" y="2174477"/>
              <a:ext cx="73978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4" name="Google Shape;190;p5"/>
            <p:cNvSpPr>
              <a:spLocks noChangeArrowheads="1"/>
            </p:cNvSpPr>
            <p:nvPr/>
          </p:nvSpPr>
          <p:spPr bwMode="auto">
            <a:xfrm>
              <a:off x="5026809" y="2174477"/>
              <a:ext cx="75782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5" name="Google Shape;191;p5"/>
            <p:cNvSpPr>
              <a:spLocks noChangeArrowheads="1"/>
            </p:cNvSpPr>
            <p:nvPr/>
          </p:nvSpPr>
          <p:spPr bwMode="auto">
            <a:xfrm>
              <a:off x="5209048" y="2174477"/>
              <a:ext cx="73977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6" name="Google Shape;192;p5"/>
            <p:cNvSpPr>
              <a:spLocks noChangeArrowheads="1"/>
            </p:cNvSpPr>
            <p:nvPr/>
          </p:nvSpPr>
          <p:spPr bwMode="auto">
            <a:xfrm>
              <a:off x="4846375" y="2327003"/>
              <a:ext cx="73978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7" name="Google Shape;193;p5"/>
            <p:cNvSpPr>
              <a:spLocks noChangeArrowheads="1"/>
            </p:cNvSpPr>
            <p:nvPr/>
          </p:nvSpPr>
          <p:spPr bwMode="auto">
            <a:xfrm>
              <a:off x="5026809" y="2327003"/>
              <a:ext cx="75782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  <p:sp>
          <p:nvSpPr>
            <p:cNvPr id="18" name="Google Shape;194;p5"/>
            <p:cNvSpPr>
              <a:spLocks noChangeArrowheads="1"/>
            </p:cNvSpPr>
            <p:nvPr/>
          </p:nvSpPr>
          <p:spPr bwMode="auto">
            <a:xfrm>
              <a:off x="5209048" y="2327003"/>
              <a:ext cx="73977" cy="74447"/>
            </a:xfrm>
            <a:prstGeom prst="ellipse">
              <a:avLst/>
            </a:prstGeom>
            <a:solidFill>
              <a:srgbClr val="31CCAF"/>
            </a:solidFill>
            <a:ln w="9525">
              <a:solidFill>
                <a:srgbClr val="31CCAF"/>
              </a:solidFill>
              <a:round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>
              <a:lvl1pPr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 eaLnBrk="0" hangingPunct="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1867"/>
            </a:p>
          </p:txBody>
        </p:sp>
      </p:grpSp>
      <p:sp>
        <p:nvSpPr>
          <p:cNvPr id="178" name="Google Shape;178;p5"/>
          <p:cNvSpPr txBox="1">
            <a:spLocks noGrp="1"/>
          </p:cNvSpPr>
          <p:nvPr>
            <p:ph type="body" idx="1"/>
          </p:nvPr>
        </p:nvSpPr>
        <p:spPr>
          <a:xfrm>
            <a:off x="641759" y="2511833"/>
            <a:ext cx="3690000" cy="337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179" name="Google Shape;179;p5"/>
          <p:cNvSpPr txBox="1">
            <a:spLocks noGrp="1"/>
          </p:cNvSpPr>
          <p:nvPr>
            <p:ph type="body" idx="2"/>
          </p:nvPr>
        </p:nvSpPr>
        <p:spPr>
          <a:xfrm>
            <a:off x="4812241" y="2511833"/>
            <a:ext cx="3690000" cy="337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180" name="Google Shape;180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5"/>
          <p:cNvSpPr txBox="1">
            <a:spLocks noGrp="1"/>
          </p:cNvSpPr>
          <p:nvPr>
            <p:ph type="title" idx="3"/>
          </p:nvPr>
        </p:nvSpPr>
        <p:spPr>
          <a:xfrm>
            <a:off x="641750" y="1659433"/>
            <a:ext cx="2316000" cy="7636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82" name="Google Shape;182;p5"/>
          <p:cNvSpPr txBox="1">
            <a:spLocks noGrp="1"/>
          </p:cNvSpPr>
          <p:nvPr>
            <p:ph type="title" idx="4"/>
          </p:nvPr>
        </p:nvSpPr>
        <p:spPr>
          <a:xfrm>
            <a:off x="4812250" y="1659433"/>
            <a:ext cx="2316000" cy="7636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110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DC56-6977-4228-B480-40FBB015B249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85A69-F9BD-4E8A-94A1-1814AC6B0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069;p54"/>
          <p:cNvGrpSpPr>
            <a:grpSpLocks/>
          </p:cNvGrpSpPr>
          <p:nvPr/>
        </p:nvGrpSpPr>
        <p:grpSpPr bwMode="auto">
          <a:xfrm>
            <a:off x="8577930" y="6328523"/>
            <a:ext cx="382588" cy="444500"/>
            <a:chOff x="4846375" y="2021950"/>
            <a:chExt cx="436650" cy="379500"/>
          </a:xfrm>
        </p:grpSpPr>
        <p:sp>
          <p:nvSpPr>
            <p:cNvPr id="14" name="Google Shape;2070;p54"/>
            <p:cNvSpPr/>
            <p:nvPr/>
          </p:nvSpPr>
          <p:spPr>
            <a:xfrm>
              <a:off x="4846375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5" name="Google Shape;2071;p54"/>
            <p:cNvSpPr/>
            <p:nvPr/>
          </p:nvSpPr>
          <p:spPr>
            <a:xfrm>
              <a:off x="5027557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6" name="Google Shape;2072;p54"/>
            <p:cNvSpPr/>
            <p:nvPr/>
          </p:nvSpPr>
          <p:spPr>
            <a:xfrm>
              <a:off x="5208740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7" name="Google Shape;2073;p54"/>
            <p:cNvSpPr/>
            <p:nvPr/>
          </p:nvSpPr>
          <p:spPr>
            <a:xfrm>
              <a:off x="4846375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8" name="Google Shape;2074;p54"/>
            <p:cNvSpPr/>
            <p:nvPr/>
          </p:nvSpPr>
          <p:spPr>
            <a:xfrm>
              <a:off x="5027557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9" name="Google Shape;2075;p54"/>
            <p:cNvSpPr/>
            <p:nvPr/>
          </p:nvSpPr>
          <p:spPr>
            <a:xfrm>
              <a:off x="5208740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0" name="Google Shape;2076;p54"/>
            <p:cNvSpPr/>
            <p:nvPr/>
          </p:nvSpPr>
          <p:spPr>
            <a:xfrm>
              <a:off x="4846375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1" name="Google Shape;2077;p54"/>
            <p:cNvSpPr/>
            <p:nvPr/>
          </p:nvSpPr>
          <p:spPr>
            <a:xfrm>
              <a:off x="5027557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2" name="Google Shape;2078;p54"/>
            <p:cNvSpPr/>
            <p:nvPr/>
          </p:nvSpPr>
          <p:spPr>
            <a:xfrm>
              <a:off x="5208740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</p:grpSp>
      <p:sp>
        <p:nvSpPr>
          <p:cNvPr id="11268" name="Прямоугольник 22"/>
          <p:cNvSpPr>
            <a:spLocks noChangeArrowheads="1"/>
          </p:cNvSpPr>
          <p:nvPr/>
        </p:nvSpPr>
        <p:spPr bwMode="auto">
          <a:xfrm>
            <a:off x="755576" y="116632"/>
            <a:ext cx="8208912" cy="1015663"/>
          </a:xfrm>
          <a:prstGeom prst="rect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uk-UA" altLang="uk-UA" sz="2000" b="1" dirty="0">
                <a:solidFill>
                  <a:schemeClr val="bg1"/>
                </a:solidFill>
              </a:rPr>
              <a:t>Тема досліджень кафедри </a:t>
            </a:r>
          </a:p>
          <a:p>
            <a:pPr algn="ctr" eaLnBrk="1" hangingPunct="1">
              <a:lnSpc>
                <a:spcPct val="150000"/>
              </a:lnSpc>
            </a:pPr>
            <a:r>
              <a:rPr lang="uk-UA" altLang="uk-UA" sz="2000" b="1" dirty="0">
                <a:solidFill>
                  <a:schemeClr val="bg1"/>
                </a:solidFill>
              </a:rPr>
              <a:t>(зареєстрована в </a:t>
            </a:r>
            <a:r>
              <a:rPr lang="uk-UA" altLang="uk-UA" sz="2000" b="1" dirty="0" err="1">
                <a:solidFill>
                  <a:schemeClr val="bg1"/>
                </a:solidFill>
              </a:rPr>
              <a:t>УкрІНТЕІ</a:t>
            </a:r>
            <a:r>
              <a:rPr lang="uk-UA" altLang="uk-UA" sz="2000" b="1" dirty="0">
                <a:solidFill>
                  <a:schemeClr val="bg1"/>
                </a:solidFill>
              </a:rPr>
              <a:t>)</a:t>
            </a:r>
            <a:endParaRPr lang="ru-RU" altLang="uk-UA" sz="2000" b="1" dirty="0">
              <a:solidFill>
                <a:schemeClr val="bg1"/>
              </a:solidFill>
            </a:endParaRPr>
          </a:p>
        </p:txBody>
      </p:sp>
      <p:pic>
        <p:nvPicPr>
          <p:cNvPr id="1126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22457"/>
            <a:ext cx="2881085" cy="9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22" descr="Изображение выглядит как Графика, Шрифт, графический дизайн,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F12AB97F-394D-4080-A271-C946EA1F0A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688" y="5658838"/>
            <a:ext cx="1144948" cy="1104564"/>
          </a:xfrm>
          <a:prstGeom prst="rect">
            <a:avLst/>
          </a:prstGeom>
        </p:spPr>
      </p:pic>
      <p:graphicFrame>
        <p:nvGraphicFramePr>
          <p:cNvPr id="7" name="Таблиця 6">
            <a:extLst>
              <a:ext uri="{FF2B5EF4-FFF2-40B4-BE49-F238E27FC236}">
                <a16:creationId xmlns="" xmlns:a16="http://schemas.microsoft.com/office/drawing/2014/main" id="{8BD29D29-C3E8-4B63-91EF-96B79F115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5021859"/>
              </p:ext>
            </p:extLst>
          </p:nvPr>
        </p:nvGraphicFramePr>
        <p:xfrm>
          <a:off x="323528" y="1196752"/>
          <a:ext cx="8478241" cy="1584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8503">
                  <a:extLst>
                    <a:ext uri="{9D8B030D-6E8A-4147-A177-3AD203B41FA5}">
                      <a16:colId xmlns="" xmlns:a16="http://schemas.microsoft.com/office/drawing/2014/main" val="2992420404"/>
                    </a:ext>
                  </a:extLst>
                </a:gridCol>
                <a:gridCol w="1676161">
                  <a:extLst>
                    <a:ext uri="{9D8B030D-6E8A-4147-A177-3AD203B41FA5}">
                      <a16:colId xmlns="" xmlns:a16="http://schemas.microsoft.com/office/drawing/2014/main" val="2743614949"/>
                    </a:ext>
                  </a:extLst>
                </a:gridCol>
                <a:gridCol w="1390112">
                  <a:extLst>
                    <a:ext uri="{9D8B030D-6E8A-4147-A177-3AD203B41FA5}">
                      <a16:colId xmlns="" xmlns:a16="http://schemas.microsoft.com/office/drawing/2014/main" val="1928249755"/>
                    </a:ext>
                  </a:extLst>
                </a:gridCol>
                <a:gridCol w="1493465">
                  <a:extLst>
                    <a:ext uri="{9D8B030D-6E8A-4147-A177-3AD203B41FA5}">
                      <a16:colId xmlns="" xmlns:a16="http://schemas.microsoft.com/office/drawing/2014/main" val="3965731740"/>
                    </a:ext>
                  </a:extLst>
                </a:gridCol>
              </a:tblGrid>
              <a:tr h="750399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НДР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реєстр. НДР в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УкрІНТЕІ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виконання</a:t>
                      </a:r>
                    </a:p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(початок-закінчення)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Науковий керівник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0476824"/>
                  </a:ext>
                </a:extLst>
              </a:tr>
              <a:tr h="833777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Сталий розвиток бізнесу в умовах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поствоєнного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відновлення і євроінтеграції: аналіз, виклики та стратегії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0123U103567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Славкова О.П.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9764062"/>
                  </a:ext>
                </a:extLst>
              </a:tr>
            </a:tbl>
          </a:graphicData>
        </a:graphic>
      </p:graphicFrame>
      <p:sp>
        <p:nvSpPr>
          <p:cNvPr id="25" name="Прямоугольник 22"/>
          <p:cNvSpPr>
            <a:spLocks noChangeArrowheads="1"/>
          </p:cNvSpPr>
          <p:nvPr/>
        </p:nvSpPr>
        <p:spPr bwMode="auto">
          <a:xfrm>
            <a:off x="395536" y="2852936"/>
            <a:ext cx="8424936" cy="707886"/>
          </a:xfrm>
          <a:prstGeom prst="rect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000" b="1" dirty="0">
                <a:solidFill>
                  <a:schemeClr val="bg1"/>
                </a:solidFill>
              </a:rPr>
              <a:t>Виконання робіт за рахунок бюджетних і господарчих договорів (ДБТ, ГДТ)</a:t>
            </a:r>
          </a:p>
        </p:txBody>
      </p:sp>
      <p:graphicFrame>
        <p:nvGraphicFramePr>
          <p:cNvPr id="26" name="Таблиця 2">
            <a:extLst>
              <a:ext uri="{FF2B5EF4-FFF2-40B4-BE49-F238E27FC236}">
                <a16:creationId xmlns="" xmlns:a16="http://schemas.microsoft.com/office/drawing/2014/main" id="{9BF6EC1F-6CC3-42C9-ABAE-B2D54F36D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0020585"/>
              </p:ext>
            </p:extLst>
          </p:nvPr>
        </p:nvGraphicFramePr>
        <p:xfrm>
          <a:off x="323528" y="3664679"/>
          <a:ext cx="8496943" cy="2503289"/>
        </p:xfrm>
        <a:graphic>
          <a:graphicData uri="http://schemas.openxmlformats.org/drawingml/2006/table">
            <a:tbl>
              <a:tblPr/>
              <a:tblGrid>
                <a:gridCol w="445827">
                  <a:extLst>
                    <a:ext uri="{9D8B030D-6E8A-4147-A177-3AD203B41FA5}">
                      <a16:colId xmlns="" xmlns:a16="http://schemas.microsoft.com/office/drawing/2014/main" val="1471728163"/>
                    </a:ext>
                  </a:extLst>
                </a:gridCol>
                <a:gridCol w="839204">
                  <a:extLst>
                    <a:ext uri="{9D8B030D-6E8A-4147-A177-3AD203B41FA5}">
                      <a16:colId xmlns="" xmlns:a16="http://schemas.microsoft.com/office/drawing/2014/main" val="1334094096"/>
                    </a:ext>
                  </a:extLst>
                </a:gridCol>
                <a:gridCol w="1311256">
                  <a:extLst>
                    <a:ext uri="{9D8B030D-6E8A-4147-A177-3AD203B41FA5}">
                      <a16:colId xmlns="" xmlns:a16="http://schemas.microsoft.com/office/drawing/2014/main" val="2057601037"/>
                    </a:ext>
                  </a:extLst>
                </a:gridCol>
                <a:gridCol w="2478275">
                  <a:extLst>
                    <a:ext uri="{9D8B030D-6E8A-4147-A177-3AD203B41FA5}">
                      <a16:colId xmlns="" xmlns:a16="http://schemas.microsoft.com/office/drawing/2014/main" val="3322746413"/>
                    </a:ext>
                  </a:extLst>
                </a:gridCol>
                <a:gridCol w="1035893">
                  <a:extLst>
                    <a:ext uri="{9D8B030D-6E8A-4147-A177-3AD203B41FA5}">
                      <a16:colId xmlns="" xmlns:a16="http://schemas.microsoft.com/office/drawing/2014/main" val="4124399725"/>
                    </a:ext>
                  </a:extLst>
                </a:gridCol>
                <a:gridCol w="1153906">
                  <a:extLst>
                    <a:ext uri="{9D8B030D-6E8A-4147-A177-3AD203B41FA5}">
                      <a16:colId xmlns="" xmlns:a16="http://schemas.microsoft.com/office/drawing/2014/main" val="3308992694"/>
                    </a:ext>
                  </a:extLst>
                </a:gridCol>
                <a:gridCol w="1232582">
                  <a:extLst>
                    <a:ext uri="{9D8B030D-6E8A-4147-A177-3AD203B41FA5}">
                      <a16:colId xmlns="" xmlns:a16="http://schemas.microsoft.com/office/drawing/2014/main" val="143708223"/>
                    </a:ext>
                  </a:extLst>
                </a:gridCol>
              </a:tblGrid>
              <a:tr h="752560"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Науковий напрям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реєстрації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УкрІНТЕІ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номер ГДТ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теми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виконання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</a:t>
                      </a:r>
                      <a:b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проміжний / заключний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Науковий керівник, виконавці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8164467"/>
                  </a:ext>
                </a:extLst>
              </a:tr>
              <a:tr h="567809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суспільні науки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ГДТ № 11-7-1 від 11.07.23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розвитку підприємства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01.08.2023-31.12.2023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заключний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Бричко А.М., Бондар А.В.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9286100"/>
                  </a:ext>
                </a:extLst>
              </a:tr>
              <a:tr h="983887"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суспільні науки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1-8-7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Розробка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фінансової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бізнесу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01.08.2023-30.11.2023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заключний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Харченко Т.О., </a:t>
                      </a:r>
                      <a:r>
                        <a:rPr lang="uk-UA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Геєнко</a:t>
                      </a:r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М.М., </a:t>
                      </a:r>
                      <a:r>
                        <a:rPr lang="uk-UA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Дмитрено</a:t>
                      </a:r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О.С., Мірошниченко О.М.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2361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751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069;p54"/>
          <p:cNvGrpSpPr>
            <a:grpSpLocks/>
          </p:cNvGrpSpPr>
          <p:nvPr/>
        </p:nvGrpSpPr>
        <p:grpSpPr bwMode="auto">
          <a:xfrm>
            <a:off x="8577930" y="6328523"/>
            <a:ext cx="382588" cy="444500"/>
            <a:chOff x="4846375" y="2021950"/>
            <a:chExt cx="436650" cy="379500"/>
          </a:xfrm>
        </p:grpSpPr>
        <p:sp>
          <p:nvSpPr>
            <p:cNvPr id="14" name="Google Shape;2070;p54"/>
            <p:cNvSpPr/>
            <p:nvPr/>
          </p:nvSpPr>
          <p:spPr>
            <a:xfrm>
              <a:off x="4846375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5" name="Google Shape;2071;p54"/>
            <p:cNvSpPr/>
            <p:nvPr/>
          </p:nvSpPr>
          <p:spPr>
            <a:xfrm>
              <a:off x="5027557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6" name="Google Shape;2072;p54"/>
            <p:cNvSpPr/>
            <p:nvPr/>
          </p:nvSpPr>
          <p:spPr>
            <a:xfrm>
              <a:off x="5208740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7" name="Google Shape;2073;p54"/>
            <p:cNvSpPr/>
            <p:nvPr/>
          </p:nvSpPr>
          <p:spPr>
            <a:xfrm>
              <a:off x="4846375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8" name="Google Shape;2074;p54"/>
            <p:cNvSpPr/>
            <p:nvPr/>
          </p:nvSpPr>
          <p:spPr>
            <a:xfrm>
              <a:off x="5027557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9" name="Google Shape;2075;p54"/>
            <p:cNvSpPr/>
            <p:nvPr/>
          </p:nvSpPr>
          <p:spPr>
            <a:xfrm>
              <a:off x="5208740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0" name="Google Shape;2076;p54"/>
            <p:cNvSpPr/>
            <p:nvPr/>
          </p:nvSpPr>
          <p:spPr>
            <a:xfrm>
              <a:off x="4846375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1" name="Google Shape;2077;p54"/>
            <p:cNvSpPr/>
            <p:nvPr/>
          </p:nvSpPr>
          <p:spPr>
            <a:xfrm>
              <a:off x="5027557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2" name="Google Shape;2078;p54"/>
            <p:cNvSpPr/>
            <p:nvPr/>
          </p:nvSpPr>
          <p:spPr>
            <a:xfrm>
              <a:off x="5208740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</p:grpSp>
      <p:sp>
        <p:nvSpPr>
          <p:cNvPr id="11268" name="Прямоугольник 22"/>
          <p:cNvSpPr>
            <a:spLocks noChangeArrowheads="1"/>
          </p:cNvSpPr>
          <p:nvPr/>
        </p:nvSpPr>
        <p:spPr bwMode="auto">
          <a:xfrm>
            <a:off x="2608097" y="288475"/>
            <a:ext cx="6287333" cy="461665"/>
          </a:xfrm>
          <a:prstGeom prst="rect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400" b="1" dirty="0">
                <a:solidFill>
                  <a:schemeClr val="bg1"/>
                </a:solidFill>
              </a:rPr>
              <a:t>Грантова діяльність (подані/отримані)</a:t>
            </a:r>
          </a:p>
        </p:txBody>
      </p:sp>
      <p:pic>
        <p:nvPicPr>
          <p:cNvPr id="1126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80" y="119732"/>
            <a:ext cx="2881085" cy="9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22" descr="Изображение выглядит как Графика, Шрифт, графический дизайн,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F12AB97F-394D-4080-A271-C946EA1F0A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5783126"/>
            <a:ext cx="1016116" cy="980276"/>
          </a:xfrm>
          <a:prstGeom prst="rect">
            <a:avLst/>
          </a:prstGeom>
        </p:spPr>
      </p:pic>
      <p:graphicFrame>
        <p:nvGraphicFramePr>
          <p:cNvPr id="3" name="Таблиця 2">
            <a:extLst>
              <a:ext uri="{FF2B5EF4-FFF2-40B4-BE49-F238E27FC236}">
                <a16:creationId xmlns="" xmlns:a16="http://schemas.microsoft.com/office/drawing/2014/main" id="{89D6BAAD-8507-43C2-96E3-87EBA2644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6345003"/>
              </p:ext>
            </p:extLst>
          </p:nvPr>
        </p:nvGraphicFramePr>
        <p:xfrm>
          <a:off x="395536" y="1168753"/>
          <a:ext cx="8496944" cy="4420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6735">
                  <a:extLst>
                    <a:ext uri="{9D8B030D-6E8A-4147-A177-3AD203B41FA5}">
                      <a16:colId xmlns="" xmlns:a16="http://schemas.microsoft.com/office/drawing/2014/main" val="2639229075"/>
                    </a:ext>
                  </a:extLst>
                </a:gridCol>
                <a:gridCol w="2537369">
                  <a:extLst>
                    <a:ext uri="{9D8B030D-6E8A-4147-A177-3AD203B41FA5}">
                      <a16:colId xmlns="" xmlns:a16="http://schemas.microsoft.com/office/drawing/2014/main" val="3035207572"/>
                    </a:ext>
                  </a:extLst>
                </a:gridCol>
                <a:gridCol w="1794027">
                  <a:extLst>
                    <a:ext uri="{9D8B030D-6E8A-4147-A177-3AD203B41FA5}">
                      <a16:colId xmlns="" xmlns:a16="http://schemas.microsoft.com/office/drawing/2014/main" val="2960444014"/>
                    </a:ext>
                  </a:extLst>
                </a:gridCol>
                <a:gridCol w="1638813">
                  <a:extLst>
                    <a:ext uri="{9D8B030D-6E8A-4147-A177-3AD203B41FA5}">
                      <a16:colId xmlns="" xmlns:a16="http://schemas.microsoft.com/office/drawing/2014/main" val="2695061878"/>
                    </a:ext>
                  </a:extLst>
                </a:gridCol>
              </a:tblGrid>
              <a:tr h="2124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проекту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Виконавці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Терміни виконання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7547860"/>
                  </a:ext>
                </a:extLst>
              </a:tr>
              <a:tr h="31699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8787234"/>
                  </a:ext>
                </a:extLst>
              </a:tr>
              <a:tr h="751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RASMUS-JMO-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кліматичними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змінами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Калачевська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Л.І.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 С.М.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подано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5590026"/>
                  </a:ext>
                </a:extLst>
              </a:tr>
              <a:tr h="31699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н.р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uk-UA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1312585"/>
                  </a:ext>
                </a:extLst>
              </a:tr>
              <a:tr h="751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RASMUS-JMO-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кліматичними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змінами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переподача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Калачевська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Л.І.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Лукаш С.М.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01.02.24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6723168"/>
                  </a:ext>
                </a:extLst>
              </a:tr>
              <a:tr h="8705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RASMUS-JMO-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 та відновлення сільських територій у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поствоєнний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період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Славкова О.П.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Бричко А.М.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Харченко Т.О.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01.02.24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6480340"/>
                  </a:ext>
                </a:extLst>
              </a:tr>
              <a:tr h="11995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«Передова наука в Україні»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(Національний фонд досліджень України)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Стратегічне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проєктування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інноваційного бізнес-середовища для зміцнення безпеки людини в умовах воєнного та післявоєнного стану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Стоволос</a:t>
                      </a:r>
                      <a:r>
                        <a:rPr lang="uk-UA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Н.Б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Бєляєва О.П.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Соколов</a:t>
                      </a:r>
                      <a:r>
                        <a:rPr lang="uk-UA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М.О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Дудник К.О.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подано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6787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173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069;p54"/>
          <p:cNvGrpSpPr>
            <a:grpSpLocks/>
          </p:cNvGrpSpPr>
          <p:nvPr/>
        </p:nvGrpSpPr>
        <p:grpSpPr bwMode="auto">
          <a:xfrm>
            <a:off x="8577930" y="6328523"/>
            <a:ext cx="382588" cy="444500"/>
            <a:chOff x="4846375" y="2021950"/>
            <a:chExt cx="436650" cy="379500"/>
          </a:xfrm>
        </p:grpSpPr>
        <p:sp>
          <p:nvSpPr>
            <p:cNvPr id="14" name="Google Shape;2070;p54"/>
            <p:cNvSpPr/>
            <p:nvPr/>
          </p:nvSpPr>
          <p:spPr>
            <a:xfrm>
              <a:off x="4846375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5" name="Google Shape;2071;p54"/>
            <p:cNvSpPr/>
            <p:nvPr/>
          </p:nvSpPr>
          <p:spPr>
            <a:xfrm>
              <a:off x="5027557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6" name="Google Shape;2072;p54"/>
            <p:cNvSpPr/>
            <p:nvPr/>
          </p:nvSpPr>
          <p:spPr>
            <a:xfrm>
              <a:off x="5208740" y="2021950"/>
              <a:ext cx="74285" cy="74093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7" name="Google Shape;2073;p54"/>
            <p:cNvSpPr/>
            <p:nvPr/>
          </p:nvSpPr>
          <p:spPr>
            <a:xfrm>
              <a:off x="4846375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8" name="Google Shape;2074;p54"/>
            <p:cNvSpPr/>
            <p:nvPr/>
          </p:nvSpPr>
          <p:spPr>
            <a:xfrm>
              <a:off x="5027557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19" name="Google Shape;2075;p54"/>
            <p:cNvSpPr/>
            <p:nvPr/>
          </p:nvSpPr>
          <p:spPr>
            <a:xfrm>
              <a:off x="5208740" y="2173750"/>
              <a:ext cx="74285" cy="75900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0" name="Google Shape;2076;p54"/>
            <p:cNvSpPr/>
            <p:nvPr/>
          </p:nvSpPr>
          <p:spPr>
            <a:xfrm>
              <a:off x="4846375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1" name="Google Shape;2077;p54"/>
            <p:cNvSpPr/>
            <p:nvPr/>
          </p:nvSpPr>
          <p:spPr>
            <a:xfrm>
              <a:off x="5027557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  <p:sp>
          <p:nvSpPr>
            <p:cNvPr id="22" name="Google Shape;2078;p54"/>
            <p:cNvSpPr/>
            <p:nvPr/>
          </p:nvSpPr>
          <p:spPr>
            <a:xfrm>
              <a:off x="5208740" y="2327358"/>
              <a:ext cx="74285" cy="74092"/>
            </a:xfrm>
            <a:prstGeom prst="ellipse">
              <a:avLst/>
            </a:prstGeom>
            <a:ln w="28575"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lIns="121900" tIns="121900" rIns="121900" bIns="121900" anchor="ctr"/>
            <a:lstStyle/>
            <a:p>
              <a:pPr>
                <a:buClr>
                  <a:srgbClr val="000000"/>
                </a:buClr>
                <a:defRPr/>
              </a:pPr>
              <a:endParaRPr sz="2400" kern="0">
                <a:latin typeface="Roboto" panose="02000000000000000000" pitchFamily="2" charset="0"/>
                <a:ea typeface="Roboto" panose="02000000000000000000" pitchFamily="2" charset="0"/>
                <a:sym typeface="Arial"/>
              </a:endParaRPr>
            </a:p>
          </p:txBody>
        </p:sp>
      </p:grpSp>
      <p:sp>
        <p:nvSpPr>
          <p:cNvPr id="11268" name="Прямоугольник 22"/>
          <p:cNvSpPr>
            <a:spLocks noChangeArrowheads="1"/>
          </p:cNvSpPr>
          <p:nvPr/>
        </p:nvSpPr>
        <p:spPr bwMode="auto">
          <a:xfrm>
            <a:off x="2655425" y="50737"/>
            <a:ext cx="6287333" cy="1200329"/>
          </a:xfrm>
          <a:prstGeom prst="rect">
            <a:avLst/>
          </a:prstGeom>
          <a:pattFill prst="pct75">
            <a:fgClr>
              <a:srgbClr val="00B050"/>
            </a:fgClr>
            <a:bgClr>
              <a:schemeClr val="bg1"/>
            </a:bgClr>
          </a:pattFill>
          <a:ln>
            <a:noFill/>
          </a:ln>
        </p:spPr>
        <p:txBody>
          <a:bodyPr wrap="square" anchor="ctr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400" b="1" dirty="0">
                <a:solidFill>
                  <a:schemeClr val="bg1"/>
                </a:solidFill>
              </a:rPr>
              <a:t>Студентська наука: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400" b="1" dirty="0">
                <a:solidFill>
                  <a:schemeClr val="bg1"/>
                </a:solidFill>
              </a:rPr>
              <a:t>7.1. Участь в дослідженнях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400" b="1" dirty="0">
                <a:solidFill>
                  <a:schemeClr val="bg1"/>
                </a:solidFill>
              </a:rPr>
              <a:t>7.2. Участь у Конкурсах наукових робіт</a:t>
            </a:r>
            <a:endParaRPr lang="ru-RU" altLang="uk-UA" sz="2400" b="1" dirty="0">
              <a:solidFill>
                <a:schemeClr val="bg1"/>
              </a:solidFill>
            </a:endParaRPr>
          </a:p>
        </p:txBody>
      </p:sp>
      <p:pic>
        <p:nvPicPr>
          <p:cNvPr id="11266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06" y="339615"/>
            <a:ext cx="2881085" cy="9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22" descr="Изображение выглядит как Графика, Шрифт, графический дизайн, дизайн&#10;&#10;Автоматически созданное описание">
            <a:extLst>
              <a:ext uri="{FF2B5EF4-FFF2-40B4-BE49-F238E27FC236}">
                <a16:creationId xmlns="" xmlns:a16="http://schemas.microsoft.com/office/drawing/2014/main" id="{F12AB97F-394D-4080-A271-C946EA1F0A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688" y="5658838"/>
            <a:ext cx="1144948" cy="1104564"/>
          </a:xfrm>
          <a:prstGeom prst="rect">
            <a:avLst/>
          </a:prstGeom>
        </p:spPr>
      </p:pic>
      <p:graphicFrame>
        <p:nvGraphicFramePr>
          <p:cNvPr id="25" name="Таблиця 3">
            <a:extLst>
              <a:ext uri="{FF2B5EF4-FFF2-40B4-BE49-F238E27FC236}">
                <a16:creationId xmlns="" xmlns:a16="http://schemas.microsoft.com/office/drawing/2014/main" id="{B06C493A-ACA3-483C-A4A9-CCC1743BB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9560216"/>
              </p:ext>
            </p:extLst>
          </p:nvPr>
        </p:nvGraphicFramePr>
        <p:xfrm>
          <a:off x="478325" y="1628800"/>
          <a:ext cx="8413152" cy="790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481">
                  <a:extLst>
                    <a:ext uri="{9D8B030D-6E8A-4147-A177-3AD203B41FA5}">
                      <a16:colId xmlns="" xmlns:a16="http://schemas.microsoft.com/office/drawing/2014/main" val="2661361763"/>
                    </a:ext>
                  </a:extLst>
                </a:gridCol>
                <a:gridCol w="6591671">
                  <a:extLst>
                    <a:ext uri="{9D8B030D-6E8A-4147-A177-3AD203B41FA5}">
                      <a16:colId xmlns="" xmlns:a16="http://schemas.microsoft.com/office/drawing/2014/main" val="3283031066"/>
                    </a:ext>
                  </a:extLst>
                </a:gridCol>
              </a:tblGrid>
              <a:tr h="34241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Назва конференції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3774480"/>
                  </a:ext>
                </a:extLst>
              </a:tr>
              <a:tr h="4484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Бричко А.М.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Підготовка учасника конкурсу студентських наукових робіт з галузі знань 07 Управління та адміністрування Литвиненко С.М., Ващенко О.І. «Медичні ІТ»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8062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54490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275</Words>
  <Application>Microsoft Office PowerPoint</Application>
  <PresentationFormat>Экран (4:3)</PresentationFormat>
  <Paragraphs>74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60</cp:revision>
  <dcterms:created xsi:type="dcterms:W3CDTF">2024-01-15T19:52:01Z</dcterms:created>
  <dcterms:modified xsi:type="dcterms:W3CDTF">2024-01-31T10:05:22Z</dcterms:modified>
</cp:coreProperties>
</file>