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8" r:id="rId3"/>
    <p:sldId id="329" r:id="rId4"/>
    <p:sldId id="330" r:id="rId5"/>
    <p:sldId id="331" r:id="rId6"/>
    <p:sldId id="332" r:id="rId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609"/>
    <a:srgbClr val="F5B11A"/>
    <a:srgbClr val="26256C"/>
    <a:srgbClr val="25266C"/>
    <a:srgbClr val="25256C"/>
    <a:srgbClr val="F5AD0B"/>
    <a:srgbClr val="F4B11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0848683-E1AB-4177-81C0-2D6098CB3645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D5FE982-1CCA-444F-BD3D-3A0B5198F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7B72CA6-F192-4F91-9D04-2DBF478A05C9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E462F414-B5FA-4C5B-A0E9-F29920B8F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89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9A0E-934A-4EB2-A38F-DB6BB62F78C7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F51F-6FA1-47C1-B785-F2430A47C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B36A-A517-451C-842D-37F80CF2BF5A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CE96D-48EB-465F-A1F0-5A5BFF841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28BD-37C5-49F0-ABE4-7CC59F591371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7662-577C-42D0-84A6-DC0673652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5EF5-7C1C-4B60-A81E-8EAB90F89462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D8F2-D80F-4143-8AE5-AC81B3826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69534-A967-4321-BE0C-460F367E9525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D418-2244-4A66-9C1A-1A5762751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E58C-DCD8-45A3-8EE9-5FB6B6C7D38A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1CA1-211C-42A1-BD36-1752175AD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FC81-D211-4B94-9C17-413E8C1FD40F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FC57B-E77E-4780-B90F-CDCA203D7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63E2-07CB-4265-9E75-EA0A66935810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371B-609C-4BD4-8933-E9FAF8949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07D3-7BB3-416D-A900-43DABDEF1496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E055-A091-456E-9002-F6B7C9B43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88B7C-A0FB-4B5F-9C53-313304A983E3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DCF9-7DBE-45E9-8570-5EA663E36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6611-1331-4B18-96C0-EF74D00C8C14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50A4-317C-4515-831D-4ACD4C2832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E767F6-7F05-4646-8318-AD71C400BA67}" type="datetimeFigureOut">
              <a:rPr lang="ru-RU"/>
              <a:pPr>
                <a:defRPr/>
              </a:pPr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C2A9B5-9AB5-4378-814C-B4865A7FF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Изображение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Изображение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13" y="5889625"/>
            <a:ext cx="12192001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495300" y="240725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ru-RU" altLang="ru-RU" sz="3200" b="1" dirty="0">
                <a:solidFill>
                  <a:srgbClr val="26256C"/>
                </a:solidFill>
                <a:latin typeface="Arial" charset="0"/>
              </a:rPr>
              <a:t>Клуб страхового</a:t>
            </a:r>
            <a:r>
              <a:rPr lang="az-Latn-AZ" altLang="ru-RU" sz="3200" b="1" dirty="0">
                <a:solidFill>
                  <a:srgbClr val="26256C"/>
                </a:solidFill>
                <a:latin typeface="Arial" charset="0"/>
              </a:rPr>
              <a:t> бізнесу </a:t>
            </a:r>
          </a:p>
        </p:txBody>
      </p:sp>
      <p:sp>
        <p:nvSpPr>
          <p:cNvPr id="38917" name="TextBox 2"/>
          <p:cNvSpPr txBox="1">
            <a:spLocks noChangeArrowheads="1"/>
          </p:cNvSpPr>
          <p:nvPr/>
        </p:nvSpPr>
        <p:spPr bwMode="auto">
          <a:xfrm>
            <a:off x="495300" y="3048000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301211" y="1107019"/>
            <a:ext cx="6876407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Клуб страхового бізнесу - це регулярні зустрічі представників страхових компаній (</a:t>
            </a:r>
            <a:r>
              <a:rPr lang="sq-A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продавців, маркетологів, андеррайт</a:t>
            </a:r>
            <a:r>
              <a:rPr lang="sq-AL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sq-A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рів, фахівців із супроводу клієнтів, і ін.), асистансів, представників HR-сфери (корпоративних клієнтів, що користуються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послугами страхування персоналу), а також партнерів (туристичних компаній, банків та ін.) зі студентами спеціальності 072 “Фінанси, банківська справа, страхування та банківська справа”.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Викладачі кафедри фінансів, банківської справи та страхування, студенти члени клубу мають змогу на засіданнях отримувати практичні знання завдяки безпосередньому спілкуванню з представниками страхового бізнесу.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20D4A2-43B2-4E45-B5C2-09D8920680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1707" y="2514952"/>
            <a:ext cx="4639732" cy="309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82943"/>
      </p:ext>
    </p:extLst>
  </p:cSld>
  <p:clrMapOvr>
    <a:masterClrMapping/>
  </p:clrMapOvr>
  <p:transition spd="slow">
    <p:circle/>
    <p:sndAc>
      <p:stSnd>
        <p:snd r:embed="rId2" name="arrow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Изображение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Изображение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13" y="5889625"/>
            <a:ext cx="12192001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495300" y="258102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sq-AL" altLang="ru-RU" sz="3200" b="1" dirty="0">
                <a:solidFill>
                  <a:srgbClr val="26256C"/>
                </a:solidFill>
                <a:latin typeface="Arial" charset="0"/>
              </a:rPr>
              <a:t>Наші партнери </a:t>
            </a:r>
          </a:p>
        </p:txBody>
      </p:sp>
      <p:sp>
        <p:nvSpPr>
          <p:cNvPr id="38917" name="TextBox 2"/>
          <p:cNvSpPr txBox="1">
            <a:spLocks noChangeArrowheads="1"/>
          </p:cNvSpPr>
          <p:nvPr/>
        </p:nvSpPr>
        <p:spPr bwMode="auto">
          <a:xfrm>
            <a:off x="495300" y="3048000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314739" y="1163910"/>
            <a:ext cx="687640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ctr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z-Cyrl-AZ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Сумське представництво ПрАТ Страхова компанія “ВУСО”</a:t>
            </a:r>
          </a:p>
          <a:p>
            <a:pPr marL="228600" algn="ctr"/>
            <a:r>
              <a:rPr lang="az-Cyrl-AZ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(директор Сідельник Наталія Юріївна)</a:t>
            </a:r>
          </a:p>
          <a:p>
            <a:pPr marL="228600" algn="ctr"/>
            <a:endParaRPr lang="x-none" sz="1800" cap="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ctr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ПрАТ Страхова компанія </a:t>
            </a:r>
            <a:r>
              <a:rPr lang="ru-RU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PZU </a:t>
            </a:r>
            <a:r>
              <a:rPr lang="uk-UA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Україна</a:t>
            </a:r>
            <a:r>
              <a:rPr lang="ru-RU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uk-UA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Східне регіональне управління</a:t>
            </a:r>
            <a:endParaRPr lang="x-none" sz="1800" cap="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/>
            <a:r>
              <a:rPr lang="uk-UA" sz="180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(директор Іваницька Надія Володимирівна)</a:t>
            </a:r>
            <a:endParaRPr lang="x-none" sz="1800" cap="al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Захід проводиться один раз на сезон: зима-весна-літо-осінь.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засідання Клуб страхового бізнесу запрошуються зовнішні експерти, проводяться презентації нових програм і проектів, а також в форматі круглого столу обговорюються поточні проблеми страхового ринку в сфері продажів, супроводу, маркетингу тощо.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кожному засіданні Клубу страхового бізнесу учасники заповнюють анкети з пропозиціями щодо вибору теми на наступне засідання. </a:t>
            </a: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20D4A2-43B2-4E45-B5C2-09D8920680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1707" y="2514952"/>
            <a:ext cx="4639732" cy="309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40838"/>
      </p:ext>
    </p:extLst>
  </p:cSld>
  <p:clrMapOvr>
    <a:masterClrMapping/>
  </p:clrMapOvr>
  <p:transition spd="slow">
    <p:circle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Изображение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Изображение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13" y="5889625"/>
            <a:ext cx="12192001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495300" y="240725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az-Latn-AZ" altLang="ru-RU" sz="3200" b="1" dirty="0">
                <a:solidFill>
                  <a:srgbClr val="26256C"/>
                </a:solidFill>
                <a:latin typeface="Arial" charset="0"/>
              </a:rPr>
              <a:t>Круглий стіл</a:t>
            </a:r>
            <a:r>
              <a:rPr lang="ru-RU" altLang="ru-RU" sz="3200" b="1" dirty="0">
                <a:solidFill>
                  <a:srgbClr val="26256C"/>
                </a:solidFill>
                <a:latin typeface="Arial" charset="0"/>
              </a:rPr>
              <a:t> </a:t>
            </a:r>
          </a:p>
        </p:txBody>
      </p:sp>
      <p:sp>
        <p:nvSpPr>
          <p:cNvPr id="38917" name="TextBox 2"/>
          <p:cNvSpPr txBox="1">
            <a:spLocks noChangeArrowheads="1"/>
          </p:cNvSpPr>
          <p:nvPr/>
        </p:nvSpPr>
        <p:spPr bwMode="auto">
          <a:xfrm>
            <a:off x="495300" y="3048000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274313" y="1955392"/>
            <a:ext cx="687640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Круглий стіл - формат заходу, на якому учасники в конструктивній бесіді обговорюють питання, що турбують споживачів та надавачів послуг, пов'язаних обслуговуванням страхових програм та обговорюють деталі та шляхи вирішення задач, що виникають під час цих дій.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Круглі столи, які планується проводити кафедрою ФБС, будуть присвячені нагальним питанням ринку ризикового страхування, страхування персоналу, медичного обслуговування в межах страхових програм, сучасних інноваційних тенденцій страхового бізнесу тощо.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pic>
        <p:nvPicPr>
          <p:cNvPr id="1026" name="cc-m-imagesubtitle-image-9202426886">
            <a:extLst>
              <a:ext uri="{FF2B5EF4-FFF2-40B4-BE49-F238E27FC236}">
                <a16:creationId xmlns:a16="http://schemas.microsoft.com/office/drawing/2014/main" id="{49CAAB6C-06BE-4638-A0B9-47A9E3BDD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931" y="1990598"/>
            <a:ext cx="4438858" cy="296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518315"/>
      </p:ext>
    </p:extLst>
  </p:cSld>
  <p:clrMapOvr>
    <a:masterClrMapping/>
  </p:clrMapOvr>
  <p:transition spd="slow">
    <p:circle/>
    <p:sndAc>
      <p:stSnd>
        <p:snd r:embed="rId2" name="arrow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Изображение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Изображение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13" y="5889625"/>
            <a:ext cx="12192001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495300" y="240725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az-Latn-AZ" altLang="ru-RU" sz="3200" b="1" dirty="0">
                <a:solidFill>
                  <a:srgbClr val="26256C"/>
                </a:solidFill>
                <a:latin typeface="Arial" charset="0"/>
              </a:rPr>
              <a:t>Семінари</a:t>
            </a:r>
            <a:r>
              <a:rPr lang="ru-RU" altLang="ru-RU" sz="3200" b="1" dirty="0">
                <a:solidFill>
                  <a:srgbClr val="26256C"/>
                </a:solidFill>
                <a:latin typeface="Arial" charset="0"/>
              </a:rPr>
              <a:t> </a:t>
            </a:r>
          </a:p>
        </p:txBody>
      </p:sp>
      <p:sp>
        <p:nvSpPr>
          <p:cNvPr id="38917" name="TextBox 2"/>
          <p:cNvSpPr txBox="1">
            <a:spLocks noChangeArrowheads="1"/>
          </p:cNvSpPr>
          <p:nvPr/>
        </p:nvSpPr>
        <p:spPr bwMode="auto">
          <a:xfrm>
            <a:off x="495300" y="3048000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274313" y="1446847"/>
            <a:ext cx="6876407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Теми семінарів визначаються нашими партнерами і студентами – членами Клубу страхового бізнесу та містять вузькі напрямки як в ризиковому страхуванні так і в страхуванні життя, здоров’я тощо.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hangingPunct="0">
              <a:buFont typeface="Arial" charset="0"/>
              <a:buNone/>
            </a:pPr>
            <a:endParaRPr lang="ru-RU" altLang="ru-RU" sz="4000" b="1" dirty="0">
              <a:solidFill>
                <a:srgbClr val="26256C"/>
              </a:solidFill>
              <a:latin typeface="Arial" charset="0"/>
            </a:endParaRPr>
          </a:p>
        </p:txBody>
      </p:sp>
      <p:pic>
        <p:nvPicPr>
          <p:cNvPr id="2050" name="cc-m-imagesubtitle-image-9202294286">
            <a:extLst>
              <a:ext uri="{FF2B5EF4-FFF2-40B4-BE49-F238E27FC236}">
                <a16:creationId xmlns:a16="http://schemas.microsoft.com/office/drawing/2014/main" id="{A07BC588-AB2B-4054-91E7-FAA15C62B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621" y="2166080"/>
            <a:ext cx="4393066" cy="293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962793"/>
      </p:ext>
    </p:extLst>
  </p:cSld>
  <p:clrMapOvr>
    <a:masterClrMapping/>
  </p:clrMapOvr>
  <p:transition spd="slow">
    <p:circle/>
    <p:sndAc>
      <p:stSnd>
        <p:snd r:embed="rId2" name="arrow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Изображение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Изображение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13" y="5889625"/>
            <a:ext cx="12192001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495300" y="240725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ru-RU" altLang="ru-RU" sz="3200" b="1" dirty="0">
                <a:solidFill>
                  <a:srgbClr val="26256C"/>
                </a:solidFill>
                <a:latin typeface="Arial" charset="0"/>
              </a:rPr>
              <a:t>Теми </a:t>
            </a:r>
            <a:r>
              <a:rPr lang="sq-AL" altLang="ru-RU" sz="3200" b="1" dirty="0">
                <a:solidFill>
                  <a:srgbClr val="26256C"/>
                </a:solidFill>
                <a:latin typeface="Arial" charset="0"/>
              </a:rPr>
              <a:t>майбутніх семінарів</a:t>
            </a:r>
            <a:r>
              <a:rPr lang="ru-RU" altLang="ru-RU" sz="3200" b="1" dirty="0">
                <a:solidFill>
                  <a:srgbClr val="26256C"/>
                </a:solidFill>
                <a:latin typeface="Arial" charset="0"/>
              </a:rPr>
              <a:t> </a:t>
            </a:r>
          </a:p>
        </p:txBody>
      </p:sp>
      <p:sp>
        <p:nvSpPr>
          <p:cNvPr id="38917" name="TextBox 2"/>
          <p:cNvSpPr txBox="1">
            <a:spLocks noChangeArrowheads="1"/>
          </p:cNvSpPr>
          <p:nvPr/>
        </p:nvSpPr>
        <p:spPr bwMode="auto">
          <a:xfrm>
            <a:off x="495300" y="3048000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335339" y="721777"/>
            <a:ext cx="855806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 інноваціями в сфері страхування: теорія, методологія, практика»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Іноземні інвестиції як інструмент розвитку страхового ринку України.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 пандемії СOVID-19 на страховий ринок.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Світовий досвід як основа успішного розвитку національного страхового ринку.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Ризикове страхування життя (критичні захворювання, хірургічні операції, стаціонарне лікування, лікарняний лист, інвалідність, травматизм, летальний результат)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Добровільне медичне страхування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Страхування від нещасних випадків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Страхування здоров'я на випадок хвороби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Пенсійне і накопичувальне страхування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Страхування під час </a:t>
            </a:r>
            <a:r>
              <a:rPr lang="az-Cyrl-A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відряджень </a:t>
            </a:r>
          </a:p>
          <a:p>
            <a:pPr algn="ctr" eaLnBrk="0" hangingPunct="0">
              <a:buFont typeface="Arial" charset="0"/>
              <a:buNone/>
            </a:pPr>
            <a:endParaRPr lang="ru-RU" altLang="ru-RU" sz="4000" b="1" dirty="0">
              <a:solidFill>
                <a:srgbClr val="26256C"/>
              </a:solidFill>
              <a:latin typeface="Arial" charset="0"/>
            </a:endParaRPr>
          </a:p>
        </p:txBody>
      </p:sp>
      <p:pic>
        <p:nvPicPr>
          <p:cNvPr id="2050" name="cc-m-imagesubtitle-image-9202294286">
            <a:extLst>
              <a:ext uri="{FF2B5EF4-FFF2-40B4-BE49-F238E27FC236}">
                <a16:creationId xmlns:a16="http://schemas.microsoft.com/office/drawing/2014/main" id="{A07BC588-AB2B-4054-91E7-FAA15C62B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30" y="3632775"/>
            <a:ext cx="4393066" cy="293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434540"/>
      </p:ext>
    </p:extLst>
  </p:cSld>
  <p:clrMapOvr>
    <a:masterClrMapping/>
  </p:clrMapOvr>
  <p:transition spd="slow">
    <p:circle/>
    <p:sndAc>
      <p:stSnd>
        <p:snd r:embed="rId2" name="arrow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Изображение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Изображение 1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13" y="5889625"/>
            <a:ext cx="12192001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495300" y="240725"/>
            <a:ext cx="108267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ru-RU" altLang="ru-RU" sz="3200" b="1" dirty="0">
                <a:solidFill>
                  <a:srgbClr val="26256C"/>
                </a:solidFill>
                <a:latin typeface="Arial" charset="0"/>
              </a:rPr>
              <a:t>За</a:t>
            </a:r>
            <a:r>
              <a:rPr lang="sq-AL" altLang="ru-RU" sz="3200" b="1" dirty="0">
                <a:solidFill>
                  <a:srgbClr val="26256C"/>
                </a:solidFill>
                <a:latin typeface="Arial" charset="0"/>
              </a:rPr>
              <a:t> допомогою наших партнерів на засіданнях Клубу страхового бізнесу планується розглянути питання</a:t>
            </a:r>
            <a:r>
              <a:rPr lang="ru-RU" altLang="ru-RU" sz="3200" b="1" dirty="0">
                <a:solidFill>
                  <a:srgbClr val="26256C"/>
                </a:solidFill>
                <a:latin typeface="Arial" charset="0"/>
              </a:rPr>
              <a:t>: </a:t>
            </a:r>
          </a:p>
        </p:txBody>
      </p:sp>
      <p:sp>
        <p:nvSpPr>
          <p:cNvPr id="38917" name="TextBox 2"/>
          <p:cNvSpPr txBox="1">
            <a:spLocks noChangeArrowheads="1"/>
          </p:cNvSpPr>
          <p:nvPr/>
        </p:nvSpPr>
        <p:spPr bwMode="auto">
          <a:xfrm>
            <a:off x="495300" y="3048000"/>
            <a:ext cx="1082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endParaRPr lang="ru-RU" altLang="ru-RU" sz="3200" b="1" dirty="0">
              <a:solidFill>
                <a:srgbClr val="26256C"/>
              </a:solidFill>
              <a:latin typeface="Arial" charset="0"/>
            </a:endParaRPr>
          </a:p>
        </p:txBody>
      </p:sp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362236" y="998776"/>
            <a:ext cx="6876407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з розробки бізнес-планів і запуску нових продуктів,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по постановці маркетингових комунікацій, з проведення маркетингових досліджень ринку, цільових зрізів за програмами і договорами страхування,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з розвитку каналів продажів і розробці технологій партнерських комунікацій,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по аудиту і організації системи прямих продажів і супроводу корпоративних клієнтів,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по навчанню майбутніх співробітників (стажерів) страхових компаній(тренінги (страховий репетитор), майстер-класи, бізнес-ігри, дискусійні клуби та ін.),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з питань ефективного впровадження, розвитку та оцінки програм особистого страхування співробітників в структурі компенсаційних пакетів роботодавців,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щодо здійснення аналізу, аудиту страхових контрактів і складання рекомендацій по ним з метою зниження ризиків корпоративного страхувальника і забезпечення якісного обслуговування персоналу.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0" hangingPunct="0">
              <a:buFont typeface="Arial" charset="0"/>
              <a:buNone/>
            </a:pPr>
            <a:endParaRPr lang="ru-RU" altLang="ru-RU" sz="4000" b="1" dirty="0">
              <a:solidFill>
                <a:srgbClr val="26256C"/>
              </a:solidFill>
              <a:latin typeface="Arial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B2465C9-D948-4065-8496-CD06627687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8478" y="2108010"/>
            <a:ext cx="4639458" cy="309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87685"/>
      </p:ext>
    </p:extLst>
  </p:cSld>
  <p:clrMapOvr>
    <a:masterClrMapping/>
  </p:clrMapOvr>
  <p:transition spd="slow">
    <p:circle/>
    <p:sndAc>
      <p:stSnd>
        <p:snd r:embed="rId2" name="arrow.wav"/>
      </p:stSnd>
    </p:sndAc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</TotalTime>
  <Words>284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Звезда или Город Звезд</dc:title>
  <dc:creator>Dmytro Rozenfeld</dc:creator>
  <cp:lastModifiedBy>dell</cp:lastModifiedBy>
  <cp:revision>309</cp:revision>
  <dcterms:created xsi:type="dcterms:W3CDTF">2016-06-17T11:07:08Z</dcterms:created>
  <dcterms:modified xsi:type="dcterms:W3CDTF">2023-11-14T16:54:41Z</dcterms:modified>
</cp:coreProperties>
</file>