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1" r:id="rId3"/>
    <p:sldId id="257" r:id="rId4"/>
    <p:sldId id="258" r:id="rId5"/>
    <p:sldId id="262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31.05.2023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36573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31.05.2023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397157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31.05.2023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333184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31.05.2023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111597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31.05.2023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24578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31.05.2023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377693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31.05.2023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129351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31.05.2023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72693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31.05.2023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4042945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31.05.2023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33762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31.05.2023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390307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50DEF-3860-47DD-AF12-E678574E7C97}" type="datetimeFigureOut">
              <a:rPr lang="uk-UA" smtClean="0"/>
              <a:pPr/>
              <a:t>31.05.2023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182301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4886" y="5661248"/>
            <a:ext cx="8674224" cy="1035546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b="1" dirty="0">
                <a:solidFill>
                  <a:srgbClr val="008E40"/>
                </a:solidFill>
                <a:latin typeface="MicraC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МІЖНАРОДНА ТОРГІВЛЯ І БІЗНЕС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99" y="3706"/>
            <a:ext cx="3356379" cy="112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Міжнародна торгівля технологіями аж ніяк не вільна?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908720"/>
            <a:ext cx="7200799" cy="43204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8582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611560" y="1988839"/>
            <a:ext cx="4320480" cy="180020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Кандидат економічних наук, доцент кафедри менеджменту імені професора Л.І. Михайлової</a:t>
            </a:r>
            <a:endParaRPr lang="uk-UA" sz="2600" i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uk-UA" sz="2800" b="1" dirty="0" smtClean="0">
              <a:solidFill>
                <a:srgbClr val="00B050"/>
              </a:solidFill>
              <a:latin typeface="Segoe Script" pitchFamily="34" charset="0"/>
              <a:cs typeface="Aparajita" pitchFamily="34" charset="0"/>
            </a:endParaRPr>
          </a:p>
          <a:p>
            <a:pPr marL="0" indent="0" algn="ctr">
              <a:buNone/>
            </a:pPr>
            <a:r>
              <a:rPr lang="uk-UA" b="1" dirty="0" err="1" smtClean="0">
                <a:solidFill>
                  <a:srgbClr val="00B050"/>
                </a:solidFill>
                <a:latin typeface="Segoe Script" pitchFamily="34" charset="0"/>
                <a:cs typeface="Aparajita" pitchFamily="34" charset="0"/>
              </a:rPr>
              <a:t>Турчіна</a:t>
            </a:r>
            <a:r>
              <a:rPr lang="uk-UA" b="1" dirty="0" smtClean="0">
                <a:solidFill>
                  <a:srgbClr val="00B050"/>
                </a:solidFill>
                <a:latin typeface="Segoe Script" pitchFamily="34" charset="0"/>
                <a:cs typeface="Aparajita" pitchFamily="34" charset="0"/>
              </a:rPr>
              <a:t> Світлана Григорівна </a:t>
            </a:r>
            <a:endParaRPr lang="uk-UA" b="1" dirty="0">
              <a:solidFill>
                <a:srgbClr val="00B050"/>
              </a:solidFill>
              <a:latin typeface="Segoe Script" pitchFamily="34" charset="0"/>
              <a:cs typeface="Aparajit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40595"/>
            <a:ext cx="51635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Segoe Script" pitchFamily="34" charset="0"/>
              </a:rPr>
              <a:t>Хто викладач курсу?</a:t>
            </a:r>
            <a:endParaRPr lang="uk-UA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Segoe Script" pitchFamily="34" charset="0"/>
            </a:endParaRPr>
          </a:p>
        </p:txBody>
      </p:sp>
      <p:pic>
        <p:nvPicPr>
          <p:cNvPr id="5124" name="Picture 4" descr="Цікаві факти про інтернет - Dovidka.biz.u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7" y="5915524"/>
            <a:ext cx="1875159" cy="9424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875159" y="6019090"/>
            <a:ext cx="7377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https</a:t>
            </a:r>
            <a:r>
              <a:rPr lang="en-US" b="1" dirty="0">
                <a:solidFill>
                  <a:srgbClr val="0070C0"/>
                </a:solidFill>
              </a:rPr>
              <a:t>://eim.snau.edu.ua/kafedri/menedzhmentu/sklad-kafedri/turchina-svitlana-grigorivna/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75159" y="5549555"/>
            <a:ext cx="4645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rgbClr val="0070C0"/>
                </a:solidFill>
                <a:latin typeface="Segoe Script" pitchFamily="34" charset="0"/>
              </a:rPr>
              <a:t>Детальніше про викладача тут: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38871"/>
          <a:stretch/>
        </p:blipFill>
        <p:spPr>
          <a:xfrm>
            <a:off x="5724128" y="1677367"/>
            <a:ext cx="2669825" cy="24482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8325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75856" y="188640"/>
            <a:ext cx="554461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МЕТА ВИВЧЕННЯ ДИСЦИПЛІНИ: </a:t>
            </a:r>
          </a:p>
          <a:p>
            <a:pPr algn="ctr"/>
            <a:endParaRPr lang="uk-UA" sz="1600" dirty="0" smtClean="0">
              <a:latin typeface="Segoe Script" pitchFamily="34" charset="0"/>
            </a:endParaRPr>
          </a:p>
          <a:p>
            <a:pPr algn="just"/>
            <a:r>
              <a:rPr lang="uk-UA" dirty="0">
                <a:latin typeface="Segoe Script" pitchFamily="34" charset="0"/>
              </a:rPr>
              <a:t>вивчення закономірностей розвитку міжнародної торгівлі і бізнесу, кооперації та спеціалізації господарських суб’єктів різних країн, принципів та шляхів їх розвитку; аналіз об’єктивно зумовлених процесів інтернаціоналізації виробництва, збуту та споживання.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020" y="3593563"/>
            <a:ext cx="5292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i="1" dirty="0">
                <a:latin typeface="Arial" pitchFamily="34" charset="0"/>
                <a:cs typeface="Arial" pitchFamily="34" charset="0"/>
              </a:rPr>
              <a:t> </a:t>
            </a:r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ЗАВДАННЯ  ДИСЦИПЛІНИ: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94" y="4055228"/>
            <a:ext cx="820883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Segoe Script" pitchFamily="34" charset="0"/>
              </a:rPr>
              <a:t>формування у майбутніх фахівців знань, навичок і умінь, що забезпечують розуміння закономірностей, логіки та механізмів міжнародної торгівлі і бізнесу, вміння творчо аналізувати стан міжнародної торгівлі і бізнесу, визначати проблеми і тенденції її розвитку; формування у студентів практичних навичок щодо укладання міжнародних комерційних контрактів.</a:t>
            </a:r>
            <a:endParaRPr lang="ru-RU" dirty="0">
              <a:latin typeface="Segoe Script" pitchFamily="34" charset="0"/>
            </a:endParaRPr>
          </a:p>
        </p:txBody>
      </p:sp>
      <p:pic>
        <p:nvPicPr>
          <p:cNvPr id="3074" name="Picture 2" descr="Види міжнародної торгівлі - Law firm Vittoria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736"/>
            <a:ext cx="3356712" cy="22655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3878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7" y="144496"/>
            <a:ext cx="8690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</a:rPr>
              <a:t>Вивчивши курс, ви отримаєте відповіді на такі питання як:</a:t>
            </a:r>
            <a:endParaRPr lang="uk-UA" sz="2400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45062" y="837270"/>
            <a:ext cx="27738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rgbClr val="7030A0"/>
                </a:solidFill>
                <a:latin typeface="Segoe Script" pitchFamily="34" charset="0"/>
              </a:rPr>
              <a:t>особливості та тенденції сучасної світової торгівлі та бізнесу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834461" y="2546916"/>
            <a:ext cx="334040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основні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форми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 та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методи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міжнародних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торговельних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відносин</a:t>
            </a:r>
            <a:endParaRPr lang="uk-UA" sz="2000" b="1" dirty="0">
              <a:solidFill>
                <a:schemeClr val="accent5">
                  <a:lumMod val="75000"/>
                </a:schemeClr>
              </a:solidFill>
              <a:latin typeface="Segoe Script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0857" y="4725144"/>
            <a:ext cx="304098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rgbClr val="7030A0"/>
                </a:solidFill>
                <a:latin typeface="Segoe Script" pitchFamily="34" charset="0"/>
              </a:rPr>
              <a:t>механізм</a:t>
            </a:r>
            <a:r>
              <a:rPr lang="ru-RU" sz="2000" b="1" dirty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rgbClr val="7030A0"/>
                </a:solidFill>
                <a:latin typeface="Segoe Script" pitchFamily="34" charset="0"/>
              </a:rPr>
              <a:t>регулювання</a:t>
            </a:r>
            <a:r>
              <a:rPr lang="ru-RU" sz="2000" b="1" dirty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rgbClr val="7030A0"/>
                </a:solidFill>
                <a:latin typeface="Segoe Script" pitchFamily="34" charset="0"/>
              </a:rPr>
              <a:t>глобальної</a:t>
            </a:r>
            <a:r>
              <a:rPr lang="ru-RU" sz="2000" b="1" dirty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rgbClr val="7030A0"/>
                </a:solidFill>
                <a:latin typeface="Segoe Script" pitchFamily="34" charset="0"/>
              </a:rPr>
              <a:t>торговельної</a:t>
            </a:r>
            <a:r>
              <a:rPr lang="ru-RU" sz="2000" b="1" dirty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rgbClr val="7030A0"/>
                </a:solidFill>
                <a:latin typeface="Segoe Script" pitchFamily="34" charset="0"/>
              </a:rPr>
              <a:t>системи</a:t>
            </a:r>
            <a:r>
              <a:rPr lang="ru-RU" sz="2000" b="1" dirty="0">
                <a:solidFill>
                  <a:srgbClr val="7030A0"/>
                </a:solidFill>
                <a:latin typeface="Segoe Script" pitchFamily="34" charset="0"/>
              </a:rPr>
              <a:t>; </a:t>
            </a:r>
            <a:r>
              <a:rPr lang="uk-UA" sz="2000" b="1" dirty="0" smtClean="0">
                <a:solidFill>
                  <a:srgbClr val="7030A0"/>
                </a:solidFill>
                <a:latin typeface="Segoe Script" pitchFamily="34" charset="0"/>
              </a:rPr>
              <a:t> </a:t>
            </a:r>
            <a:endParaRPr lang="uk-UA" sz="2000" b="1" dirty="0">
              <a:solidFill>
                <a:srgbClr val="7030A0"/>
              </a:solidFill>
              <a:latin typeface="Segoe Script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242398" y="4884828"/>
            <a:ext cx="27785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rgbClr val="00B050"/>
                </a:solidFill>
                <a:latin typeface="Segoe Script" pitchFamily="34" charset="0"/>
              </a:rPr>
              <a:t>організаційні форми міжнародної торгівлі і бізнесу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94423" y="926026"/>
            <a:ext cx="325344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00B0F0"/>
                </a:solidFill>
                <a:latin typeface="Segoe Script" pitchFamily="34" charset="0"/>
              </a:rPr>
              <a:t>класичні та сучасні теорії міжнародної торгівлі і бізнесу</a:t>
            </a:r>
          </a:p>
        </p:txBody>
      </p:sp>
      <p:pic>
        <p:nvPicPr>
          <p:cNvPr id="3100" name="Picture 28" descr="Question mark earth stock illustration. Illustration of think - 1171156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2453"/>
          <a:stretch/>
        </p:blipFill>
        <p:spPr bwMode="auto">
          <a:xfrm>
            <a:off x="3664491" y="975493"/>
            <a:ext cx="1680348" cy="13837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Світова торгівля впала до історичного мінімуму - СОТ - Новини Maanim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870" y="2190277"/>
            <a:ext cx="2846040" cy="193572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6" descr="Від кіно до роботів: Китай оптимізує структуру торгівлі послугами - Слово  New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6" name="Picture 10" descr="Від кіно до роботів: Китай оптимізує структуру торгівлі послугами - Слово  News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9034"/>
          <a:stretch/>
        </p:blipFill>
        <p:spPr bwMode="auto">
          <a:xfrm>
            <a:off x="170165" y="2249465"/>
            <a:ext cx="2664296" cy="1870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Наслідки міжнародної торгівлі та її основи ▷➡️ Postposmo | Postposm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687" y="4359638"/>
            <a:ext cx="3539616" cy="23622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9974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Мировая торговля сократилась на 14,5%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7476"/>
          <a:stretch/>
        </p:blipFill>
        <p:spPr bwMode="auto">
          <a:xfrm>
            <a:off x="1" y="492716"/>
            <a:ext cx="9144000" cy="634460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39552" y="-28398"/>
            <a:ext cx="823061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Зміст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дисципліни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124744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1.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Поняття міжнародної торгівлі і бізнесу. Структура та специфічні риси. 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2.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Міжнародна торгівля в міжнародній економічній системі та її вплив на економічний розвиток. 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3.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Теорії міжнародної торгівлі. 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4.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Національний рівень регулювання міжнародної торгівлі і бізнесу. 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5.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Наднаціональний рівень регулювання міжнародної торгівлі і бізнесу. 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6.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Єдина торгова політика ЄС як основа європейської інтеграції. 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7.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Основні інструменти торгової політики ЄС. 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8.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Форми міжнародної торгівлі та бізнесу: сутність та особливості. 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9.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Методи здійснення експортно-імпортних операцій. 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10.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Організовані міжнародні товарні ринки. 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11.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Організація міжнародної торгівлі та розвиток бізнесу сировинними товарами.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12.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Особливості організації міжнародної підприємницької діяльності готовою продукцією.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13.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Особливості міжнародного бізнесу в сфері послуг.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14.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Міжнародна торгівля технологіями і об’єктами авторського права.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15.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Перспективи торгівлі аграрною продукцією  в міжнародному </a:t>
            </a:r>
            <a:r>
              <a:rPr lang="uk-UA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бизнес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–середовищі.</a:t>
            </a:r>
          </a:p>
        </p:txBody>
      </p:sp>
    </p:spTree>
    <p:extLst>
      <p:ext uri="{BB962C8B-B14F-4D97-AF65-F5344CB8AC3E}">
        <p14:creationId xmlns="" xmlns:p14="http://schemas.microsoft.com/office/powerpoint/2010/main" val="221659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</TotalTime>
  <Words>332</Words>
  <Application>Microsoft Office PowerPoint</Application>
  <PresentationFormat>Экран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МІЖНАРОДНА ТОРГІВЛЯ І БІЗНЕС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 АДМІНІСТРАТИВНО-ТЕРИТОРІАЛЬНИХ ОДИНИЦЬ</dc:title>
  <dc:creator>Виктория</dc:creator>
  <cp:lastModifiedBy>KDFX Modes</cp:lastModifiedBy>
  <cp:revision>139</cp:revision>
  <dcterms:created xsi:type="dcterms:W3CDTF">2021-04-17T15:25:28Z</dcterms:created>
  <dcterms:modified xsi:type="dcterms:W3CDTF">2023-05-31T07:38:58Z</dcterms:modified>
</cp:coreProperties>
</file>