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4" d="100"/>
          <a:sy n="94" d="100"/>
        </p:scale>
        <p:origin x="-47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pPr/>
              <a:t>31.05.2023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575523"/>
            <a:ext cx="8458200" cy="103554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МЕНЕДЖМЕНТ-КОНСАЛТИНГ ТА КОМУНІКАЦІЇ</a:t>
            </a:r>
            <a:endParaRPr lang="uk-UA" sz="3200" b="1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280" y="1124744"/>
            <a:ext cx="6408712" cy="42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менеджменту імені професора Л.І. Михайлової</a:t>
            </a:r>
            <a:endParaRPr lang="uk-UA" sz="26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Могильна Людмила Миколаївна 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https://eim.snau.edu.ua/kafedri/menedzhmentu/sklad-kafedri/mogilna-lyudmila-mikola%D1%97vna/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2050" name="Picture 2" descr="https://eim.snau.edu.ua/wp-content/uploads/2020/03/%D0%9C%D0%BE%D0%B3%D0%B8%D0%BB%D1%8C%D0%BD%D0%B0-683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481314" cy="37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88640"/>
            <a:ext cx="64442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1200" b="1" i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  <a:p>
            <a:pPr algn="just"/>
            <a:r>
              <a:rPr lang="uk-UA" sz="1700" b="1" dirty="0">
                <a:latin typeface="Segoe Script" pitchFamily="34" charset="0"/>
                <a:cs typeface="Arial" pitchFamily="34" charset="0"/>
              </a:rPr>
              <a:t>оволодіння знаннями в галузі надання консалтингових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послуг 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методами  діагностування  проблем  організації  та  способами  залучення  людей  до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процесів 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змін,  набуття  майбутніми  менеджерами  умінь  консультувати  з  управління  та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організаційного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розвитку, а також формування фахових знань та вмінь щодо ефективного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спілкування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з колегами, клієнтами та діловими партнерами підприємств і організацій.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08" y="3645024"/>
            <a:ext cx="87520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формування 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у  майбутніх  фахівців  знань,  що  забезпечують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реалізацію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консультаційної та комунікативної діяльності; </a:t>
            </a:r>
            <a:endParaRPr lang="uk-UA" b="1" dirty="0" smtClean="0">
              <a:latin typeface="Segoe Script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оволодіння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навичками і вмінням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щодо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організації консалтингової діяльності, ефективного консультування, знаннями щодо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етапів 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процесу  консультування;  </a:t>
            </a:r>
            <a:endParaRPr lang="uk-UA" b="1" dirty="0" smtClean="0">
              <a:latin typeface="Segoe Script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удосконалення 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навичок  аналітичної 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діяльності,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розроблення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і реалізація конкретних заходів щодо оцінки ефективності, економічності та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результативності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консалтингової діяльності. </a:t>
            </a:r>
            <a:endParaRPr lang="ru-RU" b="1" dirty="0"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43" y="1052736"/>
            <a:ext cx="2478555" cy="151216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5010" y="3717691"/>
            <a:ext cx="19272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7873" y="863324"/>
            <a:ext cx="3442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Як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обирати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інформаційні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засоби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та  канали 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комунікації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з </a:t>
            </a:r>
          </a:p>
          <a:p>
            <a:pPr algn="ctr"/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клієнтами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та 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діловими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партнерами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788400"/>
            <a:ext cx="3528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Яка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охарактеризувати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основні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моделі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Script" pitchFamily="34" charset="0"/>
              </a:rPr>
              <a:t>організації</a:t>
            </a: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інформаційно-консультаційної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служби</a:t>
            </a:r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9519" y="2795265"/>
            <a:ext cx="3478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Які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аналізувати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пропозиції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консультантів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складати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технічне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завдання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консультанту</a:t>
            </a:r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4454627"/>
            <a:ext cx="3433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Як 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переконувати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, 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аргументувати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,  вести 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результативні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ділові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бесіди</a:t>
            </a:r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4917607"/>
            <a:ext cx="3132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В чому особливості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консультаційних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рекомендацій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Статьи - Forbi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203" y="4847889"/>
            <a:ext cx="1960245" cy="133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2718123"/>
            <a:ext cx="2461975" cy="157497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0551" y="3076682"/>
            <a:ext cx="1861890" cy="11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457" y="908720"/>
            <a:ext cx="88564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1. </a:t>
            </a:r>
            <a:r>
              <a:rPr lang="ru-RU" sz="1700" dirty="0" err="1">
                <a:latin typeface="Segoe Script" pitchFamily="34" charset="0"/>
              </a:rPr>
              <a:t>Інститут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консультування</a:t>
            </a:r>
            <a:r>
              <a:rPr lang="ru-RU" sz="1700" dirty="0">
                <a:latin typeface="Segoe Script" pitchFamily="34" charset="0"/>
              </a:rPr>
              <a:t> та </a:t>
            </a:r>
            <a:r>
              <a:rPr lang="ru-RU" sz="1700" dirty="0" err="1">
                <a:latin typeface="Segoe Script" pitchFamily="34" charset="0"/>
              </a:rPr>
              <a:t>ринок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консалтингових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 smtClean="0">
                <a:latin typeface="Segoe Script" pitchFamily="34" charset="0"/>
              </a:rPr>
              <a:t>послуг</a:t>
            </a:r>
            <a:endParaRPr lang="ru-RU" sz="1700" dirty="0" smtClean="0">
              <a:latin typeface="Segoe Script" pitchFamily="34" charset="0"/>
            </a:endParaRP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ru-RU" sz="1700" dirty="0" err="1">
                <a:latin typeface="Segoe Script" pitchFamily="34" charset="0"/>
              </a:rPr>
              <a:t>Організація</a:t>
            </a:r>
            <a:r>
              <a:rPr lang="ru-RU" sz="1700" dirty="0">
                <a:latin typeface="Segoe Script" pitchFamily="34" charset="0"/>
              </a:rPr>
              <a:t> та </a:t>
            </a:r>
            <a:r>
              <a:rPr lang="ru-RU" sz="1700" dirty="0" err="1">
                <a:latin typeface="Segoe Script" pitchFamily="34" charset="0"/>
              </a:rPr>
              <a:t>управління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консалтинговими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фірмами</a:t>
            </a:r>
            <a:r>
              <a:rPr lang="ru-RU" sz="1700" dirty="0">
                <a:latin typeface="Segoe Script" pitchFamily="34" charset="0"/>
              </a:rPr>
              <a:t>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1700" dirty="0">
                <a:latin typeface="Segoe Script" pitchFamily="34" charset="0"/>
              </a:rPr>
              <a:t>Кадрова політика консалтингових </a:t>
            </a:r>
            <a:r>
              <a:rPr lang="uk-UA" sz="1700" dirty="0" smtClean="0">
                <a:latin typeface="Segoe Script" pitchFamily="34" charset="0"/>
              </a:rPr>
              <a:t>фірм</a:t>
            </a: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4. </a:t>
            </a:r>
            <a:r>
              <a:rPr lang="uk-UA" sz="1700" dirty="0">
                <a:latin typeface="Segoe Script" pitchFamily="34" charset="0"/>
              </a:rPr>
              <a:t>Маркетинг консалтингових </a:t>
            </a:r>
            <a:r>
              <a:rPr lang="uk-UA" sz="1700" dirty="0" smtClean="0">
                <a:latin typeface="Segoe Script" pitchFamily="34" charset="0"/>
              </a:rPr>
              <a:t>послуг</a:t>
            </a: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5. </a:t>
            </a:r>
            <a:r>
              <a:rPr lang="ru-RU" sz="1700" dirty="0" err="1">
                <a:latin typeface="Segoe Script" pitchFamily="34" charset="0"/>
              </a:rPr>
              <a:t>Поведінка</a:t>
            </a:r>
            <a:r>
              <a:rPr lang="ru-RU" sz="1700" dirty="0">
                <a:latin typeface="Segoe Script" pitchFamily="34" charset="0"/>
              </a:rPr>
              <a:t> консультанта в </a:t>
            </a:r>
            <a:r>
              <a:rPr lang="ru-RU" sz="1700" dirty="0" err="1">
                <a:latin typeface="Segoe Script" pitchFamily="34" charset="0"/>
              </a:rPr>
              <a:t>системі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 smtClean="0">
                <a:latin typeface="Segoe Script" pitchFamily="34" charset="0"/>
              </a:rPr>
              <a:t>клієнта</a:t>
            </a:r>
            <a:endParaRPr lang="ru-RU" sz="1700" dirty="0" smtClean="0">
              <a:latin typeface="Segoe Script" pitchFamily="34" charset="0"/>
            </a:endParaRP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6. </a:t>
            </a:r>
            <a:r>
              <a:rPr lang="uk-UA" sz="1700" dirty="0">
                <a:latin typeface="Segoe Script" pitchFamily="34" charset="0"/>
              </a:rPr>
              <a:t>Процес консультування</a:t>
            </a:r>
            <a:endParaRPr lang="ru-RU" sz="1700" dirty="0">
              <a:latin typeface="Segoe Script" pitchFamily="34" charset="0"/>
            </a:endParaRP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ru-RU" sz="1700" dirty="0" err="1">
                <a:latin typeface="Segoe Script" pitchFamily="34" charset="0"/>
              </a:rPr>
              <a:t>Розробка</a:t>
            </a:r>
            <a:r>
              <a:rPr lang="ru-RU" sz="1700" dirty="0">
                <a:latin typeface="Segoe Script" pitchFamily="34" charset="0"/>
              </a:rPr>
              <a:t> та </a:t>
            </a:r>
            <a:r>
              <a:rPr lang="ru-RU" sz="1700" dirty="0" err="1">
                <a:latin typeface="Segoe Script" pitchFamily="34" charset="0"/>
              </a:rPr>
              <a:t>презентація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консультаційних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 smtClean="0">
                <a:latin typeface="Segoe Script" pitchFamily="34" charset="0"/>
              </a:rPr>
              <a:t>рекомендацій</a:t>
            </a:r>
            <a:endParaRPr lang="ru-RU" sz="1700" dirty="0" smtClean="0">
              <a:latin typeface="Segoe Script" pitchFamily="34" charset="0"/>
            </a:endParaRPr>
          </a:p>
          <a:p>
            <a:pPr algn="just"/>
            <a:r>
              <a:rPr lang="uk-UA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700" b="1" dirty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1700" dirty="0">
                <a:latin typeface="Segoe Script" pitchFamily="34" charset="0"/>
              </a:rPr>
              <a:t>Менеджмент консалтинг в </a:t>
            </a:r>
            <a:r>
              <a:rPr lang="uk-UA" sz="1700" dirty="0" smtClean="0">
                <a:latin typeface="Segoe Script" pitchFamily="34" charset="0"/>
              </a:rPr>
              <a:t>галузі</a:t>
            </a:r>
          </a:p>
          <a:p>
            <a:pPr algn="just"/>
            <a:r>
              <a:rPr lang="uk-UA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700" b="1" dirty="0">
                <a:solidFill>
                  <a:srgbClr val="00B050"/>
                </a:solidFill>
                <a:latin typeface="Segoe Script" pitchFamily="34" charset="0"/>
              </a:rPr>
              <a:t>9. </a:t>
            </a:r>
            <a:r>
              <a:rPr lang="uk-UA" sz="1700" dirty="0">
                <a:latin typeface="Segoe Script" pitchFamily="34" charset="0"/>
              </a:rPr>
              <a:t>Теоретичні засади комунікативного </a:t>
            </a:r>
            <a:r>
              <a:rPr lang="uk-UA" sz="1700" dirty="0" smtClean="0">
                <a:latin typeface="Segoe Script" pitchFamily="34" charset="0"/>
              </a:rPr>
              <a:t>менеджменту</a:t>
            </a: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10. </a:t>
            </a:r>
            <a:r>
              <a:rPr lang="ru-RU" sz="1700" dirty="0" err="1">
                <a:latin typeface="Segoe Script" pitchFamily="34" charset="0"/>
              </a:rPr>
              <a:t>Психодіагностика</a:t>
            </a:r>
            <a:r>
              <a:rPr lang="ru-RU" sz="1700" dirty="0">
                <a:latin typeface="Segoe Script" pitchFamily="34" charset="0"/>
              </a:rPr>
              <a:t> у </a:t>
            </a:r>
            <a:r>
              <a:rPr lang="ru-RU" sz="1700" dirty="0" err="1">
                <a:latin typeface="Segoe Script" pitchFamily="34" charset="0"/>
              </a:rPr>
              <a:t>комунікаціях</a:t>
            </a:r>
            <a:r>
              <a:rPr lang="ru-RU" sz="1700" dirty="0">
                <a:latin typeface="Segoe Script" pitchFamily="34" charset="0"/>
              </a:rPr>
              <a:t>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11. </a:t>
            </a:r>
            <a:r>
              <a:rPr lang="ru-RU" sz="1700" dirty="0" err="1">
                <a:latin typeface="Segoe Script" pitchFamily="34" charset="0"/>
              </a:rPr>
              <a:t>Різновиди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12. </a:t>
            </a:r>
            <a:r>
              <a:rPr lang="ru-RU" sz="1700" dirty="0" err="1">
                <a:latin typeface="Segoe Script" pitchFamily="34" charset="0"/>
              </a:rPr>
              <a:t>Вербальне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менеджера.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13. </a:t>
            </a:r>
            <a:r>
              <a:rPr lang="ru-RU" sz="1700" dirty="0" err="1">
                <a:latin typeface="Segoe Script" pitchFamily="34" charset="0"/>
              </a:rPr>
              <a:t>Промова</a:t>
            </a:r>
            <a:r>
              <a:rPr lang="ru-RU" sz="1700" dirty="0">
                <a:latin typeface="Segoe Script" pitchFamily="34" charset="0"/>
              </a:rPr>
              <a:t> як </a:t>
            </a:r>
            <a:r>
              <a:rPr lang="ru-RU" sz="1700" dirty="0" err="1">
                <a:latin typeface="Segoe Script" pitchFamily="34" charset="0"/>
              </a:rPr>
              <a:t>основна</a:t>
            </a:r>
            <a:r>
              <a:rPr lang="ru-RU" sz="1700" dirty="0">
                <a:latin typeface="Segoe Script" pitchFamily="34" charset="0"/>
              </a:rPr>
              <a:t> форма </a:t>
            </a:r>
            <a:r>
              <a:rPr lang="ru-RU" sz="1700" dirty="0" err="1">
                <a:latin typeface="Segoe Script" pitchFamily="34" charset="0"/>
              </a:rPr>
              <a:t>комунікативної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активності</a:t>
            </a:r>
            <a:r>
              <a:rPr lang="ru-RU" sz="1700" dirty="0">
                <a:latin typeface="Segoe Script" pitchFamily="34" charset="0"/>
              </a:rPr>
              <a:t> менеджера.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14. </a:t>
            </a:r>
            <a:r>
              <a:rPr lang="ru-RU" sz="1700" dirty="0" err="1">
                <a:latin typeface="Segoe Script" pitchFamily="34" charset="0"/>
              </a:rPr>
              <a:t>Невербальне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менеджера. 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15. </a:t>
            </a:r>
            <a:r>
              <a:rPr lang="ru-RU" sz="1700" dirty="0" err="1">
                <a:latin typeface="Segoe Script" pitchFamily="34" charset="0"/>
              </a:rPr>
              <a:t>Невербальне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менеджера.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Почему HR-менеджер должен постоянно анализировать рынок труда? - HR Expe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359"/>
            <a:ext cx="1117483" cy="777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269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МЕНЕДЖМЕНТ-КОНСАЛТИНГ ТА КОМУНІКАЦІЇ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KDFX Modes</cp:lastModifiedBy>
  <cp:revision>79</cp:revision>
  <dcterms:created xsi:type="dcterms:W3CDTF">2021-04-17T15:25:28Z</dcterms:created>
  <dcterms:modified xsi:type="dcterms:W3CDTF">2023-05-31T06:42:27Z</dcterms:modified>
</cp:coreProperties>
</file>