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1" r:id="rId3"/>
    <p:sldId id="257" r:id="rId4"/>
    <p:sldId id="258" r:id="rId5"/>
    <p:sldId id="262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pPr/>
              <a:t>01.02.2023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41168"/>
            <a:ext cx="8928992" cy="158417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0070C0"/>
                </a:solidFill>
                <a:latin typeface="MicraC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 ТРАНСКОРДОННИМИ ПЕРЕВЕЗЕННЯМИ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Міжнародні транспортні коридори (МТК) — транспортні артерії і сукупність різних видів транспорту, що забезпечують значні перевезення вантажів і пасажирів на напрямках їх найбільшої концентрації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322"/>
          <a:stretch/>
        </p:blipFill>
        <p:spPr bwMode="auto">
          <a:xfrm>
            <a:off x="179512" y="1340768"/>
            <a:ext cx="883761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988839"/>
            <a:ext cx="4320480" cy="18002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менеджменту імені професора Л.І. Михайлової</a:t>
            </a:r>
            <a:endParaRPr lang="uk-UA" sz="2600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err="1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Турчіна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 Світлана Григорівна 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0595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https</a:t>
            </a:r>
            <a:r>
              <a:rPr lang="en-US" b="1" dirty="0">
                <a:solidFill>
                  <a:srgbClr val="0070C0"/>
                </a:solidFill>
              </a:rPr>
              <a:t>://eim.snau.edu.ua/kafedri/menedzhmentu/sklad-kafedri/turchina-svitlana-grigorivna/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871"/>
          <a:stretch/>
        </p:blipFill>
        <p:spPr>
          <a:xfrm>
            <a:off x="5724128" y="1677367"/>
            <a:ext cx="266982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32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364107"/>
            <a:ext cx="5040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just"/>
            <a:r>
              <a:rPr lang="ru-RU" sz="1600" dirty="0" err="1" smtClean="0">
                <a:latin typeface="Segoe Script" pitchFamily="34" charset="0"/>
              </a:rPr>
              <a:t>засвоєння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майбутніми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фахівцями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>
                <a:latin typeface="Segoe Script" pitchFamily="34" charset="0"/>
              </a:rPr>
              <a:t>питань</a:t>
            </a:r>
            <a:r>
              <a:rPr lang="ru-RU" sz="1600" dirty="0">
                <a:latin typeface="Segoe Script" pitchFamily="34" charset="0"/>
              </a:rPr>
              <a:t> з </a:t>
            </a:r>
            <a:r>
              <a:rPr lang="ru-RU" sz="1600" dirty="0" err="1">
                <a:latin typeface="Segoe Script" pitchFamily="34" charset="0"/>
              </a:rPr>
              <a:t>організації</a:t>
            </a:r>
            <a:r>
              <a:rPr lang="ru-RU" sz="1600" dirty="0">
                <a:latin typeface="Segoe Script" pitchFamily="34" charset="0"/>
              </a:rPr>
              <a:t> </a:t>
            </a:r>
            <a:r>
              <a:rPr lang="ru-RU" sz="1600" dirty="0" err="1">
                <a:latin typeface="Segoe Script" pitchFamily="34" charset="0"/>
              </a:rPr>
              <a:t>перевезень</a:t>
            </a:r>
            <a:r>
              <a:rPr lang="ru-RU" sz="1600" dirty="0">
                <a:latin typeface="Segoe Script" pitchFamily="34" charset="0"/>
              </a:rPr>
              <a:t> </a:t>
            </a:r>
            <a:r>
              <a:rPr lang="ru-RU" sz="1600" dirty="0" err="1">
                <a:latin typeface="Segoe Script" pitchFamily="34" charset="0"/>
              </a:rPr>
              <a:t>вантажів</a:t>
            </a:r>
            <a:r>
              <a:rPr lang="ru-RU" sz="1600" dirty="0">
                <a:latin typeface="Segoe Script" pitchFamily="34" charset="0"/>
              </a:rPr>
              <a:t> і </a:t>
            </a:r>
            <a:r>
              <a:rPr lang="ru-RU" sz="1600" dirty="0" err="1">
                <a:latin typeface="Segoe Script" pitchFamily="34" charset="0"/>
              </a:rPr>
              <a:t>пасажирів</a:t>
            </a:r>
            <a:r>
              <a:rPr lang="ru-RU" sz="1600" dirty="0">
                <a:latin typeface="Segoe Script" pitchFamily="34" charset="0"/>
              </a:rPr>
              <a:t> у </a:t>
            </a:r>
            <a:r>
              <a:rPr lang="ru-RU" sz="1600" dirty="0" err="1">
                <a:latin typeface="Segoe Script" pitchFamily="34" charset="0"/>
              </a:rPr>
              <a:t>міжнародному</a:t>
            </a:r>
            <a:r>
              <a:rPr lang="ru-RU" sz="1600" dirty="0">
                <a:latin typeface="Segoe Script" pitchFamily="34" charset="0"/>
              </a:rPr>
              <a:t> </a:t>
            </a:r>
            <a:r>
              <a:rPr lang="ru-RU" sz="1600" dirty="0" err="1">
                <a:latin typeface="Segoe Script" pitchFamily="34" charset="0"/>
              </a:rPr>
              <a:t>сполученні</a:t>
            </a:r>
            <a:r>
              <a:rPr lang="ru-RU" sz="1600" dirty="0">
                <a:latin typeface="Segoe Script" pitchFamily="34" charset="0"/>
              </a:rPr>
              <a:t>, </a:t>
            </a:r>
            <a:r>
              <a:rPr lang="ru-RU" sz="1600" dirty="0" err="1">
                <a:latin typeface="Segoe Script" pitchFamily="34" charset="0"/>
              </a:rPr>
              <a:t>правових</a:t>
            </a:r>
            <a:r>
              <a:rPr lang="ru-RU" sz="1600" dirty="0">
                <a:latin typeface="Segoe Script" pitchFamily="34" charset="0"/>
              </a:rPr>
              <a:t> норм </a:t>
            </a:r>
            <a:r>
              <a:rPr lang="ru-RU" sz="1600" dirty="0" err="1">
                <a:latin typeface="Segoe Script" pitchFamily="34" charset="0"/>
              </a:rPr>
              <a:t>міжнародних</a:t>
            </a:r>
            <a:r>
              <a:rPr lang="ru-RU" sz="1600" dirty="0">
                <a:latin typeface="Segoe Script" pitchFamily="34" charset="0"/>
              </a:rPr>
              <a:t> </a:t>
            </a:r>
            <a:r>
              <a:rPr lang="ru-RU" sz="1600" dirty="0" err="1">
                <a:latin typeface="Segoe Script" pitchFamily="34" charset="0"/>
              </a:rPr>
              <a:t>документів</a:t>
            </a:r>
            <a:r>
              <a:rPr lang="ru-RU" sz="1600" dirty="0">
                <a:latin typeface="Segoe Script" pitchFamily="34" charset="0"/>
              </a:rPr>
              <a:t> у </a:t>
            </a:r>
            <a:r>
              <a:rPr lang="ru-RU" sz="1600" dirty="0" err="1">
                <a:latin typeface="Segoe Script" pitchFamily="34" charset="0"/>
              </a:rPr>
              <a:t>галузі</a:t>
            </a:r>
            <a:r>
              <a:rPr lang="ru-RU" sz="1600" dirty="0">
                <a:latin typeface="Segoe Script" pitchFamily="34" charset="0"/>
              </a:rPr>
              <a:t> транспорту та </a:t>
            </a:r>
            <a:r>
              <a:rPr lang="ru-RU" sz="1600" dirty="0" err="1">
                <a:latin typeface="Segoe Script" pitchFamily="34" charset="0"/>
              </a:rPr>
              <a:t>особливостей</a:t>
            </a:r>
            <a:r>
              <a:rPr lang="ru-RU" sz="1600" dirty="0">
                <a:latin typeface="Segoe Script" pitchFamily="34" charset="0"/>
              </a:rPr>
              <a:t> </a:t>
            </a:r>
            <a:r>
              <a:rPr lang="ru-RU" sz="1600" dirty="0" err="1" smtClean="0">
                <a:latin typeface="Segoe Script" pitchFamily="34" charset="0"/>
              </a:rPr>
              <a:t>регулювання</a:t>
            </a:r>
            <a:r>
              <a:rPr lang="ru-RU" sz="1600" dirty="0" smtClean="0">
                <a:latin typeface="Segoe Script" pitchFamily="34" charset="0"/>
              </a:rPr>
              <a:t> </a:t>
            </a:r>
            <a:r>
              <a:rPr lang="ru-RU" sz="1600" dirty="0" err="1">
                <a:latin typeface="Segoe Script" pitchFamily="34" charset="0"/>
              </a:rPr>
              <a:t>міжнародних</a:t>
            </a:r>
            <a:r>
              <a:rPr lang="ru-RU" sz="1600" dirty="0">
                <a:latin typeface="Segoe Script" pitchFamily="34" charset="0"/>
              </a:rPr>
              <a:t> </a:t>
            </a:r>
            <a:r>
              <a:rPr lang="ru-RU" sz="1600" dirty="0" err="1">
                <a:latin typeface="Segoe Script" pitchFamily="34" charset="0"/>
              </a:rPr>
              <a:t>транскордонних</a:t>
            </a:r>
            <a:r>
              <a:rPr lang="ru-RU" sz="1600" dirty="0">
                <a:latin typeface="Segoe Script" pitchFamily="34" charset="0"/>
              </a:rPr>
              <a:t> </a:t>
            </a:r>
            <a:r>
              <a:rPr lang="ru-RU" sz="1600" dirty="0" err="1">
                <a:latin typeface="Segoe Script" pitchFamily="34" charset="0"/>
              </a:rPr>
              <a:t>перевезень</a:t>
            </a:r>
            <a:endParaRPr lang="uk-UA" sz="1600" dirty="0" smtClean="0"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3116154"/>
            <a:ext cx="529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8735" y="3577819"/>
            <a:ext cx="86017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Segoe Script" pitchFamily="34" charset="0"/>
              </a:rPr>
              <a:t>визначення сутності міжнародних транспортних перевезень, їх місця і ролі у сучасному міжнародному </a:t>
            </a:r>
            <a:r>
              <a:rPr lang="uk-UA" dirty="0" smtClean="0">
                <a:latin typeface="Segoe Script" pitchFamily="34" charset="0"/>
              </a:rPr>
              <a:t>бізнесі, визначення </a:t>
            </a:r>
            <a:r>
              <a:rPr lang="uk-UA" dirty="0">
                <a:latin typeface="Segoe Script" pitchFamily="34" charset="0"/>
              </a:rPr>
              <a:t>суб’єктів, об’єктів, видів та форм міжнародних транспортних перевезень, умов і факторів розвитку їх </a:t>
            </a:r>
            <a:r>
              <a:rPr lang="uk-UA" dirty="0" smtClean="0">
                <a:latin typeface="Segoe Script" pitchFamily="34" charset="0"/>
              </a:rPr>
              <a:t>структури, регулювання </a:t>
            </a:r>
            <a:r>
              <a:rPr lang="uk-UA" dirty="0">
                <a:latin typeface="Segoe Script" pitchFamily="34" charset="0"/>
              </a:rPr>
              <a:t>міжнародних перевезень продукції, пасажирів та багажу на національному, міжнародному та наднаціональному рівнях адміністративно-правовими, економічними та соціально-психологічними </a:t>
            </a:r>
            <a:r>
              <a:rPr lang="uk-UA" dirty="0" smtClean="0">
                <a:latin typeface="Segoe Script" pitchFamily="34" charset="0"/>
              </a:rPr>
              <a:t>методами, опанування </a:t>
            </a:r>
            <a:r>
              <a:rPr lang="uk-UA" dirty="0">
                <a:latin typeface="Segoe Script" pitchFamily="34" charset="0"/>
              </a:rPr>
              <a:t>практики міжнародних перевезень з урахуванням Національної транспортної стратегії України.</a:t>
            </a:r>
          </a:p>
        </p:txBody>
      </p:sp>
      <p:pic>
        <p:nvPicPr>
          <p:cNvPr id="6" name="Рисунок 5" descr="Транспортні послуги лідирують у структурі українського експорту в ЄС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34" y="227062"/>
            <a:ext cx="3627580" cy="2736304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3473" y="926026"/>
            <a:ext cx="32854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Segoe Script" pitchFamily="34" charset="0"/>
              </a:rPr>
              <a:t>особливості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використання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різних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видів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транспорту при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здійсненні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зовнішньоекономічної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діяльності</a:t>
            </a:r>
            <a:endParaRPr lang="uk-UA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52936" y="2948960"/>
            <a:ext cx="254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способи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навантаження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та </a:t>
            </a:r>
          </a:p>
          <a:p>
            <a:pPr algn="ctr"/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розвантаження</a:t>
            </a:r>
            <a:endParaRPr lang="uk-UA" sz="2000" b="1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4409131"/>
            <a:ext cx="3040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Segoe Script" pitchFamily="34" charset="0"/>
              </a:rPr>
              <a:t>правильно </a:t>
            </a:r>
            <a:r>
              <a:rPr lang="ru-RU" sz="2000" b="1" dirty="0" err="1">
                <a:solidFill>
                  <a:srgbClr val="7030A0"/>
                </a:solidFill>
                <a:latin typeface="Segoe Script" pitchFamily="34" charset="0"/>
              </a:rPr>
              <a:t>вибрати</a:t>
            </a:r>
            <a:r>
              <a:rPr lang="ru-RU" sz="2000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Segoe Script" pitchFamily="34" charset="0"/>
              </a:rPr>
              <a:t>вихідні</a:t>
            </a:r>
            <a:r>
              <a:rPr lang="ru-RU" sz="2000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Segoe Script" pitchFamily="34" charset="0"/>
              </a:rPr>
              <a:t>дані</a:t>
            </a:r>
            <a:r>
              <a:rPr lang="ru-RU" sz="2000" b="1" dirty="0">
                <a:solidFill>
                  <a:srgbClr val="7030A0"/>
                </a:solidFill>
                <a:latin typeface="Segoe Script" pitchFamily="34" charset="0"/>
              </a:rPr>
              <a:t> для </a:t>
            </a:r>
            <a:r>
              <a:rPr lang="ru-RU" sz="2000" b="1" dirty="0" err="1">
                <a:solidFill>
                  <a:srgbClr val="7030A0"/>
                </a:solidFill>
                <a:latin typeface="Segoe Script" pitchFamily="34" charset="0"/>
              </a:rPr>
              <a:t>прогнозування</a:t>
            </a:r>
            <a:r>
              <a:rPr lang="ru-RU" sz="2000" b="1" dirty="0">
                <a:solidFill>
                  <a:srgbClr val="7030A0"/>
                </a:solidFill>
                <a:latin typeface="Segoe Script" pitchFamily="34" charset="0"/>
              </a:rPr>
              <a:t> і </a:t>
            </a:r>
            <a:r>
              <a:rPr lang="ru-RU" sz="2000" b="1" dirty="0" err="1">
                <a:solidFill>
                  <a:srgbClr val="7030A0"/>
                </a:solidFill>
                <a:latin typeface="Segoe Script" pitchFamily="34" charset="0"/>
              </a:rPr>
              <a:t>планування</a:t>
            </a:r>
            <a:r>
              <a:rPr lang="ru-RU" sz="2000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Segoe Script" pitchFamily="34" charset="0"/>
              </a:rPr>
              <a:t>виконання</a:t>
            </a:r>
            <a:r>
              <a:rPr lang="ru-RU" sz="2000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Segoe Script" pitchFamily="34" charset="0"/>
              </a:rPr>
              <a:t>транспортних</a:t>
            </a:r>
            <a:r>
              <a:rPr lang="ru-RU" sz="2000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Segoe Script" pitchFamily="34" charset="0"/>
              </a:rPr>
              <a:t>послуг</a:t>
            </a:r>
            <a:endParaRPr lang="uk-UA" sz="2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26055" y="4581128"/>
            <a:ext cx="29874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калькуляція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витрат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 на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міжнародне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перевезення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вантажу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 у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залежності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від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 виду транспорту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423" y="926026"/>
            <a:ext cx="3325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  <a:latin typeface="Segoe Script" pitchFamily="34" charset="0"/>
              </a:rPr>
              <a:t>використання</a:t>
            </a:r>
            <a:r>
              <a:rPr lang="ru-RU" sz="2000" b="1" dirty="0" smtClean="0">
                <a:solidFill>
                  <a:srgbClr val="00B0F0"/>
                </a:solidFill>
                <a:latin typeface="Segoe Script" pitchFamily="34" charset="0"/>
              </a:rPr>
              <a:t>  </a:t>
            </a:r>
            <a:r>
              <a:rPr lang="ru-RU" sz="2000" b="1" dirty="0" err="1" smtClean="0">
                <a:solidFill>
                  <a:srgbClr val="00B0F0"/>
                </a:solidFill>
                <a:latin typeface="Segoe Script" pitchFamily="34" charset="0"/>
              </a:rPr>
              <a:t>міжнародних</a:t>
            </a:r>
            <a:r>
              <a:rPr lang="ru-RU" sz="2000" b="1" dirty="0" smtClean="0">
                <a:solidFill>
                  <a:srgbClr val="00B0F0"/>
                </a:solidFill>
                <a:latin typeface="Segoe Script" pitchFamily="34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Segoe Script" pitchFamily="34" charset="0"/>
              </a:rPr>
              <a:t>транспортних</a:t>
            </a:r>
            <a:r>
              <a:rPr lang="ru-RU" sz="2000" b="1" dirty="0" smtClean="0">
                <a:solidFill>
                  <a:srgbClr val="00B0F0"/>
                </a:solidFill>
                <a:latin typeface="Segoe Script" pitchFamily="34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Segoe Script" pitchFamily="34" charset="0"/>
              </a:rPr>
              <a:t>коридорів</a:t>
            </a:r>
            <a:r>
              <a:rPr lang="ru-RU" sz="2000" b="1" dirty="0" smtClean="0">
                <a:solidFill>
                  <a:srgbClr val="00B0F0"/>
                </a:solidFill>
                <a:latin typeface="Segoe Script" pitchFamily="34" charset="0"/>
              </a:rPr>
              <a:t> </a:t>
            </a:r>
            <a:endParaRPr lang="uk-UA" sz="2000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53"/>
          <a:stretch/>
        </p:blipFill>
        <p:spPr bwMode="auto">
          <a:xfrm>
            <a:off x="3664491" y="975493"/>
            <a:ext cx="1680348" cy="138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Від кіно до роботів: Китай оптимізує структуру торгівлі послугами - Слово 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Trans-Atlas - міжнародні вантажні перевезе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55"/>
          <a:stretch/>
        </p:blipFill>
        <p:spPr bwMode="auto">
          <a:xfrm>
            <a:off x="1" y="2249465"/>
            <a:ext cx="3275856" cy="21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Цены на морские перевозки взлетели до максимума за 11 лет | Экономическая  правда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11" r="3589" b="20833"/>
          <a:stretch/>
        </p:blipFill>
        <p:spPr bwMode="auto">
          <a:xfrm>
            <a:off x="5796136" y="2586463"/>
            <a:ext cx="3252935" cy="177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984" y="4569465"/>
            <a:ext cx="2977823" cy="18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-28398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6" name="Picture 8" descr="Залізничні перевезення у контейнерах та вагонах - Доставка вантаж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731950"/>
            <a:ext cx="3041982" cy="20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3487" y="912580"/>
            <a:ext cx="830262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rgbClr val="00B050"/>
                </a:solidFill>
                <a:latin typeface="Segoe Script" pitchFamily="34" charset="0"/>
              </a:rPr>
              <a:t>Тема 1.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Сутність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та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основи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міжнародних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транспортних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операцій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.</a:t>
            </a:r>
            <a:endParaRPr lang="uk-UA" sz="1600" b="1" dirty="0">
              <a:solidFill>
                <a:schemeClr val="bg2">
                  <a:lumMod val="10000"/>
                </a:schemeClr>
              </a:solidFill>
              <a:latin typeface="Segoe Script" pitchFamily="34" charset="0"/>
            </a:endParaRPr>
          </a:p>
          <a:p>
            <a:pPr algn="just"/>
            <a:r>
              <a:rPr lang="uk-UA" sz="1600" b="1" dirty="0">
                <a:solidFill>
                  <a:srgbClr val="00B050"/>
                </a:solidFill>
                <a:latin typeface="Segoe Script" pitchFamily="34" charset="0"/>
              </a:rPr>
              <a:t>Тема 2.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Особливості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міжнародних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перевезень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вантажів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та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пасажирів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.</a:t>
            </a:r>
          </a:p>
          <a:p>
            <a:pPr algn="just"/>
            <a:r>
              <a:rPr lang="uk-UA" sz="16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1600" b="1" dirty="0">
                <a:solidFill>
                  <a:srgbClr val="00B050"/>
                </a:solidFill>
                <a:latin typeface="Segoe Script" pitchFamily="34" charset="0"/>
              </a:rPr>
              <a:t>3.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Основні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міжнародні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конвенції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та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їх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правова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основа у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сфері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міжнародних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транскордонних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перевезень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.</a:t>
            </a:r>
          </a:p>
          <a:p>
            <a:pPr algn="just"/>
            <a:r>
              <a:rPr lang="uk-UA" sz="16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1600" b="1" dirty="0">
                <a:solidFill>
                  <a:srgbClr val="00B050"/>
                </a:solidFill>
                <a:latin typeface="Segoe Script" pitchFamily="34" charset="0"/>
              </a:rPr>
              <a:t>4. </a:t>
            </a:r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Міжнародні перевезення морським транспортом.</a:t>
            </a:r>
          </a:p>
          <a:p>
            <a:pPr algn="just"/>
            <a:r>
              <a:rPr lang="uk-UA" sz="1600" b="1" dirty="0">
                <a:solidFill>
                  <a:srgbClr val="00B050"/>
                </a:solidFill>
                <a:latin typeface="Segoe Script" pitchFamily="34" charset="0"/>
              </a:rPr>
              <a:t>Тема 5. </a:t>
            </a:r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Міжнародні перевезення залізничним транспортом</a:t>
            </a:r>
            <a:r>
              <a:rPr lang="uk-UA" sz="1600" b="1" dirty="0" smtClean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.</a:t>
            </a:r>
          </a:p>
          <a:p>
            <a:pPr algn="just"/>
            <a:r>
              <a:rPr lang="uk-UA" sz="16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1600" b="1" dirty="0">
                <a:solidFill>
                  <a:srgbClr val="00B050"/>
                </a:solidFill>
                <a:latin typeface="Segoe Script" pitchFamily="34" charset="0"/>
              </a:rPr>
              <a:t>6.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Організація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і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умови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перевезень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вантажів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у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міжнародному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автомобільному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сполученні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.</a:t>
            </a:r>
          </a:p>
          <a:p>
            <a:pPr algn="just"/>
            <a:r>
              <a:rPr lang="uk-UA" sz="16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1600" b="1" dirty="0">
                <a:solidFill>
                  <a:srgbClr val="00B050"/>
                </a:solidFill>
                <a:latin typeface="Segoe Script" pitchFamily="34" charset="0"/>
              </a:rPr>
              <a:t>7.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Організація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і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умови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перевезень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зовнішньоторговельних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вантажів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на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повітряному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транспорті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.</a:t>
            </a:r>
            <a:endParaRPr lang="uk-UA" sz="1600" b="1" dirty="0">
              <a:solidFill>
                <a:schemeClr val="bg2">
                  <a:lumMod val="10000"/>
                </a:schemeClr>
              </a:solidFill>
              <a:latin typeface="Segoe Script" pitchFamily="34" charset="0"/>
            </a:endParaRPr>
          </a:p>
          <a:p>
            <a:pPr algn="just"/>
            <a:r>
              <a:rPr lang="uk-UA" sz="1600" b="1" dirty="0">
                <a:solidFill>
                  <a:srgbClr val="00B050"/>
                </a:solidFill>
                <a:latin typeface="Segoe Script" pitchFamily="34" charset="0"/>
              </a:rPr>
              <a:t>Тема 8.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Організація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міжнародних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перевезень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трубопровідним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транспортом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.</a:t>
            </a:r>
          </a:p>
          <a:p>
            <a:pPr algn="just"/>
            <a:r>
              <a:rPr lang="uk-UA" sz="16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1600" b="1" dirty="0">
                <a:solidFill>
                  <a:srgbClr val="00B050"/>
                </a:solidFill>
                <a:latin typeface="Segoe Script" pitchFamily="34" charset="0"/>
              </a:rPr>
              <a:t>9.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Основні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особливості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пропуску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товарів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і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транспортних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засобів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через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державний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кордон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України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.</a:t>
            </a:r>
          </a:p>
          <a:p>
            <a:pPr algn="just"/>
            <a:r>
              <a:rPr lang="uk-UA" sz="16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1600" b="1" dirty="0">
                <a:solidFill>
                  <a:srgbClr val="00B050"/>
                </a:solidFill>
                <a:latin typeface="Segoe Script" pitchFamily="34" charset="0"/>
              </a:rPr>
              <a:t>10.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Економічні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аспекти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міжнародних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перевезень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: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ліцензування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,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страхування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та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визначення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ціни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транспортних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перевезень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.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5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301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УПРАВЛІННЯ ТРАНСКОРДОННИМИ ПЕРЕВЕЗЕННЯМИ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Пользователь Windows</cp:lastModifiedBy>
  <cp:revision>149</cp:revision>
  <dcterms:created xsi:type="dcterms:W3CDTF">2021-04-17T15:25:28Z</dcterms:created>
  <dcterms:modified xsi:type="dcterms:W3CDTF">2023-01-31T23:50:52Z</dcterms:modified>
</cp:coreProperties>
</file>