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61" r:id="rId3"/>
    <p:sldId id="257" r:id="rId4"/>
    <p:sldId id="258" r:id="rId5"/>
    <p:sldId id="262" r:id="rId6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E4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88" autoAdjust="0"/>
    <p:restoredTop sz="94671" autoAdjust="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50DEF-3860-47DD-AF12-E678574E7C97}" type="datetimeFigureOut">
              <a:rPr lang="uk-UA" smtClean="0"/>
              <a:pPr/>
              <a:t>01.02.2023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20787-369D-4130-87B0-B3F3DA75F72A}" type="slidenum">
              <a:rPr lang="uk-UA" smtClean="0"/>
              <a:pPr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xmlns="" val="23657351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50DEF-3860-47DD-AF12-E678574E7C97}" type="datetimeFigureOut">
              <a:rPr lang="uk-UA" smtClean="0"/>
              <a:pPr/>
              <a:t>01.02.2023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20787-369D-4130-87B0-B3F3DA75F72A}" type="slidenum">
              <a:rPr lang="uk-UA" smtClean="0"/>
              <a:pPr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xmlns="" val="3971574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50DEF-3860-47DD-AF12-E678574E7C97}" type="datetimeFigureOut">
              <a:rPr lang="uk-UA" smtClean="0"/>
              <a:pPr/>
              <a:t>01.02.2023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20787-369D-4130-87B0-B3F3DA75F72A}" type="slidenum">
              <a:rPr lang="uk-UA" smtClean="0"/>
              <a:pPr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xmlns="" val="33318421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50DEF-3860-47DD-AF12-E678574E7C97}" type="datetimeFigureOut">
              <a:rPr lang="uk-UA" smtClean="0"/>
              <a:pPr/>
              <a:t>01.02.2023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20787-369D-4130-87B0-B3F3DA75F72A}" type="slidenum">
              <a:rPr lang="uk-UA" smtClean="0"/>
              <a:pPr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xmlns="" val="11159795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50DEF-3860-47DD-AF12-E678574E7C97}" type="datetimeFigureOut">
              <a:rPr lang="uk-UA" smtClean="0"/>
              <a:pPr/>
              <a:t>01.02.2023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20787-369D-4130-87B0-B3F3DA75F72A}" type="slidenum">
              <a:rPr lang="uk-UA" smtClean="0"/>
              <a:pPr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xmlns="" val="2245786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50DEF-3860-47DD-AF12-E678574E7C97}" type="datetimeFigureOut">
              <a:rPr lang="uk-UA" smtClean="0"/>
              <a:pPr/>
              <a:t>01.02.2023</a:t>
            </a:fld>
            <a:endParaRPr lang="uk-UA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20787-369D-4130-87B0-B3F3DA75F72A}" type="slidenum">
              <a:rPr lang="uk-UA" smtClean="0"/>
              <a:pPr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xmlns="" val="37769356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50DEF-3860-47DD-AF12-E678574E7C97}" type="datetimeFigureOut">
              <a:rPr lang="uk-UA" smtClean="0"/>
              <a:pPr/>
              <a:t>01.02.2023</a:t>
            </a:fld>
            <a:endParaRPr lang="uk-UA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20787-369D-4130-87B0-B3F3DA75F72A}" type="slidenum">
              <a:rPr lang="uk-UA" smtClean="0"/>
              <a:pPr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xmlns="" val="12935109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50DEF-3860-47DD-AF12-E678574E7C97}" type="datetimeFigureOut">
              <a:rPr lang="uk-UA" smtClean="0"/>
              <a:pPr/>
              <a:t>01.02.2023</a:t>
            </a:fld>
            <a:endParaRPr lang="uk-UA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20787-369D-4130-87B0-B3F3DA75F72A}" type="slidenum">
              <a:rPr lang="uk-UA" smtClean="0"/>
              <a:pPr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xmlns="" val="2726931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50DEF-3860-47DD-AF12-E678574E7C97}" type="datetimeFigureOut">
              <a:rPr lang="uk-UA" smtClean="0"/>
              <a:pPr/>
              <a:t>01.02.2023</a:t>
            </a:fld>
            <a:endParaRPr lang="uk-UA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20787-369D-4130-87B0-B3F3DA75F72A}" type="slidenum">
              <a:rPr lang="uk-UA" smtClean="0"/>
              <a:pPr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xmlns="" val="4042945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50DEF-3860-47DD-AF12-E678574E7C97}" type="datetimeFigureOut">
              <a:rPr lang="uk-UA" smtClean="0"/>
              <a:pPr/>
              <a:t>01.02.2023</a:t>
            </a:fld>
            <a:endParaRPr lang="uk-UA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20787-369D-4130-87B0-B3F3DA75F72A}" type="slidenum">
              <a:rPr lang="uk-UA" smtClean="0"/>
              <a:pPr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xmlns="" val="23376262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50DEF-3860-47DD-AF12-E678574E7C97}" type="datetimeFigureOut">
              <a:rPr lang="uk-UA" smtClean="0"/>
              <a:pPr/>
              <a:t>01.02.2023</a:t>
            </a:fld>
            <a:endParaRPr lang="uk-UA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20787-369D-4130-87B0-B3F3DA75F72A}" type="slidenum">
              <a:rPr lang="uk-UA" smtClean="0"/>
              <a:pPr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xmlns="" val="3903071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750DEF-3860-47DD-AF12-E678574E7C97}" type="datetimeFigureOut">
              <a:rPr lang="uk-UA" smtClean="0"/>
              <a:pPr/>
              <a:t>01.02.2023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820787-369D-4130-87B0-B3F3DA75F72A}" type="slidenum">
              <a:rPr lang="uk-UA" smtClean="0"/>
              <a:pPr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xmlns="" val="1823015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9512" y="5733256"/>
            <a:ext cx="8674224" cy="1035546"/>
          </a:xfrm>
        </p:spPr>
        <p:txBody>
          <a:bodyPr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sz="2400" b="1" dirty="0">
                <a:solidFill>
                  <a:srgbClr val="008E40"/>
                </a:solidFill>
                <a:latin typeface="MicraC" panose="00000500000000000000" pitchFamily="50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УПРАВЛІННЯ СТАЛИМ РОЗВИТКОМ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5499" y="3706"/>
            <a:ext cx="3356379" cy="1121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4" name="Picture 10" descr="Сталий розвиток: картинки, стокові Сталий розвиток фотографії, зображення |  Скачати з Depositphotos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8955" b="10448"/>
          <a:stretch/>
        </p:blipFill>
        <p:spPr bwMode="auto">
          <a:xfrm>
            <a:off x="1331640" y="980728"/>
            <a:ext cx="6192688" cy="468052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</p:pic>
    </p:spTree>
    <p:extLst>
      <p:ext uri="{BB962C8B-B14F-4D97-AF65-F5344CB8AC3E}">
        <p14:creationId xmlns:p14="http://schemas.microsoft.com/office/powerpoint/2010/main" xmlns="" val="1085827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дзаголовок 2"/>
          <p:cNvSpPr txBox="1">
            <a:spLocks/>
          </p:cNvSpPr>
          <p:nvPr/>
        </p:nvSpPr>
        <p:spPr>
          <a:xfrm>
            <a:off x="611560" y="1988839"/>
            <a:ext cx="4320480" cy="1800201"/>
          </a:xfrm>
          <a:prstGeom prst="rect">
            <a:avLst/>
          </a:prstGeom>
          <a:effectLst>
            <a:innerShdw blurRad="114300">
              <a:prstClr val="black"/>
            </a:innerShdw>
          </a:effectLst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uk-UA" sz="2400" i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Кандидат економічних наук, доцент кафедри менеджменту імені професора Л.І. Михайлової</a:t>
            </a:r>
            <a:endParaRPr lang="uk-UA" sz="2600" i="1" dirty="0" smtClean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endParaRPr lang="uk-UA" sz="2800" b="1" dirty="0" smtClean="0">
              <a:solidFill>
                <a:srgbClr val="00B050"/>
              </a:solidFill>
              <a:latin typeface="Segoe Script" pitchFamily="34" charset="0"/>
              <a:cs typeface="Aparajita" pitchFamily="34" charset="0"/>
            </a:endParaRPr>
          </a:p>
          <a:p>
            <a:pPr marL="0" indent="0" algn="ctr">
              <a:buNone/>
            </a:pPr>
            <a:r>
              <a:rPr lang="uk-UA" b="1" dirty="0" err="1" smtClean="0">
                <a:solidFill>
                  <a:srgbClr val="00B050"/>
                </a:solidFill>
                <a:latin typeface="Segoe Script" pitchFamily="34" charset="0"/>
                <a:cs typeface="Aparajita" pitchFamily="34" charset="0"/>
              </a:rPr>
              <a:t>Турчіна</a:t>
            </a:r>
            <a:r>
              <a:rPr lang="uk-UA" b="1" dirty="0" smtClean="0">
                <a:solidFill>
                  <a:srgbClr val="00B050"/>
                </a:solidFill>
                <a:latin typeface="Segoe Script" pitchFamily="34" charset="0"/>
                <a:cs typeface="Aparajita" pitchFamily="34" charset="0"/>
              </a:rPr>
              <a:t> Світлана Григорівна </a:t>
            </a:r>
            <a:endParaRPr lang="uk-UA" b="1" dirty="0">
              <a:solidFill>
                <a:srgbClr val="00B050"/>
              </a:solidFill>
              <a:latin typeface="Segoe Script" pitchFamily="34" charset="0"/>
              <a:cs typeface="Aparajita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95536" y="240595"/>
            <a:ext cx="5163531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48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Segoe Script" pitchFamily="34" charset="0"/>
              </a:rPr>
              <a:t>Хто викладач курсу?</a:t>
            </a:r>
            <a:endParaRPr lang="uk-UA" sz="48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70C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Segoe Script" pitchFamily="34" charset="0"/>
            </a:endParaRPr>
          </a:p>
        </p:txBody>
      </p:sp>
      <p:pic>
        <p:nvPicPr>
          <p:cNvPr id="5124" name="Picture 4" descr="Цікаві факти про інтернет - Dovidka.biz.u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237" y="5915524"/>
            <a:ext cx="1875159" cy="942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1875159" y="6019090"/>
            <a:ext cx="737736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https</a:t>
            </a:r>
            <a:r>
              <a:rPr lang="en-US" b="1" dirty="0">
                <a:solidFill>
                  <a:srgbClr val="0070C0"/>
                </a:solidFill>
              </a:rPr>
              <a:t>://eim.snau.edu.ua/kafedri/menedzhmentu/sklad-kafedri/turchina-svitlana-grigorivna/</a:t>
            </a:r>
            <a:endParaRPr lang="uk-UA" b="1" dirty="0">
              <a:solidFill>
                <a:srgbClr val="0070C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875159" y="5549555"/>
            <a:ext cx="46458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b="1" dirty="0">
                <a:solidFill>
                  <a:srgbClr val="0070C0"/>
                </a:solidFill>
                <a:latin typeface="Segoe Script" pitchFamily="34" charset="0"/>
              </a:rPr>
              <a:t>Детальніше про викладача тут: 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38871"/>
          <a:stretch/>
        </p:blipFill>
        <p:spPr>
          <a:xfrm>
            <a:off x="5724128" y="1677367"/>
            <a:ext cx="2669825" cy="2448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683259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193915" y="87218"/>
            <a:ext cx="5770573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400" b="1" dirty="0" smtClean="0">
                <a:solidFill>
                  <a:srgbClr val="00B050"/>
                </a:solidFill>
                <a:latin typeface="Segoe Script" pitchFamily="34" charset="0"/>
                <a:cs typeface="Arial" pitchFamily="34" charset="0"/>
              </a:rPr>
              <a:t>МЕТА ВИВЧЕННЯ ДИСЦИПЛІНИ: </a:t>
            </a:r>
          </a:p>
          <a:p>
            <a:pPr algn="just"/>
            <a:r>
              <a:rPr lang="uk-UA" dirty="0" smtClean="0">
                <a:latin typeface="Segoe Script" pitchFamily="34" charset="0"/>
              </a:rPr>
              <a:t>полягає </a:t>
            </a:r>
            <a:r>
              <a:rPr lang="uk-UA" dirty="0">
                <a:latin typeface="Segoe Script" pitchFamily="34" charset="0"/>
              </a:rPr>
              <a:t>у вивченні наукових засад, теоретичних моделей, технології управління сталим розвитком в контексті врахування численних екзогенних та більшою мірою ендогенних чинників соціально-економічного потенціалу сталого розвитку у зв’язку з інституціональним закріпленням євроінтеграційних прагнень українського народу.</a:t>
            </a:r>
            <a:endParaRPr lang="ru-RU" dirty="0">
              <a:latin typeface="Segoe Script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81941" y="3687415"/>
            <a:ext cx="52920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400" i="1" dirty="0">
                <a:latin typeface="Arial" pitchFamily="34" charset="0"/>
                <a:cs typeface="Arial" pitchFamily="34" charset="0"/>
              </a:rPr>
              <a:t> </a:t>
            </a:r>
            <a:r>
              <a:rPr lang="uk-UA" sz="2400" b="1" dirty="0" smtClean="0">
                <a:solidFill>
                  <a:srgbClr val="00B050"/>
                </a:solidFill>
                <a:latin typeface="Segoe Script" pitchFamily="34" charset="0"/>
                <a:cs typeface="Arial" pitchFamily="34" charset="0"/>
              </a:rPr>
              <a:t>ЗАВДАННЯ  ДИСЦИПЛІНИ: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81941" y="4077072"/>
            <a:ext cx="8882547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dirty="0">
                <a:latin typeface="Segoe Script" pitchFamily="34" charset="0"/>
              </a:rPr>
              <a:t>озброїти студентів знаннями з основ теоретичних засад сталого </a:t>
            </a:r>
            <a:r>
              <a:rPr lang="uk-UA" dirty="0" smtClean="0">
                <a:latin typeface="Segoe Script" pitchFamily="34" charset="0"/>
              </a:rPr>
              <a:t>розвитку, суті </a:t>
            </a:r>
            <a:r>
              <a:rPr lang="uk-UA" dirty="0">
                <a:latin typeface="Segoe Script" pitchFamily="34" charset="0"/>
              </a:rPr>
              <a:t>закономірностей, принципів і механізмів управління сталим розвитком </a:t>
            </a:r>
            <a:r>
              <a:rPr lang="uk-UA" dirty="0" smtClean="0">
                <a:latin typeface="Segoe Script" pitchFamily="34" charset="0"/>
              </a:rPr>
              <a:t>територій, опанування </a:t>
            </a:r>
            <a:r>
              <a:rPr lang="uk-UA" dirty="0">
                <a:latin typeface="Segoe Script" pitchFamily="34" charset="0"/>
              </a:rPr>
              <a:t>основами методології, технологіями та процедурами оцінювання індикаторів сталого розвитку в контексті використання наявного ресурсного потенціалу та збереження можливостей для відтворення регіональної економічної </a:t>
            </a:r>
            <a:r>
              <a:rPr lang="uk-UA" dirty="0" smtClean="0">
                <a:latin typeface="Segoe Script" pitchFamily="34" charset="0"/>
              </a:rPr>
              <a:t>системи, здійснення </a:t>
            </a:r>
            <a:r>
              <a:rPr lang="uk-UA" dirty="0">
                <a:latin typeface="Segoe Script" pitchFamily="34" charset="0"/>
              </a:rPr>
              <a:t>аналізу стану національної економіки та територій, застосовуючи необхідний інструментарій;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941" y="897101"/>
            <a:ext cx="3111974" cy="2624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638787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23527" y="144496"/>
            <a:ext cx="869000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400" b="1" dirty="0" smtClean="0">
                <a:solidFill>
                  <a:srgbClr val="00B050"/>
                </a:solidFill>
                <a:latin typeface="Segoe Script" pitchFamily="34" charset="0"/>
              </a:rPr>
              <a:t>Вивчивши курс, ви отримаєте відповіді на такі питання як:</a:t>
            </a:r>
            <a:endParaRPr lang="uk-UA" sz="2400" b="1" dirty="0">
              <a:solidFill>
                <a:srgbClr val="00B050"/>
              </a:solidFill>
              <a:latin typeface="Segoe Script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220073" y="837270"/>
            <a:ext cx="379888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err="1">
                <a:solidFill>
                  <a:srgbClr val="7030A0"/>
                </a:solidFill>
                <a:latin typeface="Segoe Script" pitchFamily="34" charset="0"/>
              </a:rPr>
              <a:t>основні</a:t>
            </a:r>
            <a:r>
              <a:rPr lang="ru-RU" b="1" dirty="0">
                <a:solidFill>
                  <a:srgbClr val="7030A0"/>
                </a:solidFill>
                <a:latin typeface="Segoe Script" pitchFamily="34" charset="0"/>
              </a:rPr>
              <a:t> </a:t>
            </a:r>
            <a:r>
              <a:rPr lang="ru-RU" b="1" dirty="0" err="1">
                <a:solidFill>
                  <a:srgbClr val="7030A0"/>
                </a:solidFill>
                <a:latin typeface="Segoe Script" pitchFamily="34" charset="0"/>
              </a:rPr>
              <a:t>принципи</a:t>
            </a:r>
            <a:r>
              <a:rPr lang="ru-RU" b="1" dirty="0">
                <a:solidFill>
                  <a:srgbClr val="7030A0"/>
                </a:solidFill>
                <a:latin typeface="Segoe Script" pitchFamily="34" charset="0"/>
              </a:rPr>
              <a:t> </a:t>
            </a:r>
            <a:r>
              <a:rPr lang="ru-RU" b="1" dirty="0" err="1">
                <a:solidFill>
                  <a:srgbClr val="7030A0"/>
                </a:solidFill>
                <a:latin typeface="Segoe Script" pitchFamily="34" charset="0"/>
              </a:rPr>
              <a:t>побудови</a:t>
            </a:r>
            <a:r>
              <a:rPr lang="ru-RU" b="1" dirty="0">
                <a:solidFill>
                  <a:srgbClr val="7030A0"/>
                </a:solidFill>
                <a:latin typeface="Segoe Script" pitchFamily="34" charset="0"/>
              </a:rPr>
              <a:t> </a:t>
            </a:r>
            <a:r>
              <a:rPr lang="ru-RU" b="1" dirty="0" err="1">
                <a:solidFill>
                  <a:srgbClr val="7030A0"/>
                </a:solidFill>
                <a:latin typeface="Segoe Script" pitchFamily="34" charset="0"/>
              </a:rPr>
              <a:t>безпечного</a:t>
            </a:r>
            <a:r>
              <a:rPr lang="ru-RU" b="1" dirty="0">
                <a:solidFill>
                  <a:srgbClr val="7030A0"/>
                </a:solidFill>
                <a:latin typeface="Segoe Script" pitchFamily="34" charset="0"/>
              </a:rPr>
              <a:t> </a:t>
            </a:r>
            <a:r>
              <a:rPr lang="ru-RU" b="1" dirty="0" err="1">
                <a:solidFill>
                  <a:srgbClr val="7030A0"/>
                </a:solidFill>
                <a:latin typeface="Segoe Script" pitchFamily="34" charset="0"/>
              </a:rPr>
              <a:t>існування</a:t>
            </a:r>
            <a:r>
              <a:rPr lang="ru-RU" b="1" dirty="0">
                <a:solidFill>
                  <a:srgbClr val="7030A0"/>
                </a:solidFill>
                <a:latin typeface="Segoe Script" pitchFamily="34" charset="0"/>
              </a:rPr>
              <a:t> </a:t>
            </a:r>
            <a:r>
              <a:rPr lang="ru-RU" b="1" dirty="0" err="1">
                <a:solidFill>
                  <a:srgbClr val="7030A0"/>
                </a:solidFill>
                <a:latin typeface="Segoe Script" pitchFamily="34" charset="0"/>
              </a:rPr>
              <a:t>людства</a:t>
            </a:r>
            <a:r>
              <a:rPr lang="ru-RU" b="1" dirty="0">
                <a:solidFill>
                  <a:srgbClr val="7030A0"/>
                </a:solidFill>
                <a:latin typeface="Segoe Script" pitchFamily="34" charset="0"/>
              </a:rPr>
              <a:t> з </a:t>
            </a:r>
            <a:r>
              <a:rPr lang="ru-RU" b="1" dirty="0" err="1">
                <a:solidFill>
                  <a:srgbClr val="7030A0"/>
                </a:solidFill>
                <a:latin typeface="Segoe Script" pitchFamily="34" charset="0"/>
              </a:rPr>
              <a:t>урахуванням</a:t>
            </a:r>
            <a:r>
              <a:rPr lang="ru-RU" b="1" dirty="0">
                <a:solidFill>
                  <a:srgbClr val="7030A0"/>
                </a:solidFill>
                <a:latin typeface="Segoe Script" pitchFamily="34" charset="0"/>
              </a:rPr>
              <a:t> </a:t>
            </a:r>
            <a:r>
              <a:rPr lang="ru-RU" b="1" dirty="0" err="1">
                <a:solidFill>
                  <a:srgbClr val="7030A0"/>
                </a:solidFill>
                <a:latin typeface="Segoe Script" pitchFamily="34" charset="0"/>
              </a:rPr>
              <a:t>економічних</a:t>
            </a:r>
            <a:r>
              <a:rPr lang="ru-RU" b="1" dirty="0">
                <a:solidFill>
                  <a:srgbClr val="7030A0"/>
                </a:solidFill>
                <a:latin typeface="Segoe Script" pitchFamily="34" charset="0"/>
              </a:rPr>
              <a:t>, </a:t>
            </a:r>
            <a:r>
              <a:rPr lang="ru-RU" b="1" dirty="0" err="1">
                <a:solidFill>
                  <a:srgbClr val="7030A0"/>
                </a:solidFill>
                <a:latin typeface="Segoe Script" pitchFamily="34" charset="0"/>
              </a:rPr>
              <a:t>соціальних</a:t>
            </a:r>
            <a:r>
              <a:rPr lang="ru-RU" b="1" dirty="0">
                <a:solidFill>
                  <a:srgbClr val="7030A0"/>
                </a:solidFill>
                <a:latin typeface="Segoe Script" pitchFamily="34" charset="0"/>
              </a:rPr>
              <a:t> та </a:t>
            </a:r>
            <a:r>
              <a:rPr lang="ru-RU" b="1" dirty="0" err="1">
                <a:solidFill>
                  <a:srgbClr val="7030A0"/>
                </a:solidFill>
                <a:latin typeface="Segoe Script" pitchFamily="34" charset="0"/>
              </a:rPr>
              <a:t>екологічних</a:t>
            </a:r>
            <a:r>
              <a:rPr lang="ru-RU" b="1" dirty="0">
                <a:solidFill>
                  <a:srgbClr val="7030A0"/>
                </a:solidFill>
                <a:latin typeface="Segoe Script" pitchFamily="34" charset="0"/>
              </a:rPr>
              <a:t> </a:t>
            </a:r>
            <a:r>
              <a:rPr lang="ru-RU" b="1" dirty="0" err="1">
                <a:solidFill>
                  <a:srgbClr val="7030A0"/>
                </a:solidFill>
                <a:latin typeface="Segoe Script" pitchFamily="34" charset="0"/>
              </a:rPr>
              <a:t>аспектів</a:t>
            </a:r>
            <a:endParaRPr lang="uk-UA" b="1" dirty="0">
              <a:solidFill>
                <a:srgbClr val="7030A0"/>
              </a:solidFill>
              <a:latin typeface="Segoe Script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2834461" y="2546916"/>
            <a:ext cx="3340409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err="1">
                <a:solidFill>
                  <a:schemeClr val="accent5">
                    <a:lumMod val="75000"/>
                  </a:schemeClr>
                </a:solidFill>
                <a:latin typeface="Segoe Script" pitchFamily="34" charset="0"/>
              </a:rPr>
              <a:t>оцінювати</a:t>
            </a:r>
            <a:r>
              <a:rPr lang="ru-RU" sz="2000" b="1" dirty="0">
                <a:solidFill>
                  <a:schemeClr val="accent5">
                    <a:lumMod val="75000"/>
                  </a:schemeClr>
                </a:solidFill>
                <a:latin typeface="Segoe Script" pitchFamily="34" charset="0"/>
              </a:rPr>
              <a:t> </a:t>
            </a:r>
            <a:r>
              <a:rPr lang="ru-RU" sz="2000" b="1" dirty="0" err="1">
                <a:solidFill>
                  <a:schemeClr val="accent5">
                    <a:lumMod val="75000"/>
                  </a:schemeClr>
                </a:solidFill>
                <a:latin typeface="Segoe Script" pitchFamily="34" charset="0"/>
              </a:rPr>
              <a:t>фактори</a:t>
            </a:r>
            <a:r>
              <a:rPr lang="ru-RU" sz="2000" b="1" dirty="0">
                <a:solidFill>
                  <a:schemeClr val="accent5">
                    <a:lumMod val="75000"/>
                  </a:schemeClr>
                </a:solidFill>
                <a:latin typeface="Segoe Script" pitchFamily="34" charset="0"/>
              </a:rPr>
              <a:t>, </a:t>
            </a:r>
            <a:r>
              <a:rPr lang="ru-RU" sz="2000" b="1" dirty="0" err="1">
                <a:solidFill>
                  <a:schemeClr val="accent5">
                    <a:lumMod val="75000"/>
                  </a:schemeClr>
                </a:solidFill>
                <a:latin typeface="Segoe Script" pitchFamily="34" charset="0"/>
              </a:rPr>
              <a:t>що</a:t>
            </a:r>
            <a:r>
              <a:rPr lang="ru-RU" sz="2000" b="1" dirty="0">
                <a:solidFill>
                  <a:schemeClr val="accent5">
                    <a:lumMod val="75000"/>
                  </a:schemeClr>
                </a:solidFill>
                <a:latin typeface="Segoe Script" pitchFamily="34" charset="0"/>
              </a:rPr>
              <a:t> </a:t>
            </a:r>
            <a:r>
              <a:rPr lang="ru-RU" sz="2000" b="1" dirty="0" err="1">
                <a:solidFill>
                  <a:schemeClr val="accent5">
                    <a:lumMod val="75000"/>
                  </a:schemeClr>
                </a:solidFill>
                <a:latin typeface="Segoe Script" pitchFamily="34" charset="0"/>
              </a:rPr>
              <a:t>впливають</a:t>
            </a:r>
            <a:r>
              <a:rPr lang="ru-RU" sz="2000" b="1" dirty="0">
                <a:solidFill>
                  <a:schemeClr val="accent5">
                    <a:lumMod val="75000"/>
                  </a:schemeClr>
                </a:solidFill>
                <a:latin typeface="Segoe Script" pitchFamily="34" charset="0"/>
              </a:rPr>
              <a:t> на </a:t>
            </a:r>
            <a:r>
              <a:rPr lang="ru-RU" sz="2000" b="1" dirty="0" err="1">
                <a:solidFill>
                  <a:schemeClr val="accent5">
                    <a:lumMod val="75000"/>
                  </a:schemeClr>
                </a:solidFill>
                <a:latin typeface="Segoe Script" pitchFamily="34" charset="0"/>
              </a:rPr>
              <a:t>сталий</a:t>
            </a:r>
            <a:r>
              <a:rPr lang="ru-RU" sz="2000" b="1" dirty="0">
                <a:solidFill>
                  <a:schemeClr val="accent5">
                    <a:lumMod val="75000"/>
                  </a:schemeClr>
                </a:solidFill>
                <a:latin typeface="Segoe Script" pitchFamily="34" charset="0"/>
              </a:rPr>
              <a:t> </a:t>
            </a:r>
            <a:r>
              <a:rPr lang="ru-RU" sz="2000" b="1" dirty="0" err="1">
                <a:solidFill>
                  <a:schemeClr val="accent5">
                    <a:lumMod val="75000"/>
                  </a:schemeClr>
                </a:solidFill>
                <a:latin typeface="Segoe Script" pitchFamily="34" charset="0"/>
              </a:rPr>
              <a:t>розвиток</a:t>
            </a:r>
            <a:r>
              <a:rPr lang="ru-RU" sz="2000" b="1" dirty="0">
                <a:solidFill>
                  <a:schemeClr val="accent5">
                    <a:lumMod val="75000"/>
                  </a:schemeClr>
                </a:solidFill>
                <a:latin typeface="Segoe Script" pitchFamily="34" charset="0"/>
              </a:rPr>
              <a:t> </a:t>
            </a:r>
            <a:r>
              <a:rPr lang="ru-RU" sz="2000" b="1" dirty="0" err="1">
                <a:solidFill>
                  <a:schemeClr val="accent5">
                    <a:lumMod val="75000"/>
                  </a:schemeClr>
                </a:solidFill>
                <a:latin typeface="Segoe Script" pitchFamily="34" charset="0"/>
              </a:rPr>
              <a:t>національної</a:t>
            </a:r>
            <a:r>
              <a:rPr lang="ru-RU" sz="2000" b="1" dirty="0">
                <a:solidFill>
                  <a:schemeClr val="accent5">
                    <a:lumMod val="75000"/>
                  </a:schemeClr>
                </a:solidFill>
                <a:latin typeface="Segoe Script" pitchFamily="34" charset="0"/>
              </a:rPr>
              <a:t> </a:t>
            </a:r>
            <a:r>
              <a:rPr lang="ru-RU" sz="2000" b="1" dirty="0" err="1">
                <a:solidFill>
                  <a:schemeClr val="accent5">
                    <a:lumMod val="75000"/>
                  </a:schemeClr>
                </a:solidFill>
                <a:latin typeface="Segoe Script" pitchFamily="34" charset="0"/>
              </a:rPr>
              <a:t>економіки</a:t>
            </a:r>
            <a:endParaRPr lang="uk-UA" sz="2000" b="1" dirty="0">
              <a:solidFill>
                <a:schemeClr val="accent5">
                  <a:lumMod val="75000"/>
                </a:schemeClr>
              </a:solidFill>
              <a:latin typeface="Segoe Script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94423" y="4178132"/>
            <a:ext cx="3570068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err="1">
                <a:solidFill>
                  <a:srgbClr val="7030A0"/>
                </a:solidFill>
                <a:latin typeface="Segoe Script" pitchFamily="34" charset="0"/>
              </a:rPr>
              <a:t>визначати</a:t>
            </a:r>
            <a:r>
              <a:rPr lang="ru-RU" sz="2000" b="1" dirty="0">
                <a:solidFill>
                  <a:srgbClr val="7030A0"/>
                </a:solidFill>
                <a:latin typeface="Segoe Script" pitchFamily="34" charset="0"/>
              </a:rPr>
              <a:t> </a:t>
            </a:r>
            <a:r>
              <a:rPr lang="ru-RU" sz="2000" b="1" dirty="0" err="1">
                <a:solidFill>
                  <a:srgbClr val="7030A0"/>
                </a:solidFill>
                <a:latin typeface="Segoe Script" pitchFamily="34" charset="0"/>
              </a:rPr>
              <a:t>проблеми</a:t>
            </a:r>
            <a:r>
              <a:rPr lang="ru-RU" sz="2000" b="1" dirty="0">
                <a:solidFill>
                  <a:srgbClr val="7030A0"/>
                </a:solidFill>
                <a:latin typeface="Segoe Script" pitchFamily="34" charset="0"/>
              </a:rPr>
              <a:t>, </a:t>
            </a:r>
            <a:r>
              <a:rPr lang="ru-RU" sz="2000" b="1" dirty="0" err="1">
                <a:solidFill>
                  <a:srgbClr val="7030A0"/>
                </a:solidFill>
                <a:latin typeface="Segoe Script" pitchFamily="34" charset="0"/>
              </a:rPr>
              <a:t>які</a:t>
            </a:r>
            <a:r>
              <a:rPr lang="ru-RU" sz="2000" b="1" dirty="0">
                <a:solidFill>
                  <a:srgbClr val="7030A0"/>
                </a:solidFill>
                <a:latin typeface="Segoe Script" pitchFamily="34" charset="0"/>
              </a:rPr>
              <a:t> стоять перед </a:t>
            </a:r>
            <a:r>
              <a:rPr lang="ru-RU" sz="2000" b="1" dirty="0" err="1">
                <a:solidFill>
                  <a:srgbClr val="7030A0"/>
                </a:solidFill>
                <a:latin typeface="Segoe Script" pitchFamily="34" charset="0"/>
              </a:rPr>
              <a:t>суспільством</a:t>
            </a:r>
            <a:r>
              <a:rPr lang="ru-RU" sz="2000" b="1" dirty="0">
                <a:solidFill>
                  <a:srgbClr val="7030A0"/>
                </a:solidFill>
                <a:latin typeface="Segoe Script" pitchFamily="34" charset="0"/>
              </a:rPr>
              <a:t> і </a:t>
            </a:r>
            <a:r>
              <a:rPr lang="ru-RU" sz="2000" b="1" dirty="0" err="1">
                <a:solidFill>
                  <a:srgbClr val="7030A0"/>
                </a:solidFill>
                <a:latin typeface="Segoe Script" pitchFamily="34" charset="0"/>
              </a:rPr>
              <a:t>які</a:t>
            </a:r>
            <a:r>
              <a:rPr lang="ru-RU" sz="2000" b="1" dirty="0">
                <a:solidFill>
                  <a:srgbClr val="7030A0"/>
                </a:solidFill>
                <a:latin typeface="Segoe Script" pitchFamily="34" charset="0"/>
              </a:rPr>
              <a:t> </a:t>
            </a:r>
            <a:r>
              <a:rPr lang="ru-RU" sz="2000" b="1" dirty="0" err="1">
                <a:solidFill>
                  <a:srgbClr val="7030A0"/>
                </a:solidFill>
                <a:latin typeface="Segoe Script" pitchFamily="34" charset="0"/>
              </a:rPr>
              <a:t>можуть</a:t>
            </a:r>
            <a:r>
              <a:rPr lang="ru-RU" sz="2000" b="1" dirty="0">
                <a:solidFill>
                  <a:srgbClr val="7030A0"/>
                </a:solidFill>
                <a:latin typeface="Segoe Script" pitchFamily="34" charset="0"/>
              </a:rPr>
              <a:t> бути </a:t>
            </a:r>
            <a:r>
              <a:rPr lang="ru-RU" sz="2000" b="1" dirty="0" err="1">
                <a:solidFill>
                  <a:srgbClr val="7030A0"/>
                </a:solidFill>
                <a:latin typeface="Segoe Script" pitchFamily="34" charset="0"/>
              </a:rPr>
              <a:t>вирішені</a:t>
            </a:r>
            <a:r>
              <a:rPr lang="ru-RU" sz="2000" b="1" dirty="0">
                <a:solidFill>
                  <a:srgbClr val="7030A0"/>
                </a:solidFill>
                <a:latin typeface="Segoe Script" pitchFamily="34" charset="0"/>
              </a:rPr>
              <a:t> шляхом </a:t>
            </a:r>
            <a:r>
              <a:rPr lang="ru-RU" sz="2000" b="1" dirty="0" err="1">
                <a:solidFill>
                  <a:srgbClr val="7030A0"/>
                </a:solidFill>
                <a:latin typeface="Segoe Script" pitchFamily="34" charset="0"/>
              </a:rPr>
              <a:t>використання</a:t>
            </a:r>
            <a:r>
              <a:rPr lang="ru-RU" sz="2000" b="1" dirty="0">
                <a:solidFill>
                  <a:srgbClr val="7030A0"/>
                </a:solidFill>
                <a:latin typeface="Segoe Script" pitchFamily="34" charset="0"/>
              </a:rPr>
              <a:t> та </a:t>
            </a:r>
            <a:r>
              <a:rPr lang="ru-RU" sz="2000" b="1" dirty="0" err="1">
                <a:solidFill>
                  <a:srgbClr val="7030A0"/>
                </a:solidFill>
                <a:latin typeface="Segoe Script" pitchFamily="34" charset="0"/>
              </a:rPr>
              <a:t>додержання</a:t>
            </a:r>
            <a:r>
              <a:rPr lang="ru-RU" sz="2000" b="1" dirty="0">
                <a:solidFill>
                  <a:srgbClr val="7030A0"/>
                </a:solidFill>
                <a:latin typeface="Segoe Script" pitchFamily="34" charset="0"/>
              </a:rPr>
              <a:t> </a:t>
            </a:r>
            <a:r>
              <a:rPr lang="ru-RU" sz="2000" b="1" dirty="0" err="1">
                <a:solidFill>
                  <a:srgbClr val="7030A0"/>
                </a:solidFill>
                <a:latin typeface="Segoe Script" pitchFamily="34" charset="0"/>
              </a:rPr>
              <a:t>принципів</a:t>
            </a:r>
            <a:r>
              <a:rPr lang="ru-RU" sz="2000" b="1" dirty="0">
                <a:solidFill>
                  <a:srgbClr val="7030A0"/>
                </a:solidFill>
                <a:latin typeface="Segoe Script" pitchFamily="34" charset="0"/>
              </a:rPr>
              <a:t> </a:t>
            </a:r>
            <a:r>
              <a:rPr lang="ru-RU" sz="2000" b="1" dirty="0" err="1">
                <a:solidFill>
                  <a:srgbClr val="7030A0"/>
                </a:solidFill>
                <a:latin typeface="Segoe Script" pitchFamily="34" charset="0"/>
              </a:rPr>
              <a:t>сталого</a:t>
            </a:r>
            <a:r>
              <a:rPr lang="ru-RU" sz="2000" b="1" dirty="0">
                <a:solidFill>
                  <a:srgbClr val="7030A0"/>
                </a:solidFill>
                <a:latin typeface="Segoe Script" pitchFamily="34" charset="0"/>
              </a:rPr>
              <a:t> </a:t>
            </a:r>
            <a:r>
              <a:rPr lang="ru-RU" sz="2000" b="1" dirty="0" err="1">
                <a:solidFill>
                  <a:srgbClr val="7030A0"/>
                </a:solidFill>
                <a:latin typeface="Segoe Script" pitchFamily="34" charset="0"/>
              </a:rPr>
              <a:t>розвитку</a:t>
            </a:r>
            <a:endParaRPr lang="uk-UA" sz="2000" b="1" dirty="0">
              <a:solidFill>
                <a:srgbClr val="7030A0"/>
              </a:solidFill>
              <a:latin typeface="Segoe Script" pitchFamily="34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6216156" y="4305943"/>
            <a:ext cx="2778512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err="1">
                <a:solidFill>
                  <a:srgbClr val="00B050"/>
                </a:solidFill>
                <a:latin typeface="Segoe Script" pitchFamily="34" charset="0"/>
              </a:rPr>
              <a:t>орієнтуватись</a:t>
            </a:r>
            <a:r>
              <a:rPr lang="ru-RU" b="1" dirty="0">
                <a:solidFill>
                  <a:srgbClr val="00B050"/>
                </a:solidFill>
                <a:latin typeface="Segoe Script" pitchFamily="34" charset="0"/>
              </a:rPr>
              <a:t> в </a:t>
            </a:r>
            <a:r>
              <a:rPr lang="ru-RU" b="1" dirty="0" err="1">
                <a:solidFill>
                  <a:srgbClr val="00B050"/>
                </a:solidFill>
                <a:latin typeface="Segoe Script" pitchFamily="34" charset="0"/>
              </a:rPr>
              <a:t>сучасних</a:t>
            </a:r>
            <a:r>
              <a:rPr lang="ru-RU" b="1" dirty="0">
                <a:solidFill>
                  <a:srgbClr val="00B050"/>
                </a:solidFill>
                <a:latin typeface="Segoe Script" pitchFamily="34" charset="0"/>
              </a:rPr>
              <a:t> методиках </a:t>
            </a:r>
            <a:r>
              <a:rPr lang="ru-RU" b="1" dirty="0" err="1">
                <a:solidFill>
                  <a:srgbClr val="00B050"/>
                </a:solidFill>
                <a:latin typeface="Segoe Script" pitchFamily="34" charset="0"/>
              </a:rPr>
              <a:t>визначення</a:t>
            </a:r>
            <a:r>
              <a:rPr lang="ru-RU" b="1" dirty="0">
                <a:solidFill>
                  <a:srgbClr val="00B050"/>
                </a:solidFill>
                <a:latin typeface="Segoe Script" pitchFamily="34" charset="0"/>
              </a:rPr>
              <a:t> </a:t>
            </a:r>
            <a:r>
              <a:rPr lang="ru-RU" b="1" dirty="0" err="1">
                <a:solidFill>
                  <a:srgbClr val="00B050"/>
                </a:solidFill>
                <a:latin typeface="Segoe Script" pitchFamily="34" charset="0"/>
              </a:rPr>
              <a:t>техногенної</a:t>
            </a:r>
            <a:r>
              <a:rPr lang="ru-RU" b="1" dirty="0">
                <a:solidFill>
                  <a:srgbClr val="00B050"/>
                </a:solidFill>
                <a:latin typeface="Segoe Script" pitchFamily="34" charset="0"/>
              </a:rPr>
              <a:t>, </a:t>
            </a:r>
            <a:r>
              <a:rPr lang="ru-RU" b="1" dirty="0" err="1">
                <a:solidFill>
                  <a:srgbClr val="00B050"/>
                </a:solidFill>
                <a:latin typeface="Segoe Script" pitchFamily="34" charset="0"/>
              </a:rPr>
              <a:t>екологічної</a:t>
            </a:r>
            <a:r>
              <a:rPr lang="ru-RU" b="1" dirty="0">
                <a:solidFill>
                  <a:srgbClr val="00B050"/>
                </a:solidFill>
                <a:latin typeface="Segoe Script" pitchFamily="34" charset="0"/>
              </a:rPr>
              <a:t>, </a:t>
            </a:r>
            <a:r>
              <a:rPr lang="ru-RU" b="1" dirty="0" err="1">
                <a:solidFill>
                  <a:srgbClr val="00B050"/>
                </a:solidFill>
                <a:latin typeface="Segoe Script" pitchFamily="34" charset="0"/>
              </a:rPr>
              <a:t>економічної</a:t>
            </a:r>
            <a:r>
              <a:rPr lang="ru-RU" b="1" dirty="0">
                <a:solidFill>
                  <a:srgbClr val="00B050"/>
                </a:solidFill>
                <a:latin typeface="Segoe Script" pitchFamily="34" charset="0"/>
              </a:rPr>
              <a:t>, та </a:t>
            </a:r>
            <a:r>
              <a:rPr lang="ru-RU" b="1" dirty="0" err="1">
                <a:solidFill>
                  <a:srgbClr val="00B050"/>
                </a:solidFill>
                <a:latin typeface="Segoe Script" pitchFamily="34" charset="0"/>
              </a:rPr>
              <a:t>соціальної</a:t>
            </a:r>
            <a:r>
              <a:rPr lang="ru-RU" b="1" dirty="0">
                <a:solidFill>
                  <a:srgbClr val="00B050"/>
                </a:solidFill>
                <a:latin typeface="Segoe Script" pitchFamily="34" charset="0"/>
              </a:rPr>
              <a:t> </a:t>
            </a:r>
            <a:r>
              <a:rPr lang="ru-RU" b="1" dirty="0" err="1">
                <a:solidFill>
                  <a:srgbClr val="00B050"/>
                </a:solidFill>
                <a:latin typeface="Segoe Script" pitchFamily="34" charset="0"/>
              </a:rPr>
              <a:t>безпеки</a:t>
            </a:r>
            <a:r>
              <a:rPr lang="ru-RU" b="1" dirty="0">
                <a:solidFill>
                  <a:srgbClr val="00B050"/>
                </a:solidFill>
                <a:latin typeface="Segoe Script" pitchFamily="34" charset="0"/>
              </a:rPr>
              <a:t> </a:t>
            </a:r>
            <a:r>
              <a:rPr lang="ru-RU" b="1" dirty="0" err="1">
                <a:solidFill>
                  <a:srgbClr val="00B050"/>
                </a:solidFill>
                <a:latin typeface="Segoe Script" pitchFamily="34" charset="0"/>
              </a:rPr>
              <a:t>людини</a:t>
            </a:r>
            <a:endParaRPr lang="uk-UA" b="1" dirty="0">
              <a:solidFill>
                <a:srgbClr val="00B050"/>
              </a:solidFill>
              <a:latin typeface="Segoe Script" pitchFamily="34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94423" y="926026"/>
            <a:ext cx="3613481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>
                <a:solidFill>
                  <a:srgbClr val="00B0F0"/>
                </a:solidFill>
                <a:latin typeface="Segoe Script" pitchFamily="34" charset="0"/>
              </a:rPr>
              <a:t>визначати основні аспекти у діяльності, що мають вплив на сталий розвиток</a:t>
            </a:r>
            <a:endParaRPr lang="uk-UA" sz="2000" b="1" dirty="0">
              <a:solidFill>
                <a:srgbClr val="00B0F0"/>
              </a:solidFill>
              <a:latin typeface="Segoe Script" pitchFamily="34" charset="0"/>
            </a:endParaRPr>
          </a:p>
        </p:txBody>
      </p:sp>
      <p:pic>
        <p:nvPicPr>
          <p:cNvPr id="3100" name="Picture 28" descr="Question mark earth stock illustration. Illustration of think - 11711560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12453"/>
          <a:stretch/>
        </p:blipFill>
        <p:spPr bwMode="auto">
          <a:xfrm>
            <a:off x="3664491" y="975493"/>
            <a:ext cx="1680348" cy="13837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AutoShape 6" descr="Від кіно до роботів: Китай оптимізує структуру торгівлі послугами - Слово  New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3074" name="Picture 2" descr="Суть та принципи сталого розвитку у сучасних концепціях розвитку суспільства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9525" r="7876"/>
          <a:stretch/>
        </p:blipFill>
        <p:spPr bwMode="auto">
          <a:xfrm>
            <a:off x="6067854" y="2315409"/>
            <a:ext cx="2755028" cy="18276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Стокові фото, фото роялті-фрі та зображення на тему боротьба зі зміною  клімату фотографії - iStock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969" y="2249465"/>
            <a:ext cx="2882347" cy="19215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Схему сталого розвитку: картинки, стокові Схему сталого розвитку  фотографії, зображення | Скачати з Depositphotos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591988" y="4541004"/>
            <a:ext cx="2780212" cy="2029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799747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526189" y="436062"/>
            <a:ext cx="8230615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54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Зміст</a:t>
            </a:r>
            <a:r>
              <a:rPr lang="ru-RU" sz="54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 </a:t>
            </a:r>
            <a:r>
              <a:rPr lang="uk-UA" sz="54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дисципліни</a:t>
            </a:r>
            <a:r>
              <a:rPr lang="ru-RU" sz="54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:</a:t>
            </a:r>
            <a:endParaRPr lang="ru-RU" sz="54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solidFill>
                <a:srgbClr val="00B050"/>
              </a:soli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pic>
        <p:nvPicPr>
          <p:cNvPr id="4102" name="Picture 6" descr="Розвиток майбутнього: як екологічний і соціальний підхід сприяє сталому  розвитку компанії | Mind.ua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94113"/>
          <a:stretch/>
        </p:blipFill>
        <p:spPr bwMode="auto">
          <a:xfrm>
            <a:off x="0" y="0"/>
            <a:ext cx="9144000" cy="3558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4104" name="Picture 8" descr="Ековиховання. Сортування відходів. Сталий розвиток» – ЦЕНТР ПРОФЕСІЙНОГО  РОЗВИТКУ ПЕДАГОГІЧНИХ ПРАЦІВНИКІВ М. ЛЬВОВА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91838"/>
          <a:stretch/>
        </p:blipFill>
        <p:spPr bwMode="auto">
          <a:xfrm>
            <a:off x="0" y="6420640"/>
            <a:ext cx="9141902" cy="415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 descr="Ековиховання. Сортування відходів. Сталий розвиток» – ЦЕНТР ПРОФЕСІЙНОГО  РОЗВИТКУ ПЕДАГОГІЧНИХ ПРАЦІВНИКІВ М. ЛЬВОВА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9483" t="91838"/>
          <a:stretch/>
        </p:blipFill>
        <p:spPr bwMode="auto">
          <a:xfrm rot="5400000">
            <a:off x="-2824889" y="3180704"/>
            <a:ext cx="6064828" cy="415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8" descr="Ековиховання. Сортування відходів. Сталий розвиток» – ЦЕНТР ПРОФЕСІЙНОГО  РОЗВИТКУ ПЕДАГОГІЧНИХ ПРАЦІВНИКІВ М. ЛЬВОВА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9483" t="91838"/>
          <a:stretch/>
        </p:blipFill>
        <p:spPr bwMode="auto">
          <a:xfrm rot="5400000">
            <a:off x="5901964" y="3180704"/>
            <a:ext cx="6064828" cy="415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Прямоугольник 10"/>
          <p:cNvSpPr/>
          <p:nvPr/>
        </p:nvSpPr>
        <p:spPr>
          <a:xfrm>
            <a:off x="433913" y="1457051"/>
            <a:ext cx="8309707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1600" b="1" dirty="0">
                <a:solidFill>
                  <a:srgbClr val="00B050"/>
                </a:solidFill>
                <a:latin typeface="Segoe Script" pitchFamily="34" charset="0"/>
              </a:rPr>
              <a:t>Тема 1. </a:t>
            </a:r>
            <a:r>
              <a:rPr lang="ru-RU" sz="1600" b="1" dirty="0" err="1">
                <a:solidFill>
                  <a:schemeClr val="bg2">
                    <a:lumMod val="10000"/>
                  </a:schemeClr>
                </a:solidFill>
                <a:latin typeface="Segoe Script" pitchFamily="34" charset="0"/>
              </a:rPr>
              <a:t>Сталий</a:t>
            </a:r>
            <a:r>
              <a:rPr lang="ru-RU" sz="1600" b="1" dirty="0">
                <a:solidFill>
                  <a:schemeClr val="bg2">
                    <a:lumMod val="10000"/>
                  </a:schemeClr>
                </a:solidFill>
                <a:latin typeface="Segoe Script" pitchFamily="34" charset="0"/>
              </a:rPr>
              <a:t> </a:t>
            </a:r>
            <a:r>
              <a:rPr lang="ru-RU" sz="1600" b="1" dirty="0" err="1">
                <a:solidFill>
                  <a:schemeClr val="bg2">
                    <a:lumMod val="10000"/>
                  </a:schemeClr>
                </a:solidFill>
                <a:latin typeface="Segoe Script" pitchFamily="34" charset="0"/>
              </a:rPr>
              <a:t>розвиток</a:t>
            </a:r>
            <a:r>
              <a:rPr lang="ru-RU" sz="1600" b="1" dirty="0">
                <a:solidFill>
                  <a:schemeClr val="bg2">
                    <a:lumMod val="10000"/>
                  </a:schemeClr>
                </a:solidFill>
                <a:latin typeface="Segoe Script" pitchFamily="34" charset="0"/>
              </a:rPr>
              <a:t> у </a:t>
            </a:r>
            <a:r>
              <a:rPr lang="ru-RU" sz="1600" b="1" dirty="0" err="1">
                <a:solidFill>
                  <a:schemeClr val="bg2">
                    <a:lumMod val="10000"/>
                  </a:schemeClr>
                </a:solidFill>
                <a:latin typeface="Segoe Script" pitchFamily="34" charset="0"/>
              </a:rPr>
              <a:t>контексті</a:t>
            </a:r>
            <a:r>
              <a:rPr lang="ru-RU" sz="1600" b="1" dirty="0">
                <a:solidFill>
                  <a:schemeClr val="bg2">
                    <a:lumMod val="10000"/>
                  </a:schemeClr>
                </a:solidFill>
                <a:latin typeface="Segoe Script" pitchFamily="34" charset="0"/>
              </a:rPr>
              <a:t> </a:t>
            </a:r>
            <a:r>
              <a:rPr lang="ru-RU" sz="1600" b="1" dirty="0" err="1">
                <a:solidFill>
                  <a:schemeClr val="bg2">
                    <a:lumMod val="10000"/>
                  </a:schemeClr>
                </a:solidFill>
                <a:latin typeface="Segoe Script" pitchFamily="34" charset="0"/>
              </a:rPr>
              <a:t>суспільно-економічних</a:t>
            </a:r>
            <a:r>
              <a:rPr lang="ru-RU" sz="1600" b="1" dirty="0">
                <a:solidFill>
                  <a:schemeClr val="bg2">
                    <a:lumMod val="10000"/>
                  </a:schemeClr>
                </a:solidFill>
                <a:latin typeface="Segoe Script" pitchFamily="34" charset="0"/>
              </a:rPr>
              <a:t> проблем ХХІ </a:t>
            </a:r>
            <a:r>
              <a:rPr lang="ru-RU" sz="1600" b="1" dirty="0" err="1">
                <a:solidFill>
                  <a:schemeClr val="bg2">
                    <a:lumMod val="10000"/>
                  </a:schemeClr>
                </a:solidFill>
                <a:latin typeface="Segoe Script" pitchFamily="34" charset="0"/>
              </a:rPr>
              <a:t>століття</a:t>
            </a:r>
            <a:r>
              <a:rPr lang="ru-RU" sz="1600" b="1" dirty="0">
                <a:solidFill>
                  <a:schemeClr val="bg2">
                    <a:lumMod val="10000"/>
                  </a:schemeClr>
                </a:solidFill>
                <a:latin typeface="Segoe Script" pitchFamily="34" charset="0"/>
              </a:rPr>
              <a:t>.</a:t>
            </a:r>
            <a:endParaRPr lang="uk-UA" sz="1600" b="1" dirty="0">
              <a:solidFill>
                <a:schemeClr val="bg2">
                  <a:lumMod val="10000"/>
                </a:schemeClr>
              </a:solidFill>
              <a:latin typeface="Segoe Script" pitchFamily="34" charset="0"/>
            </a:endParaRPr>
          </a:p>
          <a:p>
            <a:pPr algn="just"/>
            <a:r>
              <a:rPr lang="uk-UA" sz="1600" b="1" dirty="0">
                <a:solidFill>
                  <a:srgbClr val="00B050"/>
                </a:solidFill>
                <a:latin typeface="Segoe Script" pitchFamily="34" charset="0"/>
              </a:rPr>
              <a:t>Тема 2. </a:t>
            </a:r>
            <a:r>
              <a:rPr lang="ru-RU" sz="1600" b="1" dirty="0">
                <a:solidFill>
                  <a:schemeClr val="bg2">
                    <a:lumMod val="10000"/>
                  </a:schemeClr>
                </a:solidFill>
                <a:latin typeface="Segoe Script" pitchFamily="34" charset="0"/>
              </a:rPr>
              <a:t>Мета й </a:t>
            </a:r>
            <a:r>
              <a:rPr lang="ru-RU" sz="1600" b="1" dirty="0" err="1">
                <a:solidFill>
                  <a:schemeClr val="bg2">
                    <a:lumMod val="10000"/>
                  </a:schemeClr>
                </a:solidFill>
                <a:latin typeface="Segoe Script" pitchFamily="34" charset="0"/>
              </a:rPr>
              <a:t>основні</a:t>
            </a:r>
            <a:r>
              <a:rPr lang="ru-RU" sz="1600" b="1" dirty="0">
                <a:solidFill>
                  <a:schemeClr val="bg2">
                    <a:lumMod val="10000"/>
                  </a:schemeClr>
                </a:solidFill>
                <a:latin typeface="Segoe Script" pitchFamily="34" charset="0"/>
              </a:rPr>
              <a:t> </a:t>
            </a:r>
            <a:r>
              <a:rPr lang="ru-RU" sz="1600" b="1" dirty="0" err="1">
                <a:solidFill>
                  <a:schemeClr val="bg2">
                    <a:lumMod val="10000"/>
                  </a:schemeClr>
                </a:solidFill>
                <a:latin typeface="Segoe Script" pitchFamily="34" charset="0"/>
              </a:rPr>
              <a:t>принципи</a:t>
            </a:r>
            <a:r>
              <a:rPr lang="ru-RU" sz="1600" b="1" dirty="0">
                <a:solidFill>
                  <a:schemeClr val="bg2">
                    <a:lumMod val="10000"/>
                  </a:schemeClr>
                </a:solidFill>
                <a:latin typeface="Segoe Script" pitchFamily="34" charset="0"/>
              </a:rPr>
              <a:t> </a:t>
            </a:r>
            <a:r>
              <a:rPr lang="ru-RU" sz="1600" b="1" dirty="0" err="1">
                <a:solidFill>
                  <a:schemeClr val="bg2">
                    <a:lumMod val="10000"/>
                  </a:schemeClr>
                </a:solidFill>
                <a:latin typeface="Segoe Script" pitchFamily="34" charset="0"/>
              </a:rPr>
              <a:t>концепції</a:t>
            </a:r>
            <a:r>
              <a:rPr lang="ru-RU" sz="1600" b="1" dirty="0">
                <a:solidFill>
                  <a:schemeClr val="bg2">
                    <a:lumMod val="10000"/>
                  </a:schemeClr>
                </a:solidFill>
                <a:latin typeface="Segoe Script" pitchFamily="34" charset="0"/>
              </a:rPr>
              <a:t> </a:t>
            </a:r>
            <a:r>
              <a:rPr lang="ru-RU" sz="1600" b="1" dirty="0" err="1">
                <a:solidFill>
                  <a:schemeClr val="bg2">
                    <a:lumMod val="10000"/>
                  </a:schemeClr>
                </a:solidFill>
                <a:latin typeface="Segoe Script" pitchFamily="34" charset="0"/>
              </a:rPr>
              <a:t>сталого</a:t>
            </a:r>
            <a:r>
              <a:rPr lang="ru-RU" sz="1600" b="1" dirty="0">
                <a:solidFill>
                  <a:schemeClr val="bg2">
                    <a:lumMod val="10000"/>
                  </a:schemeClr>
                </a:solidFill>
                <a:latin typeface="Segoe Script" pitchFamily="34" charset="0"/>
              </a:rPr>
              <a:t> (</a:t>
            </a:r>
            <a:r>
              <a:rPr lang="ru-RU" sz="1600" b="1" dirty="0" err="1">
                <a:solidFill>
                  <a:schemeClr val="bg2">
                    <a:lumMod val="10000"/>
                  </a:schemeClr>
                </a:solidFill>
                <a:latin typeface="Segoe Script" pitchFamily="34" charset="0"/>
              </a:rPr>
              <a:t>збалансованого</a:t>
            </a:r>
            <a:r>
              <a:rPr lang="ru-RU" sz="1600" b="1" dirty="0">
                <a:solidFill>
                  <a:schemeClr val="bg2">
                    <a:lumMod val="10000"/>
                  </a:schemeClr>
                </a:solidFill>
                <a:latin typeface="Segoe Script" pitchFamily="34" charset="0"/>
              </a:rPr>
              <a:t>) </a:t>
            </a:r>
            <a:r>
              <a:rPr lang="ru-RU" sz="1600" b="1" dirty="0" err="1">
                <a:solidFill>
                  <a:schemeClr val="bg2">
                    <a:lumMod val="10000"/>
                  </a:schemeClr>
                </a:solidFill>
                <a:latin typeface="Segoe Script" pitchFamily="34" charset="0"/>
              </a:rPr>
              <a:t>розвитку</a:t>
            </a:r>
            <a:r>
              <a:rPr lang="ru-RU" sz="1600" b="1" dirty="0" smtClean="0">
                <a:solidFill>
                  <a:schemeClr val="bg2">
                    <a:lumMod val="10000"/>
                  </a:schemeClr>
                </a:solidFill>
                <a:latin typeface="Segoe Script" pitchFamily="34" charset="0"/>
              </a:rPr>
              <a:t>.</a:t>
            </a:r>
          </a:p>
          <a:p>
            <a:pPr algn="just"/>
            <a:r>
              <a:rPr lang="uk-UA" sz="1600" b="1" dirty="0" smtClean="0">
                <a:solidFill>
                  <a:srgbClr val="00B050"/>
                </a:solidFill>
                <a:latin typeface="Segoe Script" pitchFamily="34" charset="0"/>
              </a:rPr>
              <a:t>Тема </a:t>
            </a:r>
            <a:r>
              <a:rPr lang="uk-UA" sz="1600" b="1" dirty="0">
                <a:solidFill>
                  <a:srgbClr val="00B050"/>
                </a:solidFill>
                <a:latin typeface="Segoe Script" pitchFamily="34" charset="0"/>
              </a:rPr>
              <a:t>3. </a:t>
            </a:r>
            <a:r>
              <a:rPr lang="uk-UA" sz="1600" b="1" dirty="0">
                <a:solidFill>
                  <a:schemeClr val="bg2">
                    <a:lumMod val="10000"/>
                  </a:schemeClr>
                </a:solidFill>
                <a:latin typeface="Segoe Script" pitchFamily="34" charset="0"/>
              </a:rPr>
              <a:t>Соціальний вектор сталого розвитку</a:t>
            </a:r>
            <a:r>
              <a:rPr lang="uk-UA" sz="1600" b="1" dirty="0" smtClean="0">
                <a:solidFill>
                  <a:schemeClr val="bg2">
                    <a:lumMod val="10000"/>
                  </a:schemeClr>
                </a:solidFill>
                <a:latin typeface="Segoe Script" pitchFamily="34" charset="0"/>
              </a:rPr>
              <a:t>.</a:t>
            </a:r>
          </a:p>
          <a:p>
            <a:pPr algn="just"/>
            <a:r>
              <a:rPr lang="uk-UA" sz="1600" b="1" dirty="0" smtClean="0">
                <a:solidFill>
                  <a:srgbClr val="00B050"/>
                </a:solidFill>
                <a:latin typeface="Segoe Script" pitchFamily="34" charset="0"/>
              </a:rPr>
              <a:t>Тема </a:t>
            </a:r>
            <a:r>
              <a:rPr lang="uk-UA" sz="1600" b="1" dirty="0">
                <a:solidFill>
                  <a:srgbClr val="00B050"/>
                </a:solidFill>
                <a:latin typeface="Segoe Script" pitchFamily="34" charset="0"/>
              </a:rPr>
              <a:t>4. </a:t>
            </a:r>
            <a:r>
              <a:rPr lang="uk-UA" sz="1600" b="1" dirty="0">
                <a:solidFill>
                  <a:schemeClr val="bg2">
                    <a:lumMod val="10000"/>
                  </a:schemeClr>
                </a:solidFill>
                <a:latin typeface="Segoe Script" pitchFamily="34" charset="0"/>
              </a:rPr>
              <a:t>Економічна складова сталого розвитку</a:t>
            </a:r>
            <a:r>
              <a:rPr lang="uk-UA" sz="1600" b="1" dirty="0" smtClean="0">
                <a:solidFill>
                  <a:schemeClr val="bg2">
                    <a:lumMod val="10000"/>
                  </a:schemeClr>
                </a:solidFill>
                <a:latin typeface="Segoe Script" pitchFamily="34" charset="0"/>
              </a:rPr>
              <a:t>.</a:t>
            </a:r>
          </a:p>
          <a:p>
            <a:pPr algn="just"/>
            <a:r>
              <a:rPr lang="uk-UA" sz="1600" b="1" dirty="0" smtClean="0">
                <a:solidFill>
                  <a:srgbClr val="00B050"/>
                </a:solidFill>
                <a:latin typeface="Segoe Script" pitchFamily="34" charset="0"/>
              </a:rPr>
              <a:t>Тема </a:t>
            </a:r>
            <a:r>
              <a:rPr lang="uk-UA" sz="1600" b="1" dirty="0">
                <a:solidFill>
                  <a:srgbClr val="00B050"/>
                </a:solidFill>
                <a:latin typeface="Segoe Script" pitchFamily="34" charset="0"/>
              </a:rPr>
              <a:t>5. </a:t>
            </a:r>
            <a:r>
              <a:rPr lang="ru-RU" sz="1600" b="1" dirty="0" err="1">
                <a:solidFill>
                  <a:schemeClr val="bg2">
                    <a:lumMod val="10000"/>
                  </a:schemeClr>
                </a:solidFill>
                <a:latin typeface="Segoe Script" pitchFamily="34" charset="0"/>
              </a:rPr>
              <a:t>Гарантування</a:t>
            </a:r>
            <a:r>
              <a:rPr lang="ru-RU" sz="1600" b="1" dirty="0">
                <a:solidFill>
                  <a:schemeClr val="bg2">
                    <a:lumMod val="10000"/>
                  </a:schemeClr>
                </a:solidFill>
                <a:latin typeface="Segoe Script" pitchFamily="34" charset="0"/>
              </a:rPr>
              <a:t> </a:t>
            </a:r>
            <a:r>
              <a:rPr lang="ru-RU" sz="1600" b="1" dirty="0" err="1">
                <a:solidFill>
                  <a:schemeClr val="bg2">
                    <a:lumMod val="10000"/>
                  </a:schemeClr>
                </a:solidFill>
                <a:latin typeface="Segoe Script" pitchFamily="34" charset="0"/>
              </a:rPr>
              <a:t>безпеки</a:t>
            </a:r>
            <a:r>
              <a:rPr lang="ru-RU" sz="1600" b="1" dirty="0">
                <a:solidFill>
                  <a:schemeClr val="bg2">
                    <a:lumMod val="10000"/>
                  </a:schemeClr>
                </a:solidFill>
                <a:latin typeface="Segoe Script" pitchFamily="34" charset="0"/>
              </a:rPr>
              <a:t> </a:t>
            </a:r>
            <a:r>
              <a:rPr lang="ru-RU" sz="1600" b="1" dirty="0" err="1">
                <a:solidFill>
                  <a:schemeClr val="bg2">
                    <a:lumMod val="10000"/>
                  </a:schemeClr>
                </a:solidFill>
                <a:latin typeface="Segoe Script" pitchFamily="34" charset="0"/>
              </a:rPr>
              <a:t>сталого</a:t>
            </a:r>
            <a:r>
              <a:rPr lang="ru-RU" sz="1600" b="1" dirty="0">
                <a:solidFill>
                  <a:schemeClr val="bg2">
                    <a:lumMod val="10000"/>
                  </a:schemeClr>
                </a:solidFill>
                <a:latin typeface="Segoe Script" pitchFamily="34" charset="0"/>
              </a:rPr>
              <a:t> </a:t>
            </a:r>
            <a:r>
              <a:rPr lang="ru-RU" sz="1600" b="1" dirty="0" err="1">
                <a:solidFill>
                  <a:schemeClr val="bg2">
                    <a:lumMod val="10000"/>
                  </a:schemeClr>
                </a:solidFill>
                <a:latin typeface="Segoe Script" pitchFamily="34" charset="0"/>
              </a:rPr>
              <a:t>розвитку</a:t>
            </a:r>
            <a:r>
              <a:rPr lang="ru-RU" sz="1600" b="1" dirty="0">
                <a:solidFill>
                  <a:schemeClr val="bg2">
                    <a:lumMod val="10000"/>
                  </a:schemeClr>
                </a:solidFill>
                <a:latin typeface="Segoe Script" pitchFamily="34" charset="0"/>
              </a:rPr>
              <a:t> </a:t>
            </a:r>
            <a:r>
              <a:rPr lang="ru-RU" sz="1600" b="1" dirty="0" err="1" smtClean="0">
                <a:solidFill>
                  <a:schemeClr val="bg2">
                    <a:lumMod val="10000"/>
                  </a:schemeClr>
                </a:solidFill>
                <a:latin typeface="Segoe Script" pitchFamily="34" charset="0"/>
              </a:rPr>
              <a:t>територій</a:t>
            </a:r>
            <a:r>
              <a:rPr lang="ru-RU" sz="1600" b="1" dirty="0" smtClean="0">
                <a:solidFill>
                  <a:schemeClr val="bg2">
                    <a:lumMod val="10000"/>
                  </a:schemeClr>
                </a:solidFill>
                <a:latin typeface="Segoe Script" pitchFamily="34" charset="0"/>
              </a:rPr>
              <a:t>.</a:t>
            </a:r>
          </a:p>
          <a:p>
            <a:pPr algn="just"/>
            <a:r>
              <a:rPr lang="uk-UA" sz="1600" b="1" dirty="0" smtClean="0">
                <a:solidFill>
                  <a:srgbClr val="00B050"/>
                </a:solidFill>
                <a:latin typeface="Segoe Script" pitchFamily="34" charset="0"/>
              </a:rPr>
              <a:t>Тема </a:t>
            </a:r>
            <a:r>
              <a:rPr lang="uk-UA" sz="1600" b="1" dirty="0">
                <a:solidFill>
                  <a:srgbClr val="00B050"/>
                </a:solidFill>
                <a:latin typeface="Segoe Script" pitchFamily="34" charset="0"/>
              </a:rPr>
              <a:t>6. </a:t>
            </a:r>
            <a:r>
              <a:rPr lang="uk-UA" sz="1600" b="1" dirty="0">
                <a:solidFill>
                  <a:schemeClr val="bg2">
                    <a:lumMod val="10000"/>
                  </a:schemeClr>
                </a:solidFill>
                <a:latin typeface="Segoe Script" pitchFamily="34" charset="0"/>
              </a:rPr>
              <a:t>Раціоналізація </a:t>
            </a:r>
            <a:r>
              <a:rPr lang="uk-UA" sz="1600" b="1" dirty="0" smtClean="0">
                <a:solidFill>
                  <a:schemeClr val="bg2">
                    <a:lumMod val="10000"/>
                  </a:schemeClr>
                </a:solidFill>
                <a:latin typeface="Segoe Script" pitchFamily="34" charset="0"/>
              </a:rPr>
              <a:t>природокористування.</a:t>
            </a:r>
            <a:endParaRPr lang="uk-UA" sz="1600" b="1" dirty="0">
              <a:solidFill>
                <a:schemeClr val="bg2">
                  <a:lumMod val="10000"/>
                </a:schemeClr>
              </a:solidFill>
              <a:latin typeface="Segoe Script" pitchFamily="34" charset="0"/>
            </a:endParaRPr>
          </a:p>
          <a:p>
            <a:pPr algn="just"/>
            <a:r>
              <a:rPr lang="uk-UA" sz="1600" b="1" dirty="0">
                <a:solidFill>
                  <a:srgbClr val="00B050"/>
                </a:solidFill>
                <a:latin typeface="Segoe Script" pitchFamily="34" charset="0"/>
              </a:rPr>
              <a:t>Тема 7. </a:t>
            </a:r>
            <a:r>
              <a:rPr lang="ru-RU" sz="1600" b="1" dirty="0" err="1">
                <a:solidFill>
                  <a:schemeClr val="bg2">
                    <a:lumMod val="10000"/>
                  </a:schemeClr>
                </a:solidFill>
                <a:latin typeface="Segoe Script" pitchFamily="34" charset="0"/>
              </a:rPr>
              <a:t>Поняття</a:t>
            </a:r>
            <a:r>
              <a:rPr lang="ru-RU" sz="1600" b="1" dirty="0">
                <a:solidFill>
                  <a:schemeClr val="bg2">
                    <a:lumMod val="10000"/>
                  </a:schemeClr>
                </a:solidFill>
                <a:latin typeface="Segoe Script" pitchFamily="34" charset="0"/>
              </a:rPr>
              <a:t> «</a:t>
            </a:r>
            <a:r>
              <a:rPr lang="ru-RU" sz="1600" b="1" dirty="0" err="1">
                <a:solidFill>
                  <a:schemeClr val="bg2">
                    <a:lumMod val="10000"/>
                  </a:schemeClr>
                </a:solidFill>
                <a:latin typeface="Segoe Script" pitchFamily="34" charset="0"/>
              </a:rPr>
              <a:t>індикатори</a:t>
            </a:r>
            <a:r>
              <a:rPr lang="ru-RU" sz="1600" b="1" dirty="0">
                <a:solidFill>
                  <a:schemeClr val="bg2">
                    <a:lumMod val="10000"/>
                  </a:schemeClr>
                </a:solidFill>
                <a:latin typeface="Segoe Script" pitchFamily="34" charset="0"/>
              </a:rPr>
              <a:t> </a:t>
            </a:r>
            <a:r>
              <a:rPr lang="ru-RU" sz="1600" b="1" dirty="0" err="1">
                <a:solidFill>
                  <a:schemeClr val="bg2">
                    <a:lumMod val="10000"/>
                  </a:schemeClr>
                </a:solidFill>
                <a:latin typeface="Segoe Script" pitchFamily="34" charset="0"/>
              </a:rPr>
              <a:t>сталого</a:t>
            </a:r>
            <a:r>
              <a:rPr lang="ru-RU" sz="1600" b="1" dirty="0">
                <a:solidFill>
                  <a:schemeClr val="bg2">
                    <a:lumMod val="10000"/>
                  </a:schemeClr>
                </a:solidFill>
                <a:latin typeface="Segoe Script" pitchFamily="34" charset="0"/>
              </a:rPr>
              <a:t> (</a:t>
            </a:r>
            <a:r>
              <a:rPr lang="ru-RU" sz="1600" b="1" dirty="0" err="1">
                <a:solidFill>
                  <a:schemeClr val="bg2">
                    <a:lumMod val="10000"/>
                  </a:schemeClr>
                </a:solidFill>
                <a:latin typeface="Segoe Script" pitchFamily="34" charset="0"/>
              </a:rPr>
              <a:t>збалансованого</a:t>
            </a:r>
            <a:r>
              <a:rPr lang="ru-RU" sz="1600" b="1" dirty="0">
                <a:solidFill>
                  <a:schemeClr val="bg2">
                    <a:lumMod val="10000"/>
                  </a:schemeClr>
                </a:solidFill>
                <a:latin typeface="Segoe Script" pitchFamily="34" charset="0"/>
              </a:rPr>
              <a:t>) </a:t>
            </a:r>
            <a:r>
              <a:rPr lang="ru-RU" sz="1600" b="1" dirty="0" err="1">
                <a:solidFill>
                  <a:schemeClr val="bg2">
                    <a:lumMod val="10000"/>
                  </a:schemeClr>
                </a:solidFill>
                <a:latin typeface="Segoe Script" pitchFamily="34" charset="0"/>
              </a:rPr>
              <a:t>розвитку</a:t>
            </a:r>
            <a:r>
              <a:rPr lang="ru-RU" sz="1600" b="1" dirty="0">
                <a:solidFill>
                  <a:schemeClr val="bg2">
                    <a:lumMod val="10000"/>
                  </a:schemeClr>
                </a:solidFill>
                <a:latin typeface="Segoe Script" pitchFamily="34" charset="0"/>
              </a:rPr>
              <a:t>». </a:t>
            </a:r>
            <a:r>
              <a:rPr lang="ru-RU" sz="1600" b="1" dirty="0" err="1">
                <a:solidFill>
                  <a:schemeClr val="bg2">
                    <a:lumMod val="10000"/>
                  </a:schemeClr>
                </a:solidFill>
                <a:latin typeface="Segoe Script" pitchFamily="34" charset="0"/>
              </a:rPr>
              <a:t>Системи</a:t>
            </a:r>
            <a:r>
              <a:rPr lang="ru-RU" sz="1600" b="1" dirty="0">
                <a:solidFill>
                  <a:schemeClr val="bg2">
                    <a:lumMod val="10000"/>
                  </a:schemeClr>
                </a:solidFill>
                <a:latin typeface="Segoe Script" pitchFamily="34" charset="0"/>
              </a:rPr>
              <a:t> </a:t>
            </a:r>
            <a:r>
              <a:rPr lang="ru-RU" sz="1600" b="1" dirty="0" err="1">
                <a:solidFill>
                  <a:schemeClr val="bg2">
                    <a:lumMod val="10000"/>
                  </a:schemeClr>
                </a:solidFill>
                <a:latin typeface="Segoe Script" pitchFamily="34" charset="0"/>
              </a:rPr>
              <a:t>індикаторів</a:t>
            </a:r>
            <a:r>
              <a:rPr lang="ru-RU" sz="1600" b="1" dirty="0">
                <a:solidFill>
                  <a:schemeClr val="bg2">
                    <a:lumMod val="10000"/>
                  </a:schemeClr>
                </a:solidFill>
                <a:latin typeface="Segoe Script" pitchFamily="34" charset="0"/>
              </a:rPr>
              <a:t>. </a:t>
            </a:r>
            <a:r>
              <a:rPr lang="ru-RU" sz="1600" b="1" dirty="0" err="1">
                <a:solidFill>
                  <a:schemeClr val="bg2">
                    <a:lumMod val="10000"/>
                  </a:schemeClr>
                </a:solidFill>
                <a:latin typeface="Segoe Script" pitchFamily="34" charset="0"/>
              </a:rPr>
              <a:t>Інтегральні</a:t>
            </a:r>
            <a:r>
              <a:rPr lang="ru-RU" sz="1600" b="1" dirty="0">
                <a:solidFill>
                  <a:schemeClr val="bg2">
                    <a:lumMod val="10000"/>
                  </a:schemeClr>
                </a:solidFill>
                <a:latin typeface="Segoe Script" pitchFamily="34" charset="0"/>
              </a:rPr>
              <a:t> </a:t>
            </a:r>
            <a:r>
              <a:rPr lang="ru-RU" sz="1600" b="1" dirty="0" err="1" smtClean="0">
                <a:solidFill>
                  <a:schemeClr val="bg2">
                    <a:lumMod val="10000"/>
                  </a:schemeClr>
                </a:solidFill>
                <a:latin typeface="Segoe Script" pitchFamily="34" charset="0"/>
              </a:rPr>
              <a:t>індикатори</a:t>
            </a:r>
            <a:r>
              <a:rPr lang="ru-RU" sz="1600" b="1" dirty="0" smtClean="0">
                <a:solidFill>
                  <a:schemeClr val="bg2">
                    <a:lumMod val="10000"/>
                  </a:schemeClr>
                </a:solidFill>
                <a:latin typeface="Segoe Script" pitchFamily="34" charset="0"/>
              </a:rPr>
              <a:t>.</a:t>
            </a:r>
          </a:p>
          <a:p>
            <a:pPr algn="just"/>
            <a:r>
              <a:rPr lang="uk-UA" sz="1600" b="1" dirty="0" smtClean="0">
                <a:solidFill>
                  <a:srgbClr val="00B050"/>
                </a:solidFill>
                <a:latin typeface="Segoe Script" pitchFamily="34" charset="0"/>
              </a:rPr>
              <a:t>Тема </a:t>
            </a:r>
            <a:r>
              <a:rPr lang="uk-UA" sz="1600" b="1" dirty="0">
                <a:solidFill>
                  <a:srgbClr val="00B050"/>
                </a:solidFill>
                <a:latin typeface="Segoe Script" pitchFamily="34" charset="0"/>
              </a:rPr>
              <a:t>8. </a:t>
            </a:r>
            <a:r>
              <a:rPr lang="ru-RU" sz="1600" b="1" dirty="0" err="1">
                <a:solidFill>
                  <a:schemeClr val="bg2">
                    <a:lumMod val="10000"/>
                  </a:schemeClr>
                </a:solidFill>
                <a:latin typeface="Segoe Script" pitchFamily="34" charset="0"/>
              </a:rPr>
              <a:t>Потенційні</a:t>
            </a:r>
            <a:r>
              <a:rPr lang="ru-RU" sz="1600" b="1" dirty="0">
                <a:solidFill>
                  <a:schemeClr val="bg2">
                    <a:lumMod val="10000"/>
                  </a:schemeClr>
                </a:solidFill>
                <a:latin typeface="Segoe Script" pitchFamily="34" charset="0"/>
              </a:rPr>
              <a:t> </a:t>
            </a:r>
            <a:r>
              <a:rPr lang="ru-RU" sz="1600" b="1" dirty="0" err="1">
                <a:solidFill>
                  <a:schemeClr val="bg2">
                    <a:lumMod val="10000"/>
                  </a:schemeClr>
                </a:solidFill>
                <a:latin typeface="Segoe Script" pitchFamily="34" charset="0"/>
              </a:rPr>
              <a:t>ресурси</a:t>
            </a:r>
            <a:r>
              <a:rPr lang="ru-RU" sz="1600" b="1" dirty="0">
                <a:solidFill>
                  <a:schemeClr val="bg2">
                    <a:lumMod val="10000"/>
                  </a:schemeClr>
                </a:solidFill>
                <a:latin typeface="Segoe Script" pitchFamily="34" charset="0"/>
              </a:rPr>
              <a:t> та </a:t>
            </a:r>
            <a:r>
              <a:rPr lang="ru-RU" sz="1600" b="1" dirty="0" err="1">
                <a:solidFill>
                  <a:schemeClr val="bg2">
                    <a:lumMod val="10000"/>
                  </a:schemeClr>
                </a:solidFill>
                <a:latin typeface="Segoe Script" pitchFamily="34" charset="0"/>
              </a:rPr>
              <a:t>основні</a:t>
            </a:r>
            <a:r>
              <a:rPr lang="ru-RU" sz="1600" b="1" dirty="0">
                <a:solidFill>
                  <a:schemeClr val="bg2">
                    <a:lumMod val="10000"/>
                  </a:schemeClr>
                </a:solidFill>
                <a:latin typeface="Segoe Script" pitchFamily="34" charset="0"/>
              </a:rPr>
              <a:t> </a:t>
            </a:r>
            <a:r>
              <a:rPr lang="ru-RU" sz="1600" b="1" dirty="0" err="1">
                <a:solidFill>
                  <a:schemeClr val="bg2">
                    <a:lumMod val="10000"/>
                  </a:schemeClr>
                </a:solidFill>
                <a:latin typeface="Segoe Script" pitchFamily="34" charset="0"/>
              </a:rPr>
              <a:t>завдання</a:t>
            </a:r>
            <a:r>
              <a:rPr lang="ru-RU" sz="1600" b="1" dirty="0">
                <a:solidFill>
                  <a:schemeClr val="bg2">
                    <a:lumMod val="10000"/>
                  </a:schemeClr>
                </a:solidFill>
                <a:latin typeface="Segoe Script" pitchFamily="34" charset="0"/>
              </a:rPr>
              <a:t> </a:t>
            </a:r>
            <a:r>
              <a:rPr lang="ru-RU" sz="1600" b="1" dirty="0" err="1">
                <a:solidFill>
                  <a:schemeClr val="bg2">
                    <a:lumMod val="10000"/>
                  </a:schemeClr>
                </a:solidFill>
                <a:latin typeface="Segoe Script" pitchFamily="34" charset="0"/>
              </a:rPr>
              <a:t>забезпечення</a:t>
            </a:r>
            <a:r>
              <a:rPr lang="ru-RU" sz="1600" b="1" dirty="0">
                <a:solidFill>
                  <a:schemeClr val="bg2">
                    <a:lumMod val="10000"/>
                  </a:schemeClr>
                </a:solidFill>
                <a:latin typeface="Segoe Script" pitchFamily="34" charset="0"/>
              </a:rPr>
              <a:t> </a:t>
            </a:r>
            <a:r>
              <a:rPr lang="ru-RU" sz="1600" b="1" dirty="0" err="1">
                <a:solidFill>
                  <a:schemeClr val="bg2">
                    <a:lumMod val="10000"/>
                  </a:schemeClr>
                </a:solidFill>
                <a:latin typeface="Segoe Script" pitchFamily="34" charset="0"/>
              </a:rPr>
              <a:t>сталого</a:t>
            </a:r>
            <a:r>
              <a:rPr lang="ru-RU" sz="1600" b="1" dirty="0">
                <a:solidFill>
                  <a:schemeClr val="bg2">
                    <a:lumMod val="10000"/>
                  </a:schemeClr>
                </a:solidFill>
                <a:latin typeface="Segoe Script" pitchFamily="34" charset="0"/>
              </a:rPr>
              <a:t> </a:t>
            </a:r>
            <a:r>
              <a:rPr lang="ru-RU" sz="1600" b="1" dirty="0" err="1">
                <a:solidFill>
                  <a:schemeClr val="bg2">
                    <a:lumMod val="10000"/>
                  </a:schemeClr>
                </a:solidFill>
                <a:latin typeface="Segoe Script" pitchFamily="34" charset="0"/>
              </a:rPr>
              <a:t>розвитку</a:t>
            </a:r>
            <a:r>
              <a:rPr lang="ru-RU" sz="1600" b="1" dirty="0">
                <a:solidFill>
                  <a:schemeClr val="bg2">
                    <a:lumMod val="10000"/>
                  </a:schemeClr>
                </a:solidFill>
                <a:latin typeface="Segoe Script" pitchFamily="34" charset="0"/>
              </a:rPr>
              <a:t> </a:t>
            </a:r>
            <a:r>
              <a:rPr lang="ru-RU" sz="1600" b="1" dirty="0" err="1" smtClean="0">
                <a:solidFill>
                  <a:schemeClr val="bg2">
                    <a:lumMod val="10000"/>
                  </a:schemeClr>
                </a:solidFill>
                <a:latin typeface="Segoe Script" pitchFamily="34" charset="0"/>
              </a:rPr>
              <a:t>України</a:t>
            </a:r>
            <a:r>
              <a:rPr lang="ru-RU" sz="1600" b="1" dirty="0" smtClean="0">
                <a:solidFill>
                  <a:schemeClr val="bg2">
                    <a:lumMod val="10000"/>
                  </a:schemeClr>
                </a:solidFill>
                <a:latin typeface="Segoe Script" pitchFamily="34" charset="0"/>
              </a:rPr>
              <a:t>.</a:t>
            </a:r>
            <a:endParaRPr lang="uk-UA" sz="1600" b="1" dirty="0">
              <a:solidFill>
                <a:schemeClr val="bg2">
                  <a:lumMod val="10000"/>
                </a:schemeClr>
              </a:solidFill>
              <a:latin typeface="Segoe Script" pitchFamily="34" charset="0"/>
            </a:endParaRPr>
          </a:p>
          <a:p>
            <a:pPr algn="just"/>
            <a:r>
              <a:rPr lang="uk-UA" sz="1600" b="1" dirty="0">
                <a:solidFill>
                  <a:srgbClr val="00B050"/>
                </a:solidFill>
                <a:latin typeface="Segoe Script" pitchFamily="34" charset="0"/>
              </a:rPr>
              <a:t>Тема 9. </a:t>
            </a:r>
            <a:r>
              <a:rPr lang="ru-RU" sz="1600" b="1" dirty="0" err="1">
                <a:solidFill>
                  <a:schemeClr val="bg2">
                    <a:lumMod val="10000"/>
                  </a:schemeClr>
                </a:solidFill>
                <a:latin typeface="Segoe Script" pitchFamily="34" charset="0"/>
              </a:rPr>
              <a:t>Формування</a:t>
            </a:r>
            <a:r>
              <a:rPr lang="ru-RU" sz="1600" b="1" dirty="0">
                <a:solidFill>
                  <a:schemeClr val="bg2">
                    <a:lumMod val="10000"/>
                  </a:schemeClr>
                </a:solidFill>
                <a:latin typeface="Segoe Script" pitchFamily="34" charset="0"/>
              </a:rPr>
              <a:t> </a:t>
            </a:r>
            <a:r>
              <a:rPr lang="ru-RU" sz="1600" b="1" dirty="0" err="1">
                <a:solidFill>
                  <a:schemeClr val="bg2">
                    <a:lumMod val="10000"/>
                  </a:schemeClr>
                </a:solidFill>
                <a:latin typeface="Segoe Script" pitchFamily="34" charset="0"/>
              </a:rPr>
              <a:t>майбутнього</a:t>
            </a:r>
            <a:r>
              <a:rPr lang="ru-RU" sz="1600" b="1" dirty="0">
                <a:solidFill>
                  <a:schemeClr val="bg2">
                    <a:lumMod val="10000"/>
                  </a:schemeClr>
                </a:solidFill>
                <a:latin typeface="Segoe Script" pitchFamily="34" charset="0"/>
              </a:rPr>
              <a:t> </a:t>
            </a:r>
            <a:r>
              <a:rPr lang="ru-RU" sz="1600" b="1" dirty="0" err="1">
                <a:solidFill>
                  <a:schemeClr val="bg2">
                    <a:lumMod val="10000"/>
                  </a:schemeClr>
                </a:solidFill>
                <a:latin typeface="Segoe Script" pitchFamily="34" charset="0"/>
              </a:rPr>
              <a:t>розвитку</a:t>
            </a:r>
            <a:r>
              <a:rPr lang="ru-RU" sz="1600" b="1" dirty="0">
                <a:solidFill>
                  <a:schemeClr val="bg2">
                    <a:lumMod val="10000"/>
                  </a:schemeClr>
                </a:solidFill>
                <a:latin typeface="Segoe Script" pitchFamily="34" charset="0"/>
              </a:rPr>
              <a:t> </a:t>
            </a:r>
            <a:r>
              <a:rPr lang="ru-RU" sz="1600" b="1" dirty="0" err="1">
                <a:solidFill>
                  <a:schemeClr val="bg2">
                    <a:lumMod val="10000"/>
                  </a:schemeClr>
                </a:solidFill>
                <a:latin typeface="Segoe Script" pitchFamily="34" charset="0"/>
              </a:rPr>
              <a:t>країни</a:t>
            </a:r>
            <a:r>
              <a:rPr lang="ru-RU" sz="1600" b="1" dirty="0">
                <a:solidFill>
                  <a:schemeClr val="bg2">
                    <a:lumMod val="10000"/>
                  </a:schemeClr>
                </a:solidFill>
                <a:latin typeface="Segoe Script" pitchFamily="34" charset="0"/>
              </a:rPr>
              <a:t>: стан та </a:t>
            </a:r>
            <a:r>
              <a:rPr lang="ru-RU" sz="1600" b="1" dirty="0" err="1" smtClean="0">
                <a:solidFill>
                  <a:schemeClr val="bg2">
                    <a:lumMod val="10000"/>
                  </a:schemeClr>
                </a:solidFill>
                <a:latin typeface="Segoe Script" pitchFamily="34" charset="0"/>
              </a:rPr>
              <a:t>проблеми</a:t>
            </a:r>
            <a:r>
              <a:rPr lang="ru-RU" sz="1600" b="1" dirty="0" smtClean="0">
                <a:solidFill>
                  <a:schemeClr val="bg2">
                    <a:lumMod val="10000"/>
                  </a:schemeClr>
                </a:solidFill>
                <a:latin typeface="Segoe Script" pitchFamily="34" charset="0"/>
              </a:rPr>
              <a:t>. </a:t>
            </a:r>
            <a:endParaRPr lang="uk-UA" sz="1600" b="1" dirty="0">
              <a:solidFill>
                <a:schemeClr val="bg2">
                  <a:lumMod val="10000"/>
                </a:schemeClr>
              </a:solidFill>
              <a:latin typeface="Segoe Script" pitchFamily="34" charset="0"/>
            </a:endParaRPr>
          </a:p>
          <a:p>
            <a:pPr algn="just"/>
            <a:r>
              <a:rPr lang="uk-UA" sz="1600" b="1" dirty="0">
                <a:solidFill>
                  <a:srgbClr val="00B050"/>
                </a:solidFill>
                <a:latin typeface="Segoe Script" pitchFamily="34" charset="0"/>
              </a:rPr>
              <a:t>Тема 10. </a:t>
            </a:r>
            <a:r>
              <a:rPr lang="ru-RU" sz="1600" b="1" dirty="0" err="1">
                <a:solidFill>
                  <a:schemeClr val="bg2">
                    <a:lumMod val="10000"/>
                  </a:schemeClr>
                </a:solidFill>
                <a:latin typeface="Segoe Script" pitchFamily="34" charset="0"/>
              </a:rPr>
              <a:t>Управління</a:t>
            </a:r>
            <a:r>
              <a:rPr lang="ru-RU" sz="1600" b="1" dirty="0">
                <a:solidFill>
                  <a:schemeClr val="bg2">
                    <a:lumMod val="10000"/>
                  </a:schemeClr>
                </a:solidFill>
                <a:latin typeface="Segoe Script" pitchFamily="34" charset="0"/>
              </a:rPr>
              <a:t> у </a:t>
            </a:r>
            <a:r>
              <a:rPr lang="ru-RU" sz="1600" b="1" dirty="0" err="1">
                <a:solidFill>
                  <a:schemeClr val="bg2">
                    <a:lumMod val="10000"/>
                  </a:schemeClr>
                </a:solidFill>
                <a:latin typeface="Segoe Script" pitchFamily="34" charset="0"/>
              </a:rPr>
              <a:t>впровадженні</a:t>
            </a:r>
            <a:r>
              <a:rPr lang="ru-RU" sz="1600" b="1" dirty="0">
                <a:solidFill>
                  <a:schemeClr val="bg2">
                    <a:lumMod val="10000"/>
                  </a:schemeClr>
                </a:solidFill>
                <a:latin typeface="Segoe Script" pitchFamily="34" charset="0"/>
              </a:rPr>
              <a:t> </a:t>
            </a:r>
            <a:r>
              <a:rPr lang="ru-RU" sz="1600" b="1" dirty="0" err="1">
                <a:solidFill>
                  <a:schemeClr val="bg2">
                    <a:lumMod val="10000"/>
                  </a:schemeClr>
                </a:solidFill>
                <a:latin typeface="Segoe Script" pitchFamily="34" charset="0"/>
              </a:rPr>
              <a:t>політики</a:t>
            </a:r>
            <a:r>
              <a:rPr lang="ru-RU" sz="1600" b="1" dirty="0">
                <a:solidFill>
                  <a:schemeClr val="bg2">
                    <a:lumMod val="10000"/>
                  </a:schemeClr>
                </a:solidFill>
                <a:latin typeface="Segoe Script" pitchFamily="34" charset="0"/>
              </a:rPr>
              <a:t> </a:t>
            </a:r>
            <a:r>
              <a:rPr lang="ru-RU" sz="1600" b="1" dirty="0" err="1">
                <a:solidFill>
                  <a:schemeClr val="bg2">
                    <a:lumMod val="10000"/>
                  </a:schemeClr>
                </a:solidFill>
                <a:latin typeface="Segoe Script" pitchFamily="34" charset="0"/>
              </a:rPr>
              <a:t>сталого</a:t>
            </a:r>
            <a:r>
              <a:rPr lang="ru-RU" sz="1600" b="1" dirty="0">
                <a:solidFill>
                  <a:schemeClr val="bg2">
                    <a:lumMod val="10000"/>
                  </a:schemeClr>
                </a:solidFill>
                <a:latin typeface="Segoe Script" pitchFamily="34" charset="0"/>
              </a:rPr>
              <a:t> </a:t>
            </a:r>
            <a:r>
              <a:rPr lang="ru-RU" sz="1600" b="1" dirty="0" err="1">
                <a:solidFill>
                  <a:schemeClr val="bg2">
                    <a:lumMod val="10000"/>
                  </a:schemeClr>
                </a:solidFill>
                <a:latin typeface="Segoe Script" pitchFamily="34" charset="0"/>
              </a:rPr>
              <a:t>розвитку</a:t>
            </a:r>
            <a:r>
              <a:rPr lang="ru-RU" sz="1600" b="1" dirty="0">
                <a:solidFill>
                  <a:schemeClr val="bg2">
                    <a:lumMod val="10000"/>
                  </a:schemeClr>
                </a:solidFill>
                <a:latin typeface="Segoe Script" pitchFamily="34" charset="0"/>
              </a:rPr>
              <a:t> на </a:t>
            </a:r>
            <a:r>
              <a:rPr lang="ru-RU" sz="1600" b="1" dirty="0" err="1">
                <a:solidFill>
                  <a:schemeClr val="bg2">
                    <a:lumMod val="10000"/>
                  </a:schemeClr>
                </a:solidFill>
                <a:latin typeface="Segoe Script" pitchFamily="34" charset="0"/>
              </a:rPr>
              <a:t>регіональному</a:t>
            </a:r>
            <a:r>
              <a:rPr lang="ru-RU" sz="1600" b="1" dirty="0">
                <a:solidFill>
                  <a:schemeClr val="bg2">
                    <a:lumMod val="10000"/>
                  </a:schemeClr>
                </a:solidFill>
                <a:latin typeface="Segoe Script" pitchFamily="34" charset="0"/>
              </a:rPr>
              <a:t> та </a:t>
            </a:r>
            <a:r>
              <a:rPr lang="ru-RU" sz="1600" b="1" dirty="0" err="1">
                <a:solidFill>
                  <a:schemeClr val="bg2">
                    <a:lumMod val="10000"/>
                  </a:schemeClr>
                </a:solidFill>
                <a:latin typeface="Segoe Script" pitchFamily="34" charset="0"/>
              </a:rPr>
              <a:t>місцевому</a:t>
            </a:r>
            <a:r>
              <a:rPr lang="ru-RU" sz="1600" b="1" dirty="0">
                <a:solidFill>
                  <a:schemeClr val="bg2">
                    <a:lumMod val="10000"/>
                  </a:schemeClr>
                </a:solidFill>
                <a:latin typeface="Segoe Script" pitchFamily="34" charset="0"/>
              </a:rPr>
              <a:t> </a:t>
            </a:r>
            <a:r>
              <a:rPr lang="ru-RU" sz="1600" b="1" dirty="0" err="1" smtClean="0">
                <a:solidFill>
                  <a:schemeClr val="bg2">
                    <a:lumMod val="10000"/>
                  </a:schemeClr>
                </a:solidFill>
                <a:latin typeface="Segoe Script" pitchFamily="34" charset="0"/>
              </a:rPr>
              <a:t>рівнях</a:t>
            </a:r>
            <a:r>
              <a:rPr lang="ru-RU" sz="1600" b="1" dirty="0" smtClean="0">
                <a:solidFill>
                  <a:schemeClr val="bg2">
                    <a:lumMod val="10000"/>
                  </a:schemeClr>
                </a:solidFill>
                <a:latin typeface="Segoe Script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2216597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453</TotalTime>
  <Words>330</Words>
  <Application>Microsoft Office PowerPoint</Application>
  <PresentationFormat>Экран (4:3)</PresentationFormat>
  <Paragraphs>28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УПРАВЛІННЯ СТАЛИМ РОЗВИТКОМ</vt:lpstr>
      <vt:lpstr>Слайд 2</vt:lpstr>
      <vt:lpstr>Слайд 3</vt:lpstr>
      <vt:lpstr>Слайд 4</vt:lpstr>
      <vt:lpstr>Слайд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МАРКЕТИНГ АДМІНІСТРАТИВНО-ТЕРИТОРІАЛЬНИХ ОДИНИЦЬ</dc:title>
  <dc:creator>Виктория</dc:creator>
  <cp:lastModifiedBy>Пользователь Windows</cp:lastModifiedBy>
  <cp:revision>147</cp:revision>
  <dcterms:created xsi:type="dcterms:W3CDTF">2021-04-17T15:25:28Z</dcterms:created>
  <dcterms:modified xsi:type="dcterms:W3CDTF">2023-01-31T23:51:22Z</dcterms:modified>
</cp:coreProperties>
</file>