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57" r:id="rId4"/>
    <p:sldId id="258" r:id="rId5"/>
    <p:sldId id="262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pPr/>
              <a:t>01.02.2023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5733256"/>
            <a:ext cx="8674224" cy="103554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dirty="0">
                <a:solidFill>
                  <a:srgbClr val="008E40"/>
                </a:solidFill>
                <a:latin typeface="MicraC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УПРАВЛІННЯ СТАЛИМ РОЗВИТКОМ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Сталий розвиток: картинки, стокові Сталий розвиток фотографії, зображення |  Скачати з Depositphoto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955" b="10448"/>
          <a:stretch/>
        </p:blipFill>
        <p:spPr bwMode="auto">
          <a:xfrm>
            <a:off x="1331640" y="980728"/>
            <a:ext cx="6192688" cy="46805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xmlns="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1800201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менеджменту імені професора Л.І. Михайлової</a:t>
            </a:r>
            <a:endParaRPr lang="uk-UA" sz="2600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err="1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Турчіна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  <a:cs typeface="Aparajita" pitchFamily="34" charset="0"/>
              </a:rPr>
              <a:t> Світлана Григорівна </a:t>
            </a:r>
            <a:endParaRPr lang="uk-UA" b="1" dirty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40595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egoe Script" pitchFamily="34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https</a:t>
            </a:r>
            <a:r>
              <a:rPr lang="en-US" b="1" dirty="0">
                <a:solidFill>
                  <a:srgbClr val="0070C0"/>
                </a:solidFill>
              </a:rPr>
              <a:t>://eim.snau.edu.ua/kafedri/menedzhmentu/sklad-kafedri/turchina-svitlana-grigorivna/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871"/>
          <a:stretch/>
        </p:blipFill>
        <p:spPr>
          <a:xfrm>
            <a:off x="5724128" y="1677367"/>
            <a:ext cx="2669825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32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93915" y="87218"/>
            <a:ext cx="5770573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just"/>
            <a:r>
              <a:rPr lang="uk-UA" dirty="0" smtClean="0">
                <a:latin typeface="Segoe Script" pitchFamily="34" charset="0"/>
              </a:rPr>
              <a:t>полягає </a:t>
            </a:r>
            <a:r>
              <a:rPr lang="uk-UA" dirty="0">
                <a:latin typeface="Segoe Script" pitchFamily="34" charset="0"/>
              </a:rPr>
              <a:t>у вивченні наукових засад, теоретичних моделей, технології управління сталим розвитком в контексті врахування численних екзогенних та більшою мірою ендогенних чинників соціально-економічного потенціалу сталого розвитку у зв’язку з інституціональним закріпленням євроінтеграційних прагнень українського народу.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941" y="3687415"/>
            <a:ext cx="52920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1941" y="4077072"/>
            <a:ext cx="88825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Segoe Script" pitchFamily="34" charset="0"/>
              </a:rPr>
              <a:t>озброїти студентів знаннями з основ теоретичних засад сталого </a:t>
            </a:r>
            <a:r>
              <a:rPr lang="uk-UA" dirty="0" smtClean="0">
                <a:latin typeface="Segoe Script" pitchFamily="34" charset="0"/>
              </a:rPr>
              <a:t>розвитку, суті </a:t>
            </a:r>
            <a:r>
              <a:rPr lang="uk-UA" dirty="0">
                <a:latin typeface="Segoe Script" pitchFamily="34" charset="0"/>
              </a:rPr>
              <a:t>закономірностей, принципів і механізмів управління сталим розвитком </a:t>
            </a:r>
            <a:r>
              <a:rPr lang="uk-UA" dirty="0" smtClean="0">
                <a:latin typeface="Segoe Script" pitchFamily="34" charset="0"/>
              </a:rPr>
              <a:t>територій, опанування </a:t>
            </a:r>
            <a:r>
              <a:rPr lang="uk-UA" dirty="0">
                <a:latin typeface="Segoe Script" pitchFamily="34" charset="0"/>
              </a:rPr>
              <a:t>основами методології, технологіями та процедурами оцінювання індикаторів сталого розвитку в контексті використання наявного ресурсного потенціалу та збереження можливостей для відтворення регіональної економічної </a:t>
            </a:r>
            <a:r>
              <a:rPr lang="uk-UA" dirty="0" smtClean="0">
                <a:latin typeface="Segoe Script" pitchFamily="34" charset="0"/>
              </a:rPr>
              <a:t>системи, здійснення </a:t>
            </a:r>
            <a:r>
              <a:rPr lang="uk-UA" dirty="0">
                <a:latin typeface="Segoe Script" pitchFamily="34" charset="0"/>
              </a:rPr>
              <a:t>аналізу стану національної економіки та територій, застосовуючи необхідний інструментарій;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41" y="897101"/>
            <a:ext cx="3111974" cy="262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20073" y="837270"/>
            <a:ext cx="37988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основні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принципи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побудови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безпечного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існування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людства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з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урахуванням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економічних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,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соціальних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та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екологічних</a:t>
            </a:r>
            <a:r>
              <a:rPr lang="ru-RU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Segoe Script" pitchFamily="34" charset="0"/>
              </a:rPr>
              <a:t>аспектів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34461" y="2546916"/>
            <a:ext cx="33404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оцінювати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фактори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,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що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впливають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на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сталий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розвиток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національної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chemeClr val="accent5">
                    <a:lumMod val="75000"/>
                  </a:schemeClr>
                </a:solidFill>
                <a:latin typeface="Segoe Script" pitchFamily="34" charset="0"/>
              </a:rPr>
              <a:t>економіки</a:t>
            </a:r>
            <a:endParaRPr lang="uk-UA" sz="2000" b="1" dirty="0">
              <a:solidFill>
                <a:schemeClr val="accent5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4423" y="4178132"/>
            <a:ext cx="35700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визначати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проблеми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,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які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стоять перед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суспільством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і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які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можуть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бути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вирішені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шляхом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використання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та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додержання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принципів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сталого</a:t>
            </a:r>
            <a:r>
              <a:rPr lang="ru-RU" sz="2000" b="1" dirty="0">
                <a:solidFill>
                  <a:srgbClr val="7030A0"/>
                </a:solidFill>
                <a:latin typeface="Segoe Script" pitchFamily="34" charset="0"/>
              </a:rPr>
              <a:t> </a:t>
            </a:r>
            <a:r>
              <a:rPr lang="ru-RU" sz="2000" b="1" dirty="0" err="1">
                <a:solidFill>
                  <a:srgbClr val="7030A0"/>
                </a:solidFill>
                <a:latin typeface="Segoe Script" pitchFamily="34" charset="0"/>
              </a:rPr>
              <a:t>розвитку</a:t>
            </a:r>
            <a:endParaRPr lang="uk-UA" sz="2000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16156" y="4305943"/>
            <a:ext cx="27785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орієнтуватись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 в </a:t>
            </a:r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сучасних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 методиках </a:t>
            </a:r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визначення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техногенної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, </a:t>
            </a:r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екологічної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, </a:t>
            </a:r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економічної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, та </a:t>
            </a:r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соціальної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безпеки</a:t>
            </a:r>
            <a:r>
              <a:rPr lang="ru-RU" b="1" dirty="0">
                <a:solidFill>
                  <a:srgbClr val="00B050"/>
                </a:solidFill>
                <a:latin typeface="Segoe Script" pitchFamily="34" charset="0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Segoe Script" pitchFamily="34" charset="0"/>
              </a:rPr>
              <a:t>людини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4423" y="926026"/>
            <a:ext cx="36134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>
                <a:solidFill>
                  <a:srgbClr val="00B0F0"/>
                </a:solidFill>
                <a:latin typeface="Segoe Script" pitchFamily="34" charset="0"/>
              </a:rPr>
              <a:t>визначати основні аспекти у діяльності, що мають вплив на сталий розвиток</a:t>
            </a:r>
            <a:endParaRPr lang="uk-UA" sz="2000" b="1" dirty="0">
              <a:solidFill>
                <a:srgbClr val="00B0F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453"/>
          <a:stretch/>
        </p:blipFill>
        <p:spPr bwMode="auto">
          <a:xfrm>
            <a:off x="3664491" y="975493"/>
            <a:ext cx="1680348" cy="138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Від кіно до роботів: Китай оптимізує структуру торгівлі послугами - Слово 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Суть та принципи сталого розвитку у сучасних концепціях розвитку суспільств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525" r="7876"/>
          <a:stretch/>
        </p:blipFill>
        <p:spPr bwMode="auto">
          <a:xfrm>
            <a:off x="6067854" y="2315409"/>
            <a:ext cx="2755028" cy="182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Стокові фото, фото роялті-фрі та зображення на тему боротьба зі зміною  клімату фотографії - iSto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969" y="2249465"/>
            <a:ext cx="2882347" cy="192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Схему сталого розвитку: картинки, стокові Схему сталого розвитку  фотографії, зображення | Скачати з Depositphoto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91988" y="4541004"/>
            <a:ext cx="2780212" cy="202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26189" y="43606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4102" name="Picture 6" descr="Розвиток майбутнього: як екологічний і соціальний підхід сприяє сталому  розвитку компанії | Mind.u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4113"/>
          <a:stretch/>
        </p:blipFill>
        <p:spPr bwMode="auto">
          <a:xfrm>
            <a:off x="0" y="0"/>
            <a:ext cx="9144000" cy="35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Ековиховання. Сортування відходів. Сталий розвиток» – ЦЕНТР ПРОФЕСІЙНОГО  РОЗВИТКУ ПЕДАГОГІЧНИХ ПРАЦІВНИКІВ М. ЛЬВОВ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1838"/>
          <a:stretch/>
        </p:blipFill>
        <p:spPr bwMode="auto">
          <a:xfrm>
            <a:off x="0" y="6420640"/>
            <a:ext cx="9141902" cy="4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Ековиховання. Сортування відходів. Сталий розвиток» – ЦЕНТР ПРОФЕСІЙНОГО  РОЗВИТКУ ПЕДАГОГІЧНИХ ПРАЦІВНИКІВ М. ЛЬВОВ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483" t="91838"/>
          <a:stretch/>
        </p:blipFill>
        <p:spPr bwMode="auto">
          <a:xfrm rot="5400000">
            <a:off x="-2824889" y="3180704"/>
            <a:ext cx="6064828" cy="4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Ековиховання. Сортування відходів. Сталий розвиток» – ЦЕНТР ПРОФЕСІЙНОГО  РОЗВИТКУ ПЕДАГОГІЧНИХ ПРАЦІВНИКІВ М. ЛЬВОВА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483" t="91838"/>
          <a:stretch/>
        </p:blipFill>
        <p:spPr bwMode="auto">
          <a:xfrm rot="5400000">
            <a:off x="5901964" y="3180704"/>
            <a:ext cx="6064828" cy="4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433913" y="1457051"/>
            <a:ext cx="830970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Сталий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розвиток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у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контексті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суспільно-економічних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проблем ХХІ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століття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</a:t>
            </a:r>
            <a:endParaRPr lang="uk-UA" sz="1600" b="1" dirty="0">
              <a:solidFill>
                <a:schemeClr val="bg2">
                  <a:lumMod val="10000"/>
                </a:schemeClr>
              </a:solidFill>
              <a:latin typeface="Segoe Script" pitchFamily="34" charset="0"/>
            </a:endParaRP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2. 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Мета й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основні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принципи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концепції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сталого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(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збалансованого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)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розвитку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3.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Соціальний вектор сталого розвитку</a:t>
            </a:r>
            <a:r>
              <a:rPr lang="uk-UA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4.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Економічна складова сталого розвитку</a:t>
            </a:r>
            <a:r>
              <a:rPr lang="uk-UA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5.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Гарантування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безпеки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сталого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розвитку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територій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6. </a:t>
            </a:r>
            <a:r>
              <a:rPr lang="uk-UA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Раціоналізація </a:t>
            </a:r>
            <a:r>
              <a:rPr lang="uk-UA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природокористування.</a:t>
            </a:r>
            <a:endParaRPr lang="uk-UA" sz="1600" b="1" dirty="0">
              <a:solidFill>
                <a:schemeClr val="bg2">
                  <a:lumMod val="10000"/>
                </a:schemeClr>
              </a:solidFill>
              <a:latin typeface="Segoe Script" pitchFamily="34" charset="0"/>
            </a:endParaRP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7.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Поняття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«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індикатори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сталого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(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збалансованого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)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розвитку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».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Системи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індикаторів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Інтегральні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індикатори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</a:t>
            </a:r>
          </a:p>
          <a:p>
            <a:pPr algn="just"/>
            <a:r>
              <a:rPr lang="uk-UA" sz="1600" b="1" dirty="0" smtClean="0">
                <a:solidFill>
                  <a:srgbClr val="00B050"/>
                </a:solidFill>
                <a:latin typeface="Segoe Script" pitchFamily="34" charset="0"/>
              </a:rPr>
              <a:t>Тема </a:t>
            </a:r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8.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Потенційні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ресурси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та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основні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завдання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забезпечення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сталого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розвитку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України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</a:t>
            </a:r>
            <a:endParaRPr lang="uk-UA" sz="1600" b="1" dirty="0">
              <a:solidFill>
                <a:schemeClr val="bg2">
                  <a:lumMod val="10000"/>
                </a:schemeClr>
              </a:solidFill>
              <a:latin typeface="Segoe Script" pitchFamily="34" charset="0"/>
            </a:endParaRP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9.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Формування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майбутнього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розвитку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країни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: стан та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проблеми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 </a:t>
            </a:r>
            <a:endParaRPr lang="uk-UA" sz="1600" b="1" dirty="0">
              <a:solidFill>
                <a:schemeClr val="bg2">
                  <a:lumMod val="10000"/>
                </a:schemeClr>
              </a:solidFill>
              <a:latin typeface="Segoe Script" pitchFamily="34" charset="0"/>
            </a:endParaRPr>
          </a:p>
          <a:p>
            <a:pPr algn="just"/>
            <a:r>
              <a:rPr lang="uk-UA" sz="1600" b="1" dirty="0">
                <a:solidFill>
                  <a:srgbClr val="00B050"/>
                </a:solidFill>
                <a:latin typeface="Segoe Script" pitchFamily="34" charset="0"/>
              </a:rPr>
              <a:t>Тема 10.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Управління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у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впровадженні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політики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сталого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розвитку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на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регіональному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та </a:t>
            </a:r>
            <a:r>
              <a:rPr lang="ru-RU" sz="1600" b="1" dirty="0" err="1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місцевому</a:t>
            </a:r>
            <a:r>
              <a:rPr lang="ru-RU" sz="1600" b="1" dirty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 </a:t>
            </a:r>
            <a:r>
              <a:rPr lang="ru-RU" sz="1600" b="1" dirty="0" err="1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рівнях</a:t>
            </a:r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Segoe Script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1659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330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УПРАВЛІННЯ СТАЛИМ РОЗВИТКОМ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147</cp:revision>
  <dcterms:created xsi:type="dcterms:W3CDTF">2021-04-17T15:25:28Z</dcterms:created>
  <dcterms:modified xsi:type="dcterms:W3CDTF">2023-01-31T23:51:22Z</dcterms:modified>
</cp:coreProperties>
</file>