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pPr/>
              <a:t>31.01.2023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5786454"/>
            <a:ext cx="6400800" cy="714380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Управління якістю в організаціях</a:t>
            </a:r>
            <a:endParaRPr lang="pl-PL" dirty="0">
              <a:solidFill>
                <a:srgbClr val="00B050"/>
              </a:solidFill>
              <a:latin typeface="AmdtSymbols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Segoe Script" pitchFamily="66" charset="0"/>
                <a:cs typeface="Arial" pitchFamily="34" charset="0"/>
              </a:rPr>
              <a:t>Кандидат економічних наук, доцент кафедри менеджменту ім. професора Л.І. Михайлової</a:t>
            </a:r>
            <a:endParaRPr lang="uk-UA" sz="2600" i="1" dirty="0" smtClean="0">
              <a:solidFill>
                <a:srgbClr val="00B050"/>
              </a:solidFill>
              <a:latin typeface="Segoe Script" pitchFamily="66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Дубовик Світлана Григорівна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https://eim.snau.edu.ua/kafedri/menedzhmentu/sklad-kafedri/dubovik-svitlana-grigorivna/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600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dirty="0" smtClean="0">
                <a:latin typeface="Segoe Script" pitchFamily="66" charset="0"/>
              </a:rPr>
              <a:t>формування у студентів системи знань з теорії та методології управління якістю, принципів побудови та функціонування системи управління якістю, вивчення нормативно-правових, організаційних та економічних питань щодо управління якістю</a:t>
            </a:r>
            <a:endParaRPr lang="uk-UA" dirty="0">
              <a:latin typeface="Segoe Script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86058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14346" y="3786190"/>
            <a:ext cx="5215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/>
            <a:r>
              <a:rPr lang="uk-UA" dirty="0" smtClean="0">
                <a:latin typeface="Segoe Script" pitchFamily="66" charset="0"/>
              </a:rPr>
              <a:t>     формування у студентів системи знань з теорії та методології управління якістю, принципів побудови та функціонування системи управління якістю, вивчення нормативно-правових, організаційних та економічних питань щодо управління якістю</a:t>
            </a:r>
            <a:endParaRPr lang="uk-UA" dirty="0">
              <a:latin typeface="Segoe Script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000364" cy="205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049" y="4214818"/>
            <a:ext cx="3902405" cy="242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837270"/>
            <a:ext cx="3232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B0F0"/>
                </a:solidFill>
                <a:latin typeface="Segoe Script" pitchFamily="34" charset="0"/>
              </a:rPr>
              <a:t>Як метод “Шість Сігма” використовується в контролі якості</a:t>
            </a:r>
            <a:r>
              <a:rPr lang="pl-PL" sz="1600" b="1" dirty="0" smtClean="0">
                <a:solidFill>
                  <a:srgbClr val="00B0F0"/>
                </a:solidFill>
                <a:latin typeface="Segoe Script" pitchFamily="34" charset="0"/>
              </a:rPr>
              <a:t>?</a:t>
            </a:r>
            <a:endParaRPr lang="uk-UA" sz="16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643314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Які основні елементи концепції  Будинку якості? 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2928934"/>
            <a:ext cx="3001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Segoe Script" pitchFamily="34" charset="0"/>
              </a:rPr>
              <a:t>Яка логіка взаємодії управління якістю?</a:t>
            </a:r>
            <a:endParaRPr lang="uk-UA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93603" y="3929066"/>
            <a:ext cx="31503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B050"/>
                </a:solidFill>
                <a:latin typeface="Segoe Script" pitchFamily="34" charset="0"/>
              </a:rPr>
              <a:t>З чого складається концепція всеохоплючого менеджменту якості</a:t>
            </a:r>
            <a:r>
              <a:rPr lang="pl-PL" sz="1400" b="1" dirty="0" smtClean="0">
                <a:solidFill>
                  <a:srgbClr val="00B050"/>
                </a:solidFill>
                <a:latin typeface="Segoe Script" pitchFamily="34" charset="0"/>
              </a:rPr>
              <a:t>?</a:t>
            </a:r>
            <a:endParaRPr lang="uk-UA" sz="1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Ви дізнаєтеся, що таке “цикл Демінга”</a:t>
            </a:r>
            <a:r>
              <a:rPr lang="pl-PL" b="1" dirty="0" smtClean="0">
                <a:solidFill>
                  <a:srgbClr val="00B0F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143140" cy="17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C:\Users\Dell\Desktop\кар уя\kisspng-quality-management-systems-gcs-group-5baa186372ea26.46376528153787401947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357298"/>
            <a:ext cx="2571768" cy="2588097"/>
          </a:xfrm>
          <a:prstGeom prst="rect">
            <a:avLst/>
          </a:prstGeom>
          <a:noFill/>
        </p:spPr>
      </p:pic>
      <p:pic>
        <p:nvPicPr>
          <p:cNvPr id="3079" name="Picture 7" descr="C:\Users\Dell\Desktop\кар уя\общее-управление-качеством-важные-темы-касающиеся-общего-управления-165287947.jpg"/>
          <p:cNvPicPr>
            <a:picLocks noChangeAspect="1" noChangeArrowheads="1"/>
          </p:cNvPicPr>
          <p:nvPr/>
        </p:nvPicPr>
        <p:blipFill>
          <a:blip r:embed="rId5" cstate="print"/>
          <a:srcRect l="6054" t="3186" r="6054" b="11963"/>
          <a:stretch>
            <a:fillRect/>
          </a:stretch>
        </p:blipFill>
        <p:spPr bwMode="auto">
          <a:xfrm>
            <a:off x="6715140" y="4726766"/>
            <a:ext cx="2204724" cy="2131234"/>
          </a:xfrm>
          <a:prstGeom prst="rect">
            <a:avLst/>
          </a:prstGeom>
          <a:noFill/>
        </p:spPr>
      </p:pic>
      <p:pic>
        <p:nvPicPr>
          <p:cNvPr id="3080" name="Picture 8" descr="C:\Users\Dell\Desktop\кар уя\sUS3WOuYcIoDvjKsxfy9eEq59tbZWv5f5YjYlCrn.jpg"/>
          <p:cNvPicPr>
            <a:picLocks noChangeAspect="1" noChangeArrowheads="1"/>
          </p:cNvPicPr>
          <p:nvPr/>
        </p:nvPicPr>
        <p:blipFill>
          <a:blip r:embed="rId6" cstate="print"/>
          <a:srcRect l="-977" t="7812" r="6933" b="3125"/>
          <a:stretch>
            <a:fillRect/>
          </a:stretch>
        </p:blipFill>
        <p:spPr bwMode="auto">
          <a:xfrm>
            <a:off x="0" y="4714884"/>
            <a:ext cx="3352573" cy="1785950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214818"/>
            <a:ext cx="3071834" cy="24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928671"/>
            <a:ext cx="65177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Тема 1. </a:t>
            </a:r>
            <a:r>
              <a:rPr lang="uk-UA" sz="1600" dirty="0" smtClean="0">
                <a:latin typeface="Segoe Script" pitchFamily="66" charset="0"/>
              </a:rPr>
              <a:t>Стандартизація термінології в галузі управління якістю. Державна політика у сфері якості</a:t>
            </a:r>
            <a:r>
              <a:rPr lang="ru-RU" sz="1600" dirty="0" smtClean="0">
                <a:latin typeface="Segoe Script" pitchFamily="66" charset="0"/>
              </a:rPr>
              <a:t>.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2. </a:t>
            </a:r>
            <a:r>
              <a:rPr lang="uk-UA" sz="1600" dirty="0" smtClean="0">
                <a:latin typeface="Segoe Script" pitchFamily="66" charset="0"/>
              </a:rPr>
              <a:t>Основні проблеми управління якістю. Теоретичні засади управління якістю</a:t>
            </a:r>
            <a:endParaRPr lang="ru-RU" sz="1600" dirty="0" smtClean="0">
              <a:latin typeface="Segoe Script" pitchFamily="66" charset="0"/>
            </a:endParaRP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3. </a:t>
            </a:r>
            <a:r>
              <a:rPr lang="uk-UA" sz="1600" dirty="0" smtClean="0">
                <a:latin typeface="Segoe Script" pitchFamily="66" charset="0"/>
              </a:rPr>
              <a:t>Міжнародний досвід управління якістю</a:t>
            </a:r>
            <a:endParaRPr lang="uk-UA" sz="1600" dirty="0">
              <a:latin typeface="Segoe Script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Тема 4. </a:t>
            </a:r>
            <a:r>
              <a:rPr lang="uk-UA" sz="1600" dirty="0" smtClean="0">
                <a:latin typeface="Segoe Script" pitchFamily="66" charset="0"/>
              </a:rPr>
              <a:t>Вітчизняний досвід управління якістю</a:t>
            </a:r>
            <a:endParaRPr lang="uk-UA" sz="1600" dirty="0">
              <a:latin typeface="Segoe Script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Тема 5. </a:t>
            </a:r>
            <a:r>
              <a:rPr lang="uk-UA" sz="1600" dirty="0" smtClean="0">
                <a:latin typeface="Segoe Script" pitchFamily="66" charset="0"/>
              </a:rPr>
              <a:t>Базова концепція загального управління якістю.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6. </a:t>
            </a:r>
            <a:r>
              <a:rPr lang="uk-UA" sz="1600" dirty="0" smtClean="0">
                <a:latin typeface="Segoe Script" pitchFamily="66" charset="0"/>
              </a:rPr>
              <a:t>Системи управління якістю. Інституційне забезпечення системи управління якістю.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7. </a:t>
            </a:r>
            <a:r>
              <a:rPr lang="uk-UA" sz="1600" dirty="0" smtClean="0">
                <a:latin typeface="Segoe Script" pitchFamily="66" charset="0"/>
              </a:rPr>
              <a:t>Система якості в стандартах ISO серії 9000 Інтегральні системи управління якістю, навколишнього середовища, безпеки та гігієни праці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</a:t>
            </a:r>
            <a:r>
              <a:rPr lang="uk-UA" sz="1600" b="1" dirty="0">
                <a:solidFill>
                  <a:srgbClr val="00B050"/>
                </a:solidFill>
                <a:latin typeface="Segoe Script" pitchFamily="66" charset="0"/>
              </a:rPr>
              <a:t>8. </a:t>
            </a:r>
            <a:r>
              <a:rPr lang="uk-UA" sz="1600" dirty="0" smtClean="0">
                <a:latin typeface="Segoe Script" pitchFamily="66" charset="0"/>
              </a:rPr>
              <a:t>Статистичні методи контролю якості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9.</a:t>
            </a:r>
            <a:r>
              <a:rPr lang="uk-UA" sz="1600" dirty="0" smtClean="0">
                <a:latin typeface="Segoe Script" pitchFamily="66" charset="0"/>
              </a:rPr>
              <a:t> Інструменти управління якістю та процес розгортання функції якості</a:t>
            </a:r>
            <a:endParaRPr lang="pl-PL" sz="1600" dirty="0" smtClean="0">
              <a:latin typeface="Segoe Script" pitchFamily="66" charset="0"/>
            </a:endParaRP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10.</a:t>
            </a:r>
            <a:r>
              <a:rPr lang="uk-UA" sz="1600" dirty="0" smtClean="0">
                <a:latin typeface="Segoe Script" pitchFamily="66" charset="0"/>
              </a:rPr>
              <a:t> Сертифікація систем якості підприємства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11. </a:t>
            </a:r>
            <a:r>
              <a:rPr lang="uk-UA" sz="1600" dirty="0" smtClean="0">
                <a:latin typeface="Segoe Script" pitchFamily="66" charset="0"/>
              </a:rPr>
              <a:t>Витрати на якість та їх класифікація</a:t>
            </a: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12. </a:t>
            </a:r>
            <a:r>
              <a:rPr lang="uk-UA" sz="1600" dirty="0" smtClean="0">
                <a:latin typeface="Segoe Script" pitchFamily="66" charset="0"/>
              </a:rPr>
              <a:t>Аудит якості та премії якості</a:t>
            </a:r>
            <a:endParaRPr lang="pl-PL" sz="1600" dirty="0" smtClean="0">
              <a:latin typeface="Segoe Script" pitchFamily="66" charset="0"/>
            </a:endParaRPr>
          </a:p>
          <a:p>
            <a:r>
              <a:rPr lang="uk-UA" sz="1600" b="1" dirty="0" smtClean="0">
                <a:solidFill>
                  <a:srgbClr val="00B050"/>
                </a:solidFill>
                <a:latin typeface="Segoe Script" pitchFamily="66" charset="0"/>
              </a:rPr>
              <a:t>Тема 13.</a:t>
            </a:r>
            <a:r>
              <a:rPr lang="uk-UA" sz="1600" dirty="0" smtClean="0">
                <a:latin typeface="Segoe Script" pitchFamily="66" charset="0"/>
              </a:rPr>
              <a:t>Особливості впровадження систем управління якістю в діяльності різних типів організацій.</a:t>
            </a:r>
            <a:endParaRPr lang="pl-PL" sz="1600" dirty="0" smtClean="0">
              <a:latin typeface="Segoe Script" pitchFamily="66" charset="0"/>
            </a:endParaRPr>
          </a:p>
          <a:p>
            <a:endParaRPr lang="uk-UA" dirty="0" smtClean="0"/>
          </a:p>
          <a:p>
            <a:endParaRPr lang="pl-PL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100" name="Picture 4" descr="C:\Users\Dell\Desktop\кар уя\Quality_management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636"/>
            <a:ext cx="2457980" cy="1728779"/>
          </a:xfrm>
          <a:prstGeom prst="rect">
            <a:avLst/>
          </a:prstGeom>
          <a:noFill/>
        </p:spPr>
      </p:pic>
      <p:pic>
        <p:nvPicPr>
          <p:cNvPr id="4101" name="Picture 5" descr="C:\Users\Dell\Desktop\кар уя\kisspng-quality-assurance-quality-control-business-managem-pollution-5aca911289c711.17959348152322485056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71480"/>
            <a:ext cx="3224054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294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Пользователь Windows</cp:lastModifiedBy>
  <cp:revision>98</cp:revision>
  <dcterms:created xsi:type="dcterms:W3CDTF">2021-04-17T15:25:28Z</dcterms:created>
  <dcterms:modified xsi:type="dcterms:W3CDTF">2023-01-31T06:49:16Z</dcterms:modified>
</cp:coreProperties>
</file>