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pPr/>
              <a:t>02.02.2023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157192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8E40"/>
                </a:solidFill>
                <a:cs typeface="Aparajita" pitchFamily="34" charset="0"/>
              </a:rPr>
              <a:t>УПРАВЛІННЯ ЦИФРОВИМИ АКТИВАМИ</a:t>
            </a:r>
            <a:endParaRPr lang="uk-UA" sz="36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Цифрові активи: формування правової бази як основа впровадження в реальний  сектор економіки | РБК Укра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6604014" cy="371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1988839"/>
            <a:ext cx="468052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 кафедри менеджменту імені професора Л.І. Михайлової</a:t>
            </a:r>
            <a:endParaRPr lang="uk-UA" sz="26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14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Орєхова </a:t>
            </a:r>
          </a:p>
          <a:p>
            <a:pPr marL="0" indent="0" algn="ctr">
              <a:buNone/>
            </a:pPr>
            <a:r>
              <a:rPr lang="uk-UA" b="1" dirty="0" err="1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Альвіна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 Іванівна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2" descr="Орєхова Альвіна Івані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13950" t="22808" r="61518" b="21599"/>
          <a:stretch>
            <a:fillRect/>
          </a:stretch>
        </p:blipFill>
        <p:spPr bwMode="auto">
          <a:xfrm>
            <a:off x="5429256" y="1571612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dirty="0" smtClean="0">
              <a:latin typeface="Segoe Script" pitchFamily="34" charset="0"/>
            </a:endParaRPr>
          </a:p>
          <a:p>
            <a:pPr algn="ctr"/>
            <a:r>
              <a:rPr lang="uk-UA" dirty="0" smtClean="0">
                <a:latin typeface="Segoe Script" pitchFamily="34" charset="0"/>
              </a:rPr>
              <a:t>засвоєння теоретичних знань та формування професійних </a:t>
            </a:r>
            <a:r>
              <a:rPr lang="uk-UA" dirty="0" err="1" smtClean="0">
                <a:latin typeface="Segoe Script" pitchFamily="34" charset="0"/>
              </a:rPr>
              <a:t>компетентностей</a:t>
            </a:r>
            <a:r>
              <a:rPr lang="uk-UA" dirty="0" smtClean="0">
                <a:latin typeface="Segoe Script" pitchFamily="34" charset="0"/>
              </a:rPr>
              <a:t> щодо організації та управління цифровими активами, підвищення рівня цифрової грамотності майбутніх фахівців</a:t>
            </a:r>
            <a:endParaRPr lang="uk-UA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9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400" b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3357562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Segoe Script" pitchFamily="34" charset="0"/>
              </a:rPr>
              <a:t>• поглиблене вивчення регуляторних та законодавчих актів щодо функціонування ринку </a:t>
            </a:r>
            <a:r>
              <a:rPr lang="uk-UA" dirty="0" err="1" smtClean="0">
                <a:latin typeface="Segoe Script" pitchFamily="34" charset="0"/>
              </a:rPr>
              <a:t>криптовалют</a:t>
            </a:r>
            <a:r>
              <a:rPr lang="uk-UA" dirty="0" smtClean="0">
                <a:latin typeface="Segoe Script" pitchFamily="34" charset="0"/>
              </a:rPr>
              <a:t> та віртуальних бірж;</a:t>
            </a:r>
            <a:endParaRPr lang="ru-RU" dirty="0" smtClean="0">
              <a:latin typeface="Segoe Script" pitchFamily="34" charset="0"/>
            </a:endParaRPr>
          </a:p>
          <a:p>
            <a:pPr algn="just"/>
            <a:r>
              <a:rPr lang="uk-UA" dirty="0" smtClean="0">
                <a:latin typeface="Segoe Script" pitchFamily="34" charset="0"/>
              </a:rPr>
              <a:t>• набуття знань з питань організації та здійснення </a:t>
            </a:r>
            <a:r>
              <a:rPr lang="uk-UA" dirty="0" err="1" smtClean="0">
                <a:latin typeface="Segoe Script" pitchFamily="34" charset="0"/>
              </a:rPr>
              <a:t>Інтернет-трейдингу</a:t>
            </a:r>
            <a:r>
              <a:rPr lang="uk-UA" dirty="0" smtClean="0">
                <a:latin typeface="Segoe Script" pitchFamily="34" charset="0"/>
              </a:rPr>
              <a:t>;</a:t>
            </a:r>
            <a:endParaRPr lang="ru-RU" dirty="0" smtClean="0">
              <a:latin typeface="Segoe Script" pitchFamily="34" charset="0"/>
            </a:endParaRPr>
          </a:p>
          <a:p>
            <a:pPr algn="just"/>
            <a:r>
              <a:rPr lang="uk-UA" dirty="0" smtClean="0">
                <a:latin typeface="Segoe Script" pitchFamily="34" charset="0"/>
              </a:rPr>
              <a:t>• ознайомлення з процедурою </a:t>
            </a:r>
            <a:r>
              <a:rPr lang="uk-UA" dirty="0" err="1" smtClean="0">
                <a:latin typeface="Segoe Script" pitchFamily="34" charset="0"/>
              </a:rPr>
              <a:t>Іnitial</a:t>
            </a:r>
            <a:r>
              <a:rPr lang="uk-UA" dirty="0" smtClean="0">
                <a:latin typeface="Segoe Script" pitchFamily="34" charset="0"/>
              </a:rPr>
              <a:t> </a:t>
            </a:r>
            <a:r>
              <a:rPr lang="uk-UA" dirty="0" err="1" smtClean="0">
                <a:latin typeface="Segoe Script" pitchFamily="34" charset="0"/>
              </a:rPr>
              <a:t>Сoin</a:t>
            </a:r>
            <a:r>
              <a:rPr lang="uk-UA" dirty="0" smtClean="0">
                <a:latin typeface="Segoe Script" pitchFamily="34" charset="0"/>
              </a:rPr>
              <a:t> </a:t>
            </a:r>
            <a:r>
              <a:rPr lang="uk-UA" dirty="0" err="1" smtClean="0">
                <a:latin typeface="Segoe Script" pitchFamily="34" charset="0"/>
              </a:rPr>
              <a:t>Оffering</a:t>
            </a:r>
            <a:r>
              <a:rPr lang="uk-UA" dirty="0" smtClean="0">
                <a:latin typeface="Segoe Script" pitchFamily="34" charset="0"/>
              </a:rPr>
              <a:t>;</a:t>
            </a:r>
            <a:endParaRPr lang="ru-RU" dirty="0" smtClean="0">
              <a:latin typeface="Segoe Script" pitchFamily="34" charset="0"/>
            </a:endParaRPr>
          </a:p>
          <a:p>
            <a:pPr algn="just"/>
            <a:r>
              <a:rPr lang="uk-UA" dirty="0" smtClean="0">
                <a:latin typeface="Segoe Script" pitchFamily="34" charset="0"/>
              </a:rPr>
              <a:t>• набуття знань з питань </a:t>
            </a:r>
            <a:r>
              <a:rPr lang="uk-UA" dirty="0" err="1" smtClean="0">
                <a:latin typeface="Segoe Script" pitchFamily="34" charset="0"/>
              </a:rPr>
              <a:t>майнінгу</a:t>
            </a:r>
            <a:r>
              <a:rPr lang="uk-UA" dirty="0" smtClean="0">
                <a:latin typeface="Segoe Script" pitchFamily="34" charset="0"/>
              </a:rPr>
              <a:t> </a:t>
            </a:r>
            <a:r>
              <a:rPr lang="uk-UA" dirty="0" err="1" smtClean="0">
                <a:latin typeface="Segoe Script" pitchFamily="34" charset="0"/>
              </a:rPr>
              <a:t>криптовалюти</a:t>
            </a:r>
            <a:r>
              <a:rPr lang="uk-UA" dirty="0" smtClean="0">
                <a:latin typeface="Segoe Script" pitchFamily="34" charset="0"/>
              </a:rPr>
              <a:t> та основних її видів;</a:t>
            </a:r>
            <a:endParaRPr lang="ru-RU" dirty="0" smtClean="0">
              <a:latin typeface="Segoe Script" pitchFamily="34" charset="0"/>
            </a:endParaRPr>
          </a:p>
          <a:p>
            <a:pPr algn="just"/>
            <a:r>
              <a:rPr lang="uk-UA" dirty="0" smtClean="0">
                <a:latin typeface="Segoe Script" pitchFamily="34" charset="0"/>
              </a:rPr>
              <a:t>• ознайомлення з технологією </a:t>
            </a:r>
            <a:r>
              <a:rPr lang="uk-UA" dirty="0" err="1" smtClean="0">
                <a:latin typeface="Segoe Script" pitchFamily="34" charset="0"/>
              </a:rPr>
              <a:t>блокчейн</a:t>
            </a:r>
            <a:r>
              <a:rPr lang="uk-UA" dirty="0" smtClean="0">
                <a:latin typeface="Segoe Script" pitchFamily="34" charset="0"/>
              </a:rPr>
              <a:t> та формами її практичного застосування у діяльності фінансових інституцій.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3" name="Picture 2" descr="Як інвестувати в крипту, не купуючи монети на свій гаманець: альтернативні  варіан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862099" cy="1428760"/>
          </a:xfrm>
          <a:prstGeom prst="rect">
            <a:avLst/>
          </a:prstGeom>
          <a:noFill/>
        </p:spPr>
      </p:pic>
      <p:pic>
        <p:nvPicPr>
          <p:cNvPr id="6" name="Picture 4" descr="Creating An Initial Coin Offering ICO | by Creepybits | CryptoSt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500306"/>
            <a:ext cx="1455233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Опанувавши курс, ви отримаєте відповіді на такі питання: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1285860"/>
            <a:ext cx="2773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Segoe Script" pitchFamily="34" charset="0"/>
              </a:rPr>
              <a:t>Основи </a:t>
            </a:r>
            <a:r>
              <a:rPr lang="uk-UA" sz="2000" b="1" dirty="0" err="1" smtClean="0">
                <a:solidFill>
                  <a:srgbClr val="0070C0"/>
                </a:solidFill>
                <a:latin typeface="Segoe Script" pitchFamily="34" charset="0"/>
              </a:rPr>
              <a:t>кібербезпеки</a:t>
            </a:r>
            <a:endParaRPr lang="uk-UA" sz="2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2928934"/>
            <a:ext cx="2572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8E40"/>
                </a:solidFill>
                <a:latin typeface="Segoe Script" pitchFamily="34" charset="0"/>
              </a:rPr>
              <a:t>Можливості</a:t>
            </a:r>
            <a:r>
              <a:rPr lang="ru-RU" sz="2000" b="1" dirty="0" smtClean="0">
                <a:solidFill>
                  <a:srgbClr val="008E40"/>
                </a:solidFill>
                <a:latin typeface="Segoe Script" pitchFamily="34" charset="0"/>
              </a:rPr>
              <a:t> та </a:t>
            </a:r>
            <a:r>
              <a:rPr lang="ru-RU" sz="2000" b="1" dirty="0" err="1" smtClean="0">
                <a:solidFill>
                  <a:srgbClr val="008E40"/>
                </a:solidFill>
                <a:latin typeface="Segoe Script" pitchFamily="34" charset="0"/>
              </a:rPr>
              <a:t>ризики</a:t>
            </a:r>
            <a:r>
              <a:rPr lang="ru-RU" sz="2000" b="1" dirty="0" smtClean="0">
                <a:solidFill>
                  <a:srgbClr val="008E4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008E40"/>
                </a:solidFill>
                <a:latin typeface="Segoe Script" pitchFamily="34" charset="0"/>
              </a:rPr>
              <a:t>торгівлі</a:t>
            </a:r>
            <a:r>
              <a:rPr lang="ru-RU" sz="2000" b="1" dirty="0" smtClean="0">
                <a:solidFill>
                  <a:srgbClr val="008E40"/>
                </a:solidFill>
                <a:latin typeface="Segoe Script" pitchFamily="34" charset="0"/>
              </a:rPr>
              <a:t> на ринку </a:t>
            </a:r>
            <a:r>
              <a:rPr lang="ru-RU" sz="2000" b="1" dirty="0" err="1" smtClean="0">
                <a:solidFill>
                  <a:srgbClr val="008E40"/>
                </a:solidFill>
                <a:latin typeface="Segoe Script" pitchFamily="34" charset="0"/>
              </a:rPr>
              <a:t>цифрових</a:t>
            </a:r>
            <a:r>
              <a:rPr lang="ru-RU" sz="2000" b="1" dirty="0" smtClean="0">
                <a:solidFill>
                  <a:srgbClr val="008E40"/>
                </a:solidFill>
                <a:latin typeface="Segoe Script" pitchFamily="34" charset="0"/>
              </a:rPr>
              <a:t> </a:t>
            </a:r>
            <a:r>
              <a:rPr lang="ru-RU" sz="2000" b="1" dirty="0" err="1" smtClean="0">
                <a:solidFill>
                  <a:srgbClr val="008E40"/>
                </a:solidFill>
                <a:latin typeface="Segoe Script" pitchFamily="34" charset="0"/>
              </a:rPr>
              <a:t>активів</a:t>
            </a:r>
            <a:endParaRPr lang="uk-UA" sz="2000" b="1" dirty="0">
              <a:solidFill>
                <a:srgbClr val="008E4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572008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Segoe Script" pitchFamily="34" charset="0"/>
              </a:rPr>
              <a:t>Сутність</a:t>
            </a:r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Segoe Script" pitchFamily="34" charset="0"/>
              </a:rPr>
              <a:t>технології</a:t>
            </a:r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Segoe Script" pitchFamily="34" charset="0"/>
              </a:rPr>
              <a:t>блокчейн</a:t>
            </a:r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 (В</a:t>
            </a:r>
            <a:r>
              <a:rPr lang="en-GB" sz="2400" b="1" dirty="0" smtClean="0">
                <a:solidFill>
                  <a:srgbClr val="0070C0"/>
                </a:solidFill>
                <a:latin typeface="Segoe Script" pitchFamily="34" charset="0"/>
              </a:rPr>
              <a:t>l</a:t>
            </a:r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ос</a:t>
            </a:r>
            <a:r>
              <a:rPr lang="en-GB" sz="2400" b="1" dirty="0" smtClean="0">
                <a:solidFill>
                  <a:srgbClr val="0070C0"/>
                </a:solidFill>
                <a:latin typeface="Segoe Script" pitchFamily="34" charset="0"/>
              </a:rPr>
              <a:t>k</a:t>
            </a:r>
            <a:r>
              <a:rPr lang="ru-RU" sz="2400" b="1" dirty="0" smtClean="0">
                <a:solidFill>
                  <a:srgbClr val="0070C0"/>
                </a:solidFill>
                <a:latin typeface="Segoe Script" pitchFamily="34" charset="0"/>
              </a:rPr>
              <a:t>с</a:t>
            </a:r>
            <a:r>
              <a:rPr lang="en-GB" sz="2400" b="1" dirty="0" smtClean="0">
                <a:solidFill>
                  <a:srgbClr val="0070C0"/>
                </a:solidFill>
                <a:latin typeface="Segoe Script" pitchFamily="34" charset="0"/>
              </a:rPr>
              <a:t>h</a:t>
            </a:r>
            <a:r>
              <a:rPr lang="ru-RU" sz="2400" b="1" dirty="0" err="1" smtClean="0">
                <a:solidFill>
                  <a:srgbClr val="0070C0"/>
                </a:solidFill>
                <a:latin typeface="Segoe Script" pitchFamily="34" charset="0"/>
              </a:rPr>
              <a:t>аі</a:t>
            </a:r>
            <a:r>
              <a:rPr lang="en-GB" sz="2400" b="1" dirty="0" smtClean="0">
                <a:solidFill>
                  <a:srgbClr val="0070C0"/>
                </a:solidFill>
                <a:latin typeface="Segoe Script" pitchFamily="34" charset="0"/>
              </a:rPr>
              <a:t>n)</a:t>
            </a:r>
            <a:endParaRPr lang="uk-UA" sz="24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4572008"/>
            <a:ext cx="2516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Segoe Script" pitchFamily="34" charset="0"/>
              </a:rPr>
              <a:t>Що таке </a:t>
            </a:r>
            <a:r>
              <a:rPr lang="uk-UA" sz="2000" b="1" dirty="0" err="1" smtClean="0">
                <a:solidFill>
                  <a:srgbClr val="0070C0"/>
                </a:solidFill>
                <a:latin typeface="Segoe Script" pitchFamily="34" charset="0"/>
              </a:rPr>
              <a:t>криптовалюта</a:t>
            </a:r>
            <a:r>
              <a:rPr lang="uk-UA" sz="2000" b="1" dirty="0" smtClean="0">
                <a:solidFill>
                  <a:srgbClr val="0070C0"/>
                </a:solidFill>
                <a:latin typeface="Segoe Script" pitchFamily="34" charset="0"/>
              </a:rPr>
              <a:t> і як це працює</a:t>
            </a:r>
            <a:endParaRPr lang="uk-UA" sz="2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4423" y="926026"/>
            <a:ext cx="325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Segoe Script" pitchFamily="34" charset="0"/>
              </a:rPr>
              <a:t>Законодавче регулювання обігу </a:t>
            </a:r>
            <a:r>
              <a:rPr lang="uk-UA" sz="2000" b="1" dirty="0" err="1" smtClean="0">
                <a:solidFill>
                  <a:srgbClr val="0070C0"/>
                </a:solidFill>
                <a:latin typeface="Segoe Script" pitchFamily="34" charset="0"/>
              </a:rPr>
              <a:t>крипотовалют</a:t>
            </a:r>
            <a:r>
              <a:rPr lang="uk-UA" sz="2000" b="1" dirty="0" smtClean="0">
                <a:solidFill>
                  <a:srgbClr val="0070C0"/>
                </a:solidFill>
                <a:latin typeface="Segoe Script" pitchFamily="34" charset="0"/>
              </a:rPr>
              <a:t> в Україні та світі</a:t>
            </a:r>
            <a:endParaRPr lang="uk-UA" sz="20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53"/>
          <a:stretch/>
        </p:blipFill>
        <p:spPr bwMode="auto">
          <a:xfrm>
            <a:off x="3899764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ісяць кібербезпеки в Україні. Новини сайту E-Schools.inf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819639" cy="1393825"/>
          </a:xfrm>
          <a:prstGeom prst="rect">
            <a:avLst/>
          </a:prstGeom>
          <a:noFill/>
        </p:spPr>
      </p:pic>
      <p:sp>
        <p:nvSpPr>
          <p:cNvPr id="2052" name="AutoShape 4" descr="Що таке блокчейн технологія: це не лише про криптовалюту ⋆ Future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Що таке блокчейн технологія: це не лише про криптовалюту ⋆ Future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Що таке блокчейн технологія: це не лише про криптовалюту ⋆ Future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риптовалюти, на які слід звернути увагу протягом тижня 26 грудня -  Coinphony [UK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00306"/>
            <a:ext cx="2619375" cy="1743076"/>
          </a:xfrm>
          <a:prstGeom prst="rect">
            <a:avLst/>
          </a:prstGeom>
          <a:noFill/>
        </p:spPr>
      </p:pic>
      <p:sp>
        <p:nvSpPr>
          <p:cNvPr id="2060" name="AutoShape 12" descr="Цифровая экономика: новые ак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Цифровая экономика: новые акти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Як блокчейн підкорює світ: інтеграція технології світовими бізнес-гіга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Як блокчейн підкорює світ: інтеграція технології світовими бізнес-гіган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6" descr="Обучение Blockch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000636"/>
            <a:ext cx="2471732" cy="1545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000108"/>
            <a:ext cx="8143900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1</a:t>
            </a:r>
            <a:r>
              <a:rPr lang="uk-UA" dirty="0" smtClean="0">
                <a:solidFill>
                  <a:srgbClr val="008E40"/>
                </a:solidFill>
                <a:latin typeface="Segoe Script" pitchFamily="34" charset="0"/>
              </a:rPr>
              <a:t>. </a:t>
            </a:r>
            <a:r>
              <a:rPr lang="uk-UA" dirty="0" smtClean="0">
                <a:latin typeface="Segoe Script" pitchFamily="34" charset="0"/>
              </a:rPr>
              <a:t>Цифрові активи: базові поняття, законодавче регулювання 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2. </a:t>
            </a:r>
            <a:r>
              <a:rPr lang="uk-UA" dirty="0" smtClean="0">
                <a:latin typeface="Segoe Script" pitchFamily="34" charset="0"/>
              </a:rPr>
              <a:t>Технологічні основи </a:t>
            </a:r>
            <a:r>
              <a:rPr lang="uk-UA" dirty="0" err="1" smtClean="0">
                <a:latin typeface="Segoe Script" pitchFamily="34" charset="0"/>
              </a:rPr>
              <a:t>блокчейну</a:t>
            </a:r>
            <a:r>
              <a:rPr lang="uk-UA" dirty="0" smtClean="0">
                <a:latin typeface="Segoe Script" pitchFamily="34" charset="0"/>
              </a:rPr>
              <a:t>: загальні засади. Світовий досвід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3. </a:t>
            </a:r>
            <a:r>
              <a:rPr lang="uk-UA" dirty="0" smtClean="0">
                <a:latin typeface="Segoe Script" pitchFamily="34" charset="0"/>
              </a:rPr>
              <a:t>Використання технології </a:t>
            </a:r>
            <a:r>
              <a:rPr lang="uk-UA" dirty="0" err="1" smtClean="0">
                <a:latin typeface="Segoe Script" pitchFamily="34" charset="0"/>
              </a:rPr>
              <a:t>блокчейн</a:t>
            </a:r>
            <a:r>
              <a:rPr lang="uk-UA" dirty="0" smtClean="0">
                <a:latin typeface="Segoe Script" pitchFamily="34" charset="0"/>
              </a:rPr>
              <a:t>: сучасний стан та перспективи. Класифікація </a:t>
            </a:r>
            <a:r>
              <a:rPr lang="uk-UA" dirty="0" err="1" smtClean="0">
                <a:latin typeface="Segoe Script" pitchFamily="34" charset="0"/>
              </a:rPr>
              <a:t>блокчейнів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4. </a:t>
            </a:r>
            <a:r>
              <a:rPr lang="uk-UA" dirty="0" err="1" smtClean="0">
                <a:latin typeface="Segoe Script" pitchFamily="34" charset="0"/>
              </a:rPr>
              <a:t>Криптовалюти</a:t>
            </a:r>
            <a:r>
              <a:rPr lang="uk-UA" dirty="0" smtClean="0">
                <a:latin typeface="Segoe Script" pitchFamily="34" charset="0"/>
              </a:rPr>
              <a:t>, їхні види, принципи </a:t>
            </a:r>
            <a:r>
              <a:rPr lang="uk-UA" dirty="0" err="1" smtClean="0">
                <a:latin typeface="Segoe Script" pitchFamily="34" charset="0"/>
              </a:rPr>
              <a:t>майнінгу</a:t>
            </a:r>
            <a:r>
              <a:rPr lang="uk-UA" dirty="0" smtClean="0">
                <a:latin typeface="Segoe Script" pitchFamily="34" charset="0"/>
              </a:rPr>
              <a:t> та роль на фінансовому ринку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5. </a:t>
            </a:r>
            <a:r>
              <a:rPr lang="uk-UA" dirty="0" smtClean="0">
                <a:latin typeface="Segoe Script" pitchFamily="34" charset="0"/>
              </a:rPr>
              <a:t>Фондовий ринок, його учасники та інструменти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6. </a:t>
            </a:r>
            <a:r>
              <a:rPr lang="uk-UA" dirty="0" smtClean="0">
                <a:latin typeface="Segoe Script" pitchFamily="34" charset="0"/>
              </a:rPr>
              <a:t>Законодавче регулювання обігу </a:t>
            </a:r>
            <a:r>
              <a:rPr lang="uk-UA" dirty="0" err="1" smtClean="0">
                <a:latin typeface="Segoe Script" pitchFamily="34" charset="0"/>
              </a:rPr>
              <a:t>крипотовалют</a:t>
            </a:r>
            <a:r>
              <a:rPr lang="uk-UA" dirty="0" smtClean="0">
                <a:latin typeface="Segoe Script" pitchFamily="34" charset="0"/>
              </a:rPr>
              <a:t>: світовий досвід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7. </a:t>
            </a:r>
            <a:r>
              <a:rPr lang="uk-UA" dirty="0" err="1" smtClean="0">
                <a:latin typeface="Segoe Script" pitchFamily="34" charset="0"/>
              </a:rPr>
              <a:t>Інтернет-трединг</a:t>
            </a:r>
            <a:r>
              <a:rPr lang="uk-UA" dirty="0" smtClean="0">
                <a:latin typeface="Segoe Script" pitchFamily="34" charset="0"/>
              </a:rPr>
              <a:t> як спосіб доступу до торгів на віртуальних біржах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8. </a:t>
            </a:r>
            <a:r>
              <a:rPr lang="uk-UA" dirty="0" smtClean="0">
                <a:latin typeface="Segoe Script" pitchFamily="34" charset="0"/>
              </a:rPr>
              <a:t>ICO (</a:t>
            </a:r>
            <a:r>
              <a:rPr lang="uk-UA" dirty="0" err="1" smtClean="0">
                <a:latin typeface="Segoe Script" pitchFamily="34" charset="0"/>
              </a:rPr>
              <a:t>Initial</a:t>
            </a:r>
            <a:r>
              <a:rPr lang="uk-UA" dirty="0" smtClean="0">
                <a:latin typeface="Segoe Script" pitchFamily="34" charset="0"/>
              </a:rPr>
              <a:t> </a:t>
            </a:r>
            <a:r>
              <a:rPr lang="uk-UA" dirty="0" err="1" smtClean="0">
                <a:latin typeface="Segoe Script" pitchFamily="34" charset="0"/>
              </a:rPr>
              <a:t>Coin</a:t>
            </a:r>
            <a:r>
              <a:rPr lang="uk-UA" dirty="0" smtClean="0">
                <a:latin typeface="Segoe Script" pitchFamily="34" charset="0"/>
              </a:rPr>
              <a:t> </a:t>
            </a:r>
            <a:r>
              <a:rPr lang="uk-UA" dirty="0" err="1" smtClean="0">
                <a:latin typeface="Segoe Script" pitchFamily="34" charset="0"/>
              </a:rPr>
              <a:t>Offering</a:t>
            </a:r>
            <a:r>
              <a:rPr lang="uk-UA" dirty="0" smtClean="0">
                <a:latin typeface="Segoe Script" pitchFamily="34" charset="0"/>
              </a:rPr>
              <a:t>) як засіб залучення фінансових інвестицій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9. </a:t>
            </a:r>
            <a:r>
              <a:rPr lang="uk-UA" dirty="0" err="1" smtClean="0">
                <a:latin typeface="Segoe Script" pitchFamily="34" charset="0"/>
              </a:rPr>
              <a:t>Кібербезпека</a:t>
            </a:r>
            <a:r>
              <a:rPr lang="uk-UA" dirty="0" smtClean="0">
                <a:latin typeface="Segoe Script" pitchFamily="34" charset="0"/>
              </a:rPr>
              <a:t> на міжнародному та національному рівні </a:t>
            </a:r>
            <a:endParaRPr lang="ru-RU" dirty="0" smtClean="0">
              <a:latin typeface="Segoe Script" pitchFamily="34" charset="0"/>
            </a:endParaRPr>
          </a:p>
          <a:p>
            <a:r>
              <a:rPr lang="uk-UA" b="1" dirty="0" smtClean="0">
                <a:solidFill>
                  <a:srgbClr val="008E40"/>
                </a:solidFill>
                <a:latin typeface="Segoe Script" pitchFamily="34" charset="0"/>
              </a:rPr>
              <a:t>Тема 10. </a:t>
            </a:r>
            <a:r>
              <a:rPr lang="uk-UA" dirty="0" smtClean="0">
                <a:latin typeface="Segoe Script" pitchFamily="34" charset="0"/>
              </a:rPr>
              <a:t>Державне регулювання </a:t>
            </a:r>
            <a:r>
              <a:rPr lang="uk-UA" dirty="0" err="1" smtClean="0">
                <a:latin typeface="Segoe Script" pitchFamily="34" charset="0"/>
              </a:rPr>
              <a:t>криптовалютного</a:t>
            </a:r>
            <a:r>
              <a:rPr lang="uk-UA" dirty="0" smtClean="0">
                <a:latin typeface="Segoe Script" pitchFamily="34" charset="0"/>
              </a:rPr>
              <a:t> ринку 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271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УПРАВЛІННЯ ЦИФРОВИМИ АКТИВАМИ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Пользователь Windows</cp:lastModifiedBy>
  <cp:revision>106</cp:revision>
  <dcterms:created xsi:type="dcterms:W3CDTF">2021-04-17T15:25:28Z</dcterms:created>
  <dcterms:modified xsi:type="dcterms:W3CDTF">2023-02-02T16:49:11Z</dcterms:modified>
</cp:coreProperties>
</file>