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E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>
        <p:scale>
          <a:sx n="94" d="100"/>
          <a:sy n="94" d="100"/>
        </p:scale>
        <p:origin x="-870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07.02.2023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65735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07.02.2023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71574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07.02.2023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31842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07.02.2023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15979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07.02.2023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4578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07.02.2023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76935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07.02.2023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93510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07.02.2023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26931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07.02.2023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42945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07.02.2023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37626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07.02.2023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03071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50DEF-3860-47DD-AF12-E678574E7C97}" type="datetimeFigureOut">
              <a:rPr lang="uk-UA" smtClean="0"/>
              <a:t>07.02.2023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20787-369D-4130-87B0-B3F3DA75F72A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23015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https/eim.snau.edu.ua/kafedri/menedzhmentu/sklad-kafedri/tkachenko-viktoriya-viktorivna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5157192"/>
            <a:ext cx="8458200" cy="1035546"/>
          </a:xfrm>
        </p:spPr>
        <p:txBody>
          <a:bodyPr>
            <a:noAutofit/>
          </a:bodyPr>
          <a:lstStyle/>
          <a:p>
            <a:r>
              <a:rPr lang="uk-UA" sz="2800" b="1" cap="all" dirty="0">
                <a:solidFill>
                  <a:srgbClr val="00B050"/>
                </a:solidFill>
                <a:latin typeface="Bookman Old Style" panose="02050604050505020204" pitchFamily="18" charset="0"/>
                <a:cs typeface="Aparajita" pitchFamily="34" charset="0"/>
              </a:rPr>
              <a:t>СМАРТ-КОНТРАКТИ В УПРАВЛІННІ</a:t>
            </a:r>
            <a:endParaRPr lang="uk-UA" sz="2800" dirty="0">
              <a:solidFill>
                <a:srgbClr val="00B050"/>
              </a:solidFill>
              <a:latin typeface="Bookman Old Style" panose="02050604050505020204" pitchFamily="18" charset="0"/>
              <a:cs typeface="Aparajita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99" y="3706"/>
            <a:ext cx="3356379" cy="112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Національна Асоціація Адвокатів УкраЇни - Смарт контракти – чи справді  договори та чи дійсно &quot;розумні&quot;">
            <a:extLst>
              <a:ext uri="{FF2B5EF4-FFF2-40B4-BE49-F238E27FC236}">
                <a16:creationId xmlns:a16="http://schemas.microsoft.com/office/drawing/2014/main" xmlns="" id="{5FCD861F-BB58-445C-84FF-7D154B0EF5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4570" y="1106742"/>
            <a:ext cx="7004148" cy="405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5827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280429" y="1649577"/>
            <a:ext cx="4680520" cy="3217609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400" i="1" dirty="0">
                <a:solidFill>
                  <a:srgbClr val="00B050"/>
                </a:solidFill>
                <a:latin typeface="Bookman Old Style" panose="02050604050505020204" pitchFamily="18" charset="0"/>
                <a:cs typeface="Arial" pitchFamily="34" charset="0"/>
              </a:rPr>
              <a:t>Кандидат економічних наук, доцент кафедри менеджменту імені професора Л.І.  Михайлової</a:t>
            </a:r>
          </a:p>
          <a:p>
            <a:pPr marL="0" indent="0" algn="ctr">
              <a:buNone/>
            </a:pPr>
            <a:endParaRPr lang="uk-UA" sz="2800" b="1" dirty="0">
              <a:solidFill>
                <a:srgbClr val="00B050"/>
              </a:solidFill>
              <a:latin typeface="Bookman Old Style" panose="02050604050505020204" pitchFamily="18" charset="0"/>
              <a:cs typeface="Aparajita" pitchFamily="34" charset="0"/>
            </a:endParaRPr>
          </a:p>
          <a:p>
            <a:pPr marL="0" indent="0" algn="ctr">
              <a:buNone/>
            </a:pPr>
            <a:r>
              <a:rPr lang="uk-UA" i="1" dirty="0">
                <a:solidFill>
                  <a:srgbClr val="00B050"/>
                </a:solidFill>
                <a:latin typeface="Bookman Old Style" panose="02050604050505020204" pitchFamily="18" charset="0"/>
                <a:cs typeface="Arial" pitchFamily="34" charset="0"/>
              </a:rPr>
              <a:t>Ткаченко В.В.</a:t>
            </a:r>
            <a:endParaRPr lang="uk-UA" b="1" dirty="0">
              <a:solidFill>
                <a:srgbClr val="00B050"/>
              </a:solidFill>
              <a:latin typeface="Bookman Old Style" panose="02050604050505020204" pitchFamily="18" charset="0"/>
              <a:cs typeface="Aparajita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0213" y="343905"/>
            <a:ext cx="5163531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4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anose="03010101010201010101" pitchFamily="66" charset="0"/>
              </a:rPr>
              <a:t>Хто викладач курсу?</a:t>
            </a:r>
            <a:endParaRPr lang="uk-UA" sz="4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  <p:pic>
        <p:nvPicPr>
          <p:cNvPr id="5124" name="Picture 4" descr="Цікаві факти про інтернет - Dovidka.biz.u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37" y="5915524"/>
            <a:ext cx="1875159" cy="94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875159" y="6019090"/>
            <a:ext cx="73773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hlinkClick r:id="rId3"/>
              </a:rPr>
              <a:t>https://https://eim.snau.edu.ua/kafedri/menedzhmentu/sklad-kafedri/tkachenko-viktoriya-viktorivna/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endParaRPr lang="uk-UA" b="1" dirty="0">
              <a:solidFill>
                <a:srgbClr val="0070C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875159" y="5549555"/>
            <a:ext cx="4645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>
                <a:solidFill>
                  <a:schemeClr val="tx2">
                    <a:lumMod val="60000"/>
                    <a:lumOff val="40000"/>
                  </a:schemeClr>
                </a:solidFill>
                <a:latin typeface="Segoe Script" pitchFamily="34" charset="0"/>
              </a:rPr>
              <a:t>Детальніше про викладача тут: 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7A343AF5-A1A8-45AD-BFDF-582D362811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1582" y="401431"/>
            <a:ext cx="3295228" cy="4940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748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31840" y="188640"/>
            <a:ext cx="60121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solidFill>
                  <a:srgbClr val="00B050"/>
                </a:solidFill>
                <a:latin typeface="Segoe Script" pitchFamily="34" charset="0"/>
                <a:cs typeface="Arial" pitchFamily="34" charset="0"/>
              </a:rPr>
              <a:t>МЕТА ВИВЧЕННЯ ДИСЦИПЛІНИ: </a:t>
            </a:r>
          </a:p>
          <a:p>
            <a:pPr algn="ctr"/>
            <a:endParaRPr lang="uk-UA" sz="2000" dirty="0">
              <a:latin typeface="Segoe Script" pitchFamily="34" charset="0"/>
            </a:endParaRPr>
          </a:p>
          <a:p>
            <a:pPr indent="450215" algn="ctr"/>
            <a:r>
              <a:rPr lang="uk-UA" sz="20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вивчення та опрацювання теоретичного та практичного підґрунтя технології блокчейн щодо розробки смарт-контракту, який би забезпечував надійну передачу інформації та був захищеним від несанкціонованого доступу. </a:t>
            </a:r>
            <a:endParaRPr lang="ru-RU" sz="200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2884927"/>
            <a:ext cx="663823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i="1" dirty="0">
                <a:latin typeface="Arial" pitchFamily="34" charset="0"/>
                <a:cs typeface="Arial" pitchFamily="34" charset="0"/>
              </a:rPr>
              <a:t> </a:t>
            </a:r>
            <a:r>
              <a:rPr lang="uk-UA" sz="2400" b="1" dirty="0">
                <a:solidFill>
                  <a:srgbClr val="00B050"/>
                </a:solidFill>
                <a:latin typeface="Segoe Script" pitchFamily="34" charset="0"/>
                <a:cs typeface="Arial" pitchFamily="34" charset="0"/>
              </a:rPr>
              <a:t>ЗАВДАННЯ  ДИСЦИПЛІНИ: </a:t>
            </a:r>
          </a:p>
          <a:p>
            <a:pPr lvl="0" algn="ctr"/>
            <a:r>
              <a:rPr lang="uk-UA" sz="20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ознайомлення з проблемами та загрозами інформаційної безпеки, а також аналіз існуючих методів їх вирішення;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вивчення та аналіз особливостей технології блокчейн, способи її будови, загальна робота системи;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оцінка переваг та недоліків системи технології блокчейн;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дослідження різновидів угод у формі смарт-контрактів;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ознайомлення з  існуючими платформами для реалізації смарт-контрактів, а також з принципами їх роботи; сприяння розвитку у здобувачів вищої освіти здатності самостійно розробити смарт-контракт та опублікувати його у власній мережі.</a:t>
            </a:r>
            <a:endParaRPr lang="ru-RU" sz="200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AutoShape 4" descr="Ділове спілкування, більше свободи, більше переваг | Всі Androi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 dirty="0"/>
          </a:p>
        </p:txBody>
      </p:sp>
      <p:pic>
        <p:nvPicPr>
          <p:cNvPr id="3076" name="Picture 4" descr="Безопасность технологии блокчейн: мифы и реальность">
            <a:extLst>
              <a:ext uri="{FF2B5EF4-FFF2-40B4-BE49-F238E27FC236}">
                <a16:creationId xmlns:a16="http://schemas.microsoft.com/office/drawing/2014/main" xmlns="" id="{9089C48D-F666-4A57-8AC4-EBE9DE0E69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539" y="423458"/>
            <a:ext cx="3059310" cy="2044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Mixin криптовалюта: переваги і прогнози, шифрування повідомлень">
            <a:extLst>
              <a:ext uri="{FF2B5EF4-FFF2-40B4-BE49-F238E27FC236}">
                <a16:creationId xmlns:a16="http://schemas.microsoft.com/office/drawing/2014/main" xmlns="" id="{4018659D-3179-4335-BB46-845F5DF117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948786" y="3510667"/>
            <a:ext cx="3672408" cy="2293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8787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7" y="144496"/>
            <a:ext cx="86900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solidFill>
                  <a:srgbClr val="00B050"/>
                </a:solidFill>
                <a:latin typeface="Segoe Script" pitchFamily="34" charset="0"/>
              </a:rPr>
              <a:t>Вивчивши курс, ви отримаєте відповіді на такі питання як: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893170" y="955099"/>
            <a:ext cx="291161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800" b="1" i="1" dirty="0">
                <a:solidFill>
                  <a:schemeClr val="accent1">
                    <a:lumMod val="75000"/>
                  </a:schemeClr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Яка суть та значення токенізації?</a:t>
            </a:r>
            <a:endParaRPr lang="uk-UA" sz="1600" b="1" i="1" dirty="0">
              <a:solidFill>
                <a:schemeClr val="accent1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50536" y="975493"/>
            <a:ext cx="25720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800" b="1" i="1" dirty="0">
                <a:solidFill>
                  <a:schemeClr val="accent4">
                    <a:lumMod val="75000"/>
                  </a:schemeClr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Як аналізувати інструменти розробки смарт-контрактів</a:t>
            </a:r>
            <a:r>
              <a:rPr lang="uk-UA" sz="1400" b="1" i="1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?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5893170" y="4281293"/>
            <a:ext cx="31203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Які </a:t>
            </a:r>
            <a:r>
              <a:rPr lang="uk-UA" sz="1600" b="1" i="1" dirty="0">
                <a:solidFill>
                  <a:schemeClr val="tx2">
                    <a:lumMod val="75000"/>
                  </a:schemeClr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сучасні програмні технології розгортання блокчейн-екосистем?</a:t>
            </a:r>
            <a:endParaRPr lang="uk-UA" sz="1600" b="1" i="1" dirty="0">
              <a:solidFill>
                <a:schemeClr val="tx2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385261" y="2636912"/>
            <a:ext cx="250790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800" b="1" i="1" dirty="0">
                <a:solidFill>
                  <a:srgbClr val="00B05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Як створити web-інтерфейс до смарт-контракту?</a:t>
            </a:r>
            <a:endParaRPr lang="uk-UA" b="1" i="1" dirty="0">
              <a:solidFill>
                <a:srgbClr val="00B05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54895" y="4066093"/>
            <a:ext cx="26239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600" b="1" i="1" dirty="0">
                <a:solidFill>
                  <a:srgbClr val="00B05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Які принципи і методи формування смарт-контрактів</a:t>
            </a:r>
            <a:r>
              <a:rPr lang="uk-UA" sz="1600" b="1" i="1" dirty="0">
                <a:solidFill>
                  <a:srgbClr val="00B050"/>
                </a:solidFill>
                <a:latin typeface="Bookman Old Style" panose="02050604050505020204" pitchFamily="18" charset="0"/>
              </a:rPr>
              <a:t>? </a:t>
            </a:r>
          </a:p>
        </p:txBody>
      </p:sp>
      <p:pic>
        <p:nvPicPr>
          <p:cNvPr id="3100" name="Picture 28" descr="Question mark earth stock illustration. Illustration of think - 11711560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453"/>
          <a:stretch/>
        </p:blipFill>
        <p:spPr bwMode="auto">
          <a:xfrm>
            <a:off x="3652594" y="859424"/>
            <a:ext cx="1916703" cy="1688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Что такое Blockchain — простыми словами — BUSINESS-M —  Информационно-деловой Портал">
            <a:extLst>
              <a:ext uri="{FF2B5EF4-FFF2-40B4-BE49-F238E27FC236}">
                <a16:creationId xmlns:a16="http://schemas.microsoft.com/office/drawing/2014/main" xmlns="" id="{6316D323-BF48-4626-8191-9F8F3A1BC3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7887" y="5190996"/>
            <a:ext cx="2778710" cy="1563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Что такое блокчейн, для чего он нужен, где и зачем">
            <a:extLst>
              <a:ext uri="{FF2B5EF4-FFF2-40B4-BE49-F238E27FC236}">
                <a16:creationId xmlns:a16="http://schemas.microsoft.com/office/drawing/2014/main" xmlns="" id="{FB95D763-78E4-4BBB-8619-E6B49F4331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009" y="2213619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Что такое смарт-контракт и чем он лучше юриста? | VOXPOPULI">
            <a:extLst>
              <a:ext uri="{FF2B5EF4-FFF2-40B4-BE49-F238E27FC236}">
                <a16:creationId xmlns:a16="http://schemas.microsoft.com/office/drawing/2014/main" xmlns="" id="{0E141841-73F1-4683-BF9A-8AA714DD3F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774" y="5051945"/>
            <a:ext cx="2768735" cy="1621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Безопасны ли смарт-контракты на блокчейн? Основные риски, о которых следует  помнить несмотря на популярность &quot;умных контрактов&quot; - Бизнес-журнал B-MAG">
            <a:extLst>
              <a:ext uri="{FF2B5EF4-FFF2-40B4-BE49-F238E27FC236}">
                <a16:creationId xmlns:a16="http://schemas.microsoft.com/office/drawing/2014/main" xmlns="" id="{FF3BE03F-7E32-424A-BFC2-315FEDA3CC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5307" y="3813819"/>
            <a:ext cx="2768735" cy="1483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Токенізація | andrushkiv.com">
            <a:extLst>
              <a:ext uri="{FF2B5EF4-FFF2-40B4-BE49-F238E27FC236}">
                <a16:creationId xmlns:a16="http://schemas.microsoft.com/office/drawing/2014/main" xmlns="" id="{F6A4671A-E942-4CDB-A6FB-3EC43F2F2A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9039" y="1864117"/>
            <a:ext cx="2535066" cy="1690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9747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39552" y="924911"/>
            <a:ext cx="81684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>
                <a:solidFill>
                  <a:srgbClr val="00B050"/>
                </a:solidFill>
                <a:latin typeface="Bookman Old Style" panose="02050604050505020204" pitchFamily="18" charset="0"/>
              </a:rPr>
              <a:t>Тема 1. </a:t>
            </a:r>
            <a:r>
              <a:rPr lang="uk-UA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Основи технології блокчейн</a:t>
            </a:r>
            <a:endParaRPr lang="ru-RU" sz="1800" dirty="0">
              <a:effectLst/>
              <a:latin typeface="Bookman Old Style" panose="020506040505050202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b="1" dirty="0">
                <a:solidFill>
                  <a:srgbClr val="00B050"/>
                </a:solidFill>
                <a:latin typeface="Bookman Old Style" panose="02050604050505020204" pitchFamily="18" charset="0"/>
              </a:rPr>
              <a:t>Тема 2. </a:t>
            </a:r>
            <a:r>
              <a:rPr lang="uk-UA" sz="1800" b="0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Основні блокчейн платформи для розробки смарт-контрактів. Види токенів</a:t>
            </a:r>
            <a:endParaRPr lang="ru-RU" sz="1800" dirty="0">
              <a:effectLst/>
              <a:latin typeface="Bookman Old Style" panose="020506040505050202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b="1" dirty="0">
                <a:solidFill>
                  <a:srgbClr val="00B050"/>
                </a:solidFill>
                <a:latin typeface="Bookman Old Style" panose="02050604050505020204" pitchFamily="18" charset="0"/>
              </a:rPr>
              <a:t>Тема 3. </a:t>
            </a:r>
            <a:r>
              <a:rPr lang="uk-UA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Принципи формування смарт-контрактів</a:t>
            </a:r>
            <a:endParaRPr lang="ru-RU" sz="1800" dirty="0">
              <a:effectLst/>
              <a:latin typeface="Bookman Old Style" panose="020506040505050202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b="1" dirty="0">
                <a:solidFill>
                  <a:srgbClr val="00B050"/>
                </a:solidFill>
                <a:latin typeface="Bookman Old Style" panose="02050604050505020204" pitchFamily="18" charset="0"/>
              </a:rPr>
              <a:t>Тема 4. </a:t>
            </a:r>
            <a:r>
              <a:rPr lang="uk-UA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Токенізація і смарт-контракти</a:t>
            </a:r>
            <a:endParaRPr lang="uk-UA" dirty="0">
              <a:latin typeface="Bookman Old Style" panose="02050604050505020204" pitchFamily="18" charset="0"/>
            </a:endParaRPr>
          </a:p>
          <a:p>
            <a:pPr algn="just"/>
            <a:r>
              <a:rPr lang="uk-UA" b="1" dirty="0">
                <a:solidFill>
                  <a:srgbClr val="00B050"/>
                </a:solidFill>
                <a:latin typeface="Bookman Old Style" panose="02050604050505020204" pitchFamily="18" charset="0"/>
              </a:rPr>
              <a:t>Тема 5. </a:t>
            </a:r>
            <a:r>
              <a:rPr lang="uk-UA" sz="1800" b="0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Аналіз і оцінка використання токенізації в сучасній економіці</a:t>
            </a:r>
            <a:endParaRPr lang="uk-UA" dirty="0">
              <a:latin typeface="Bookman Old Style" panose="02050604050505020204" pitchFamily="18" charset="0"/>
            </a:endParaRPr>
          </a:p>
          <a:p>
            <a:pPr algn="just"/>
            <a:r>
              <a:rPr lang="uk-UA" b="1" dirty="0">
                <a:solidFill>
                  <a:srgbClr val="00B050"/>
                </a:solidFill>
                <a:latin typeface="Bookman Old Style" panose="02050604050505020204" pitchFamily="18" charset="0"/>
              </a:rPr>
              <a:t>Тема 6. </a:t>
            </a:r>
            <a:r>
              <a:rPr lang="uk-UA" sz="1800" b="0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Спільні риси і різниця токенів і криптовалют</a:t>
            </a:r>
            <a:endParaRPr lang="uk-UA" dirty="0">
              <a:latin typeface="Bookman Old Style" panose="02050604050505020204" pitchFamily="18" charset="0"/>
            </a:endParaRPr>
          </a:p>
          <a:p>
            <a:pPr algn="just"/>
            <a:r>
              <a:rPr lang="uk-UA" b="1" dirty="0">
                <a:solidFill>
                  <a:srgbClr val="00B050"/>
                </a:solidFill>
                <a:latin typeface="Bookman Old Style" panose="02050604050505020204" pitchFamily="18" charset="0"/>
              </a:rPr>
              <a:t>Тема 7. </a:t>
            </a:r>
            <a:r>
              <a:rPr lang="uk-UA" sz="1800" b="0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Умови для розвитку токенізації: ризики і перспективи</a:t>
            </a:r>
            <a:endParaRPr lang="uk-UA" dirty="0">
              <a:latin typeface="Bookman Old Style" panose="02050604050505020204" pitchFamily="18" charset="0"/>
            </a:endParaRPr>
          </a:p>
          <a:p>
            <a:pPr algn="just"/>
            <a:r>
              <a:rPr lang="uk-UA" b="1" dirty="0">
                <a:solidFill>
                  <a:srgbClr val="00B050"/>
                </a:solidFill>
                <a:latin typeface="Bookman Old Style" panose="02050604050505020204" pitchFamily="18" charset="0"/>
              </a:rPr>
              <a:t>Тема 8. </a:t>
            </a:r>
            <a:r>
              <a:rPr lang="uk-UA" sz="18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Смарт-контракти в блокчейнах Біткойн та Ефіріум</a:t>
            </a:r>
            <a:endParaRPr lang="uk-UA" dirty="0">
              <a:latin typeface="Bookman Old Style" panose="02050604050505020204" pitchFamily="18" charset="0"/>
            </a:endParaRPr>
          </a:p>
          <a:p>
            <a:pPr algn="just"/>
            <a:r>
              <a:rPr lang="uk-UA" b="1" dirty="0">
                <a:solidFill>
                  <a:srgbClr val="00B050"/>
                </a:solidFill>
                <a:latin typeface="Bookman Old Style" panose="02050604050505020204" pitchFamily="18" charset="0"/>
              </a:rPr>
              <a:t>Тема 9. </a:t>
            </a:r>
            <a:r>
              <a:rPr lang="uk-UA" sz="18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Практичне використання смарт-контрактів у суспільному житті</a:t>
            </a:r>
            <a:endParaRPr lang="uk-UA" dirty="0">
              <a:latin typeface="Bookman Old Style" panose="020506040505050202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3390" y="0"/>
            <a:ext cx="823061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none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Зміст</a:t>
            </a:r>
            <a:r>
              <a:rPr lang="ru-RU" sz="5400" b="1" cap="none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uk-UA" sz="5400" b="1" cap="none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дисципліни</a:t>
            </a:r>
            <a:r>
              <a:rPr lang="ru-RU" sz="5400" b="1" cap="none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:</a:t>
            </a:r>
          </a:p>
        </p:txBody>
      </p:sp>
      <p:pic>
        <p:nvPicPr>
          <p:cNvPr id="5122" name="Picture 2" descr="Смарт контракты: создание, возможности, перспективы в 2021 - Coin Post">
            <a:extLst>
              <a:ext uri="{FF2B5EF4-FFF2-40B4-BE49-F238E27FC236}">
                <a16:creationId xmlns:a16="http://schemas.microsoft.com/office/drawing/2014/main" xmlns="" id="{627DFFC9-032D-481C-952F-723865AAA1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4150" y="4341231"/>
            <a:ext cx="4397131" cy="2474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91524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</TotalTime>
  <Words>189</Words>
  <Application>Microsoft Office PowerPoint</Application>
  <PresentationFormat>Экран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СМАРТ-КОНТРАКТИ В УПРАВЛІННІ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МАРКЕТИНГ АДМІНІСТРАТИВНО-ТЕРИТОРІАЛЬНИХ ОДИНИЦЬ</dc:title>
  <dc:creator>Виктория</dc:creator>
  <cp:lastModifiedBy>Пользователь Windows</cp:lastModifiedBy>
  <cp:revision>76</cp:revision>
  <dcterms:created xsi:type="dcterms:W3CDTF">2021-04-17T15:25:28Z</dcterms:created>
  <dcterms:modified xsi:type="dcterms:W3CDTF">2023-02-07T11:42:54Z</dcterms:modified>
</cp:coreProperties>
</file>