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94" d="100"/>
          <a:sy n="94" d="100"/>
        </p:scale>
        <p:origin x="-87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t>07.02.2023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157192"/>
            <a:ext cx="8458200" cy="1035546"/>
          </a:xfrm>
        </p:spPr>
        <p:txBody>
          <a:bodyPr>
            <a:noAutofit/>
          </a:bodyPr>
          <a:lstStyle/>
          <a:p>
            <a:r>
              <a:rPr lang="ru-RU" sz="2800" b="1" cap="all" dirty="0">
                <a:solidFill>
                  <a:srgbClr val="00B050"/>
                </a:solidFill>
                <a:latin typeface="Bookman Old Style" panose="02050604050505020204" pitchFamily="18" charset="0"/>
              </a:rPr>
              <a:t>ПРИКЛАДНА </a:t>
            </a:r>
            <a:r>
              <a:rPr lang="uk-UA" sz="2800" b="1" cap="all" dirty="0">
                <a:solidFill>
                  <a:srgbClr val="00B050"/>
                </a:solidFill>
                <a:latin typeface="Bookman Old Style" panose="02050604050505020204" pitchFamily="18" charset="0"/>
              </a:rPr>
              <a:t>психологія </a:t>
            </a:r>
            <a:r>
              <a:rPr lang="uk-UA" sz="2800" b="1" cap="all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ТА СОЦІОЛОГІЯ</a:t>
            </a:r>
            <a:endParaRPr lang="uk-UA" sz="2800" b="1" cap="all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097478"/>
            <a:ext cx="5112568" cy="4168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51520" y="1988839"/>
            <a:ext cx="4680520" cy="3217609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400" i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Кандидат економічних наук, доцент кафедри </a:t>
            </a:r>
            <a:r>
              <a:rPr lang="uk-UA" sz="2400" i="1" dirty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менеджменту імені професора Л.І.  </a:t>
            </a:r>
            <a:r>
              <a:rPr lang="uk-UA" sz="2400" i="1" dirty="0" smtClean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Михайлової</a:t>
            </a:r>
            <a:endParaRPr lang="uk-UA" sz="2400" i="1" dirty="0">
              <a:solidFill>
                <a:srgbClr val="00B050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pPr marL="0" indent="0" algn="ctr">
              <a:buNone/>
            </a:pPr>
            <a:endParaRPr lang="uk-UA" sz="2800" b="1" dirty="0" smtClean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  <a:p>
            <a:pPr marL="0" indent="0" algn="ctr">
              <a:buNone/>
            </a:pPr>
            <a:r>
              <a:rPr lang="uk-UA" i="1" dirty="0">
                <a:solidFill>
                  <a:srgbClr val="00B050"/>
                </a:solidFill>
                <a:latin typeface="Bookman Old Style" panose="02050604050505020204" pitchFamily="18" charset="0"/>
                <a:cs typeface="Arial" pitchFamily="34" charset="0"/>
              </a:rPr>
              <a:t>Галинська А.В.</a:t>
            </a:r>
            <a:endParaRPr lang="uk-UA" b="1" dirty="0">
              <a:solidFill>
                <a:srgbClr val="00B050"/>
              </a:solidFill>
              <a:latin typeface="Bookman Old Style" panose="02050604050505020204" pitchFamily="18" charset="0"/>
              <a:cs typeface="Aparajit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51" y="116632"/>
            <a:ext cx="516353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anose="03010101010201010101" pitchFamily="66" charset="0"/>
              </a:rPr>
              <a:t>Хто викладач курсу?</a:t>
            </a:r>
            <a:endParaRPr lang="uk-UA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anose="03010101010201010101" pitchFamily="66" charset="0"/>
            </a:endParaRPr>
          </a:p>
        </p:txBody>
      </p:sp>
      <p:pic>
        <p:nvPicPr>
          <p:cNvPr id="5124" name="Picture 4" descr="Цікаві факти про інтернет - Dovidka.biz.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7" y="5915524"/>
            <a:ext cx="1875159" cy="94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875159" y="6019090"/>
            <a:ext cx="73773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https://eim.snau.edu.ua/kafedri/menedzhmentu/sklad-kafedri/galinska-angelina-viktorivna/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5159" y="5549555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solidFill>
                  <a:schemeClr val="tx2">
                    <a:lumMod val="60000"/>
                    <a:lumOff val="40000"/>
                  </a:schemeClr>
                </a:solidFill>
                <a:latin typeface="Segoe Script" pitchFamily="34" charset="0"/>
              </a:rPr>
              <a:t>Детальніше про викладача тут: </a:t>
            </a:r>
          </a:p>
        </p:txBody>
      </p:sp>
      <p:pic>
        <p:nvPicPr>
          <p:cNvPr id="2050" name="Picture 2" descr="Галинська Ангеліна Вікторівн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839" y="513765"/>
            <a:ext cx="3196811" cy="464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47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57199" y="404664"/>
            <a:ext cx="60841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МЕТА ВИВЧЕННЯ ДИСЦИПЛІНИ: </a:t>
            </a:r>
          </a:p>
          <a:p>
            <a:pPr algn="ctr"/>
            <a:r>
              <a:rPr lang="uk-UA" sz="16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оволодіння в процесі вивчення дисципліни здобувачі вищої освіти повинні засвоїти основні категорії прикладної психології, історичні передумови і перспективи розвитку, її напрями та галузі, структуру, задачі та методи науки, її міждисциплінарні зв’язки з іншими науками</a:t>
            </a:r>
            <a:endParaRPr lang="uk-UA" sz="1600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3543" y="3356992"/>
            <a:ext cx="592574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i="1" dirty="0">
                <a:latin typeface="Arial" pitchFamily="34" charset="0"/>
                <a:cs typeface="Arial" pitchFamily="34" charset="0"/>
              </a:rPr>
              <a:t> </a:t>
            </a:r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  <a:cs typeface="Arial" pitchFamily="34" charset="0"/>
              </a:rPr>
              <a:t>ЗАВДАННЯ  ДИСЦИПЛІНИ: </a:t>
            </a:r>
          </a:p>
          <a:p>
            <a:pPr algn="ctr"/>
            <a:r>
              <a:rPr lang="uk-UA" sz="1600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формування у здобувачів вищої освіти системи соціально-психологічних знань; оволодіння основними категоріями та поняттями прикладної психології; розуміння механізмів виникнення проблем у соціальній взаємодії особистості та шляхів їх попередження та подолання; інтегрування знань про особистість, ознайомлення з історією становлення та перспективами розвитку прикладної психології, методологічних проблем соціально-психологічних досліджень, психології малих і великих соціальних груп</a:t>
            </a:r>
            <a:endParaRPr lang="uk-UA" sz="1600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" name="AutoShape 4" descr="Ділове спілкування, більше свободи, більше переваг | Всі Androi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4" name="Picture 6" descr="Социология в Большой Евразии (Центр геополитических исследований  «Берлек-Единство»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78" y="475753"/>
            <a:ext cx="2759746" cy="1796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КНИТУ / Профессиограмма «39.03.01 Социология» (кафедра ГМУС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924" y="4077072"/>
            <a:ext cx="281342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7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7" y="144496"/>
            <a:ext cx="86900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B050"/>
                </a:solidFill>
                <a:latin typeface="Segoe Script" pitchFamily="34" charset="0"/>
              </a:rPr>
              <a:t>Вивчивши курс, ви отримаєте відповіді на такі питання як:</a:t>
            </a:r>
            <a:endParaRPr lang="uk-UA" sz="2400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253586" y="965209"/>
            <a:ext cx="2636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Що таке «Великі соціальні групи»?</a:t>
            </a:r>
            <a:endParaRPr lang="uk-UA" sz="1600" b="1" i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3227" y="763069"/>
            <a:ext cx="273650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Яка історія </a:t>
            </a:r>
            <a:r>
              <a:rPr lang="uk-UA" sz="1400" b="1" i="1" dirty="0">
                <a:solidFill>
                  <a:schemeClr val="tx2"/>
                </a:solidFill>
                <a:latin typeface="Bookman Old Style" panose="02050604050505020204" pitchFamily="18" charset="0"/>
              </a:rPr>
              <a:t>становлення та основні категорії дисципліни </a:t>
            </a:r>
            <a:r>
              <a:rPr lang="uk-UA" sz="1400" b="1" i="1" dirty="0" smtClean="0">
                <a:solidFill>
                  <a:schemeClr val="tx2"/>
                </a:solidFill>
                <a:latin typeface="Bookman Old Style" panose="02050604050505020204" pitchFamily="18" charset="0"/>
              </a:rPr>
              <a:t>«Прикладна психологія та соціологія»? </a:t>
            </a:r>
            <a:endParaRPr lang="uk-UA" sz="1400" b="1" i="1" dirty="0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3809398"/>
            <a:ext cx="30963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b="1" dirty="0" smtClean="0">
                <a:solidFill>
                  <a:srgbClr val="7030A0"/>
                </a:solidFill>
                <a:latin typeface="Segoe Script" pitchFamily="34" charset="0"/>
              </a:rPr>
              <a:t>Принципи прикладної психології</a:t>
            </a:r>
            <a:endParaRPr lang="uk-UA" sz="1600" b="1" dirty="0">
              <a:solidFill>
                <a:srgbClr val="7030A0"/>
              </a:solidFill>
              <a:latin typeface="Segoe Script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426669" y="3729806"/>
            <a:ext cx="2712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  <a:latin typeface="Segoe Script" pitchFamily="34" charset="0"/>
              </a:rPr>
              <a:t>Людина </a:t>
            </a:r>
            <a:r>
              <a:rPr lang="ru-RU" b="1" dirty="0">
                <a:solidFill>
                  <a:srgbClr val="00B050"/>
                </a:solidFill>
                <a:latin typeface="Segoe Script" pitchFamily="34" charset="0"/>
              </a:rPr>
              <a:t>у </a:t>
            </a:r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соціумі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169956" y="2869973"/>
            <a:ext cx="2768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>Пізнавальні процеси (емоції, почуття, воля)?</a:t>
            </a:r>
            <a:endParaRPr lang="uk-UA" b="1" dirty="0">
              <a:solidFill>
                <a:srgbClr val="00B050"/>
              </a:solidFill>
              <a:latin typeface="Segoe Script" pitchFamily="34" charset="0"/>
            </a:endParaRPr>
          </a:p>
        </p:txBody>
      </p:sp>
      <p:pic>
        <p:nvPicPr>
          <p:cNvPr id="3100" name="Picture 28" descr="Question mark earth stock illustration. Illustration of think - 11711560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453"/>
          <a:stretch/>
        </p:blipFill>
        <p:spPr bwMode="auto">
          <a:xfrm>
            <a:off x="3471170" y="981659"/>
            <a:ext cx="1916703" cy="179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Социолог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27" y="2030893"/>
            <a:ext cx="2664296" cy="167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Скетчи глаз эмоции - 66 фото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725" y="3729806"/>
            <a:ext cx="2505704" cy="2975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Презентація &quot;Великі соціальні групи&quot; | Презентація. Психологія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865"/>
            <a:ext cx="2619375" cy="1473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Обучение психологии общения на курсах от центра Игрокс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30" y="4349350"/>
            <a:ext cx="2857499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СОЦІОЛОГІЯ - НАУКА ПРО СУСПІЛЬСТВО: Тема 9. Соціологія особистості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041" y="4290608"/>
            <a:ext cx="2600491" cy="2047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7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924911"/>
            <a:ext cx="828092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Тема 1. </a:t>
            </a:r>
            <a:r>
              <a:rPr lang="uk-UA" dirty="0" smtClean="0">
                <a:latin typeface="Bookman Old Style" pitchFamily="18" charset="0"/>
              </a:rPr>
              <a:t>Прикладна психологія як наукова дисципліна, її предмет, об’єкт, завдання та методи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2.</a:t>
            </a:r>
            <a:r>
              <a:rPr lang="uk-UA" dirty="0" smtClean="0">
                <a:latin typeface="Bookman Old Style" panose="02050604050505020204" pitchFamily="18" charset="0"/>
              </a:rPr>
              <a:t> Прикладна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uk-UA" dirty="0" smtClean="0">
                <a:latin typeface="Bookman Old Style" pitchFamily="18" charset="0"/>
              </a:rPr>
              <a:t>психологія в теорії та в практиці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3.</a:t>
            </a:r>
            <a:r>
              <a:rPr lang="uk-UA" dirty="0" smtClean="0">
                <a:latin typeface="Bookman Old Style" panose="02050604050505020204" pitchFamily="18" charset="0"/>
              </a:rPr>
              <a:t> Принципи прикладної психології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4.</a:t>
            </a:r>
            <a:r>
              <a:rPr lang="uk-UA" dirty="0" smtClean="0">
                <a:latin typeface="Bookman Old Style" panose="02050604050505020204" pitchFamily="18" charset="0"/>
              </a:rPr>
              <a:t> Особливості роботи пізнавальних процесів та саморегуляції людини (емоції, почуття, воля).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5.</a:t>
            </a:r>
            <a:r>
              <a:rPr lang="uk-UA" dirty="0" smtClean="0">
                <a:latin typeface="Bookman Old Style" panose="02050604050505020204" pitchFamily="18" charset="0"/>
              </a:rPr>
              <a:t> Психологічні захисні механізми людини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6.</a:t>
            </a:r>
            <a:r>
              <a:rPr lang="uk-UA" dirty="0" smtClean="0">
                <a:latin typeface="Bookman Old Style" panose="02050604050505020204" pitchFamily="18" charset="0"/>
              </a:rPr>
              <a:t> Людина у соціумі. Поняття спілкування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7.</a:t>
            </a:r>
            <a:r>
              <a:rPr lang="uk-UA" dirty="0" smtClean="0">
                <a:latin typeface="Bookman Old Style" panose="02050604050505020204" pitchFamily="18" charset="0"/>
              </a:rPr>
              <a:t> Історія становлення і розвитку соціології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8.</a:t>
            </a:r>
            <a:r>
              <a:rPr lang="uk-UA" dirty="0" smtClean="0">
                <a:latin typeface="Bookman Old Style" panose="02050604050505020204" pitchFamily="18" charset="0"/>
              </a:rPr>
              <a:t> Соціологічне дослідження, його методологія та методика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9.</a:t>
            </a:r>
            <a:r>
              <a:rPr lang="uk-UA" dirty="0" smtClean="0">
                <a:latin typeface="Bookman Old Style" panose="02050604050505020204" pitchFamily="18" charset="0"/>
              </a:rPr>
              <a:t> Функції соціології. Особистість у системі соціальних зв’язків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10. </a:t>
            </a:r>
            <a:r>
              <a:rPr lang="uk-UA" dirty="0" smtClean="0">
                <a:latin typeface="Bookman Old Style" pitchFamily="18" charset="0"/>
              </a:rPr>
              <a:t>Соціальний розвиток і соціальний прогрес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11. </a:t>
            </a:r>
            <a:r>
              <a:rPr lang="uk-UA" dirty="0" smtClean="0">
                <a:latin typeface="Bookman Old Style" pitchFamily="18" charset="0"/>
              </a:rPr>
              <a:t>Поняття гендерних стереотипів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12. </a:t>
            </a:r>
            <a:r>
              <a:rPr lang="uk-UA" dirty="0" smtClean="0">
                <a:latin typeface="Bookman Old Style" pitchFamily="18" charset="0"/>
              </a:rPr>
              <a:t>Соціальні конфлікти. Визначення та характеристика соціальних груп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13. </a:t>
            </a:r>
            <a:r>
              <a:rPr lang="uk-UA" dirty="0" smtClean="0">
                <a:latin typeface="Bookman Old Style" pitchFamily="18" charset="0"/>
              </a:rPr>
              <a:t>Проблематика малої групи в соціальній психології. Великі соціальні групи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14. </a:t>
            </a:r>
            <a:r>
              <a:rPr lang="uk-UA" dirty="0" smtClean="0">
                <a:latin typeface="Bookman Old Style" pitchFamily="18" charset="0"/>
              </a:rPr>
              <a:t>Спілкування як соціально-психологічне явище</a:t>
            </a:r>
          </a:p>
          <a:p>
            <a:pPr algn="just"/>
            <a:r>
              <a:rPr lang="uk-UA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Тема 15. </a:t>
            </a:r>
            <a:r>
              <a:rPr lang="uk-UA" dirty="0" smtClean="0">
                <a:latin typeface="Bookman Old Style" pitchFamily="18" charset="0"/>
              </a:rPr>
              <a:t>Соціально-психологічний клімат в соціальних групах</a:t>
            </a:r>
            <a:endParaRPr lang="uk-UA" dirty="0">
              <a:latin typeface="Bookman Old Style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7365" y="-99392"/>
            <a:ext cx="823061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дисципліни</a:t>
            </a: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915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</TotalTime>
  <Words>272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ПРИКЛАДНА психологія ТА СОЦІОЛОГІЯ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Пользователь Windows</cp:lastModifiedBy>
  <cp:revision>80</cp:revision>
  <dcterms:created xsi:type="dcterms:W3CDTF">2021-04-17T15:25:28Z</dcterms:created>
  <dcterms:modified xsi:type="dcterms:W3CDTF">2023-02-07T11:40:03Z</dcterms:modified>
</cp:coreProperties>
</file>