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60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E4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71" autoAdjust="0"/>
  </p:normalViewPr>
  <p:slideViewPr>
    <p:cSldViewPr>
      <p:cViewPr>
        <p:scale>
          <a:sx n="60" d="100"/>
          <a:sy n="60" d="100"/>
        </p:scale>
        <p:origin x="-3084" y="-11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pPr/>
              <a:t>31.01.2023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365735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pPr/>
              <a:t>31.01.2023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971574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pPr/>
              <a:t>31.01.2023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331842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pPr/>
              <a:t>31.01.2023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115979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pPr/>
              <a:t>31.01.2023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245786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pPr/>
              <a:t>31.01.2023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776935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pPr/>
              <a:t>31.01.2023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293510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pPr/>
              <a:t>31.01.2023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726931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pPr/>
              <a:t>31.01.2023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4042945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pPr/>
              <a:t>31.01.2023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337626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pPr/>
              <a:t>31.01.2023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903071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50DEF-3860-47DD-AF12-E678574E7C97}" type="datetimeFigureOut">
              <a:rPr lang="uk-UA" smtClean="0"/>
              <a:pPr/>
              <a:t>31.01.2023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20787-369D-4130-87B0-B3F3DA75F72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823015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5857892"/>
            <a:ext cx="8458200" cy="75317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8E40"/>
                </a:solidFill>
                <a:cs typeface="Aparajita" pitchFamily="34" charset="0"/>
              </a:rPr>
              <a:t>ПЕДАГОГІКА ВИЩОЇ ШКОЛИ</a:t>
            </a:r>
            <a:endParaRPr lang="uk-UA" sz="3200" dirty="0">
              <a:solidFill>
                <a:srgbClr val="008E40"/>
              </a:solidFill>
              <a:cs typeface="Aparajita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99" y="3706"/>
            <a:ext cx="3356379" cy="112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Dell\Desktop\кар педаг\492130_orig.png"/>
          <p:cNvPicPr>
            <a:picLocks noChangeAspect="1" noChangeArrowheads="1"/>
          </p:cNvPicPr>
          <p:nvPr/>
        </p:nvPicPr>
        <p:blipFill>
          <a:blip r:embed="rId3"/>
          <a:srcRect t="9411"/>
          <a:stretch>
            <a:fillRect/>
          </a:stretch>
        </p:blipFill>
        <p:spPr bwMode="auto">
          <a:xfrm>
            <a:off x="1000100" y="1071546"/>
            <a:ext cx="7572428" cy="48134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8582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85720" y="1988839"/>
            <a:ext cx="4646320" cy="321760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400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Кандидат економічних наук, доцент кафедри менеджменту ім. професора Л.І. Михайлової</a:t>
            </a:r>
            <a:endParaRPr lang="uk-UA" sz="2600" i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uk-UA" sz="2800" b="1" dirty="0" smtClean="0">
              <a:solidFill>
                <a:srgbClr val="00B050"/>
              </a:solidFill>
              <a:latin typeface="Segoe Script" pitchFamily="34" charset="0"/>
              <a:cs typeface="Aparajita" pitchFamily="34" charset="0"/>
            </a:endParaRPr>
          </a:p>
          <a:p>
            <a:pPr marL="0" indent="0" algn="ctr">
              <a:buNone/>
            </a:pPr>
            <a:r>
              <a:rPr lang="uk-UA" b="1" dirty="0" smtClean="0">
                <a:solidFill>
                  <a:srgbClr val="00B050"/>
                </a:solidFill>
                <a:latin typeface="Segoe Script" pitchFamily="34" charset="0"/>
                <a:cs typeface="Aparajita" pitchFamily="34" charset="0"/>
              </a:rPr>
              <a:t>Дубовик Світлана Григорівна</a:t>
            </a:r>
            <a:endParaRPr lang="uk-UA" b="1" dirty="0">
              <a:solidFill>
                <a:srgbClr val="00B050"/>
              </a:solidFill>
              <a:latin typeface="Segoe Script" pitchFamily="34" charset="0"/>
              <a:cs typeface="Aparajit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051" y="116632"/>
            <a:ext cx="516353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egoe Script" pitchFamily="34" charset="0"/>
              </a:rPr>
              <a:t>Хто викладач курсу?</a:t>
            </a:r>
            <a:endParaRPr lang="uk-UA" sz="4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Segoe Script" pitchFamily="34" charset="0"/>
            </a:endParaRPr>
          </a:p>
        </p:txBody>
      </p:sp>
      <p:pic>
        <p:nvPicPr>
          <p:cNvPr id="5124" name="Picture 4" descr="Цікаві факти про інтернет - Dovidka.biz.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7" y="5915524"/>
            <a:ext cx="1875159" cy="9424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875159" y="6019090"/>
            <a:ext cx="7377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https://eim.snau.edu.ua/kafedri/menedzhmentu/sklad-kafedri/dubovik-svitlana-grigorivna/</a:t>
            </a:r>
            <a:endParaRPr lang="uk-UA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75159" y="5549555"/>
            <a:ext cx="4645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rgbClr val="0070C0"/>
                </a:solidFill>
                <a:latin typeface="Segoe Script" pitchFamily="34" charset="0"/>
              </a:rPr>
              <a:t>Детальніше про викладача тут: </a:t>
            </a:r>
          </a:p>
        </p:txBody>
      </p:sp>
      <p:pic>
        <p:nvPicPr>
          <p:cNvPr id="1026" name="Picture 2" descr="C:\Users\Dell\Desktop\кар педаг\1072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928670"/>
            <a:ext cx="3600450" cy="426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7474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31840" y="188640"/>
            <a:ext cx="601216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B050"/>
                </a:solidFill>
                <a:latin typeface="Segoe Script" pitchFamily="34" charset="0"/>
                <a:cs typeface="Arial" pitchFamily="34" charset="0"/>
              </a:rPr>
              <a:t>МЕТА ВИВЧЕННЯ ДИСЦИПЛІНИ: </a:t>
            </a:r>
          </a:p>
          <a:p>
            <a:pPr algn="ctr"/>
            <a:endParaRPr lang="uk-UA" sz="2000" b="1" i="1" dirty="0" smtClean="0">
              <a:solidFill>
                <a:srgbClr val="00B050"/>
              </a:solidFill>
              <a:latin typeface="Segoe Script" pitchFamily="66" charset="0"/>
              <a:cs typeface="Arial" pitchFamily="34" charset="0"/>
            </a:endParaRPr>
          </a:p>
          <a:p>
            <a:pPr algn="ctr"/>
            <a:r>
              <a:rPr lang="uk-UA" dirty="0" smtClean="0">
                <a:latin typeface="Segoe Script" pitchFamily="66" charset="0"/>
              </a:rPr>
              <a:t>формування у студентів основ професійної педагогічної компетенції у питаннях вищої освіти та вищої школи в Україні та засвоєння основних положень Болонського процесу як основи для формування єдиного Європейського простору вищої освіти</a:t>
            </a:r>
            <a:endParaRPr lang="uk-UA" dirty="0">
              <a:latin typeface="Segoe Script" pitchFamily="66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998" y="2852936"/>
            <a:ext cx="6478828" cy="38622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i="1" dirty="0">
                <a:latin typeface="Arial" pitchFamily="34" charset="0"/>
                <a:cs typeface="Arial" pitchFamily="34" charset="0"/>
              </a:rPr>
              <a:t> </a:t>
            </a:r>
            <a:r>
              <a:rPr lang="uk-UA" sz="2400" b="1" dirty="0" smtClean="0">
                <a:solidFill>
                  <a:srgbClr val="00B050"/>
                </a:solidFill>
                <a:latin typeface="Segoe Script" pitchFamily="34" charset="0"/>
                <a:cs typeface="Arial" pitchFamily="34" charset="0"/>
              </a:rPr>
              <a:t>ЗАВДАННЯ  ДИСЦИПЛІНИ: </a:t>
            </a:r>
          </a:p>
          <a:p>
            <a:pPr algn="ctr"/>
            <a:endParaRPr lang="uk-UA" sz="2000" b="1" i="1" dirty="0" smtClean="0">
              <a:solidFill>
                <a:srgbClr val="00B050"/>
              </a:solidFill>
              <a:latin typeface="Segoe Script" pitchFamily="66" charset="0"/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r>
              <a:rPr lang="uk-UA" sz="1600" dirty="0" smtClean="0">
                <a:latin typeface="Segoe Script" pitchFamily="66" charset="0"/>
              </a:rPr>
              <a:t>ознайомлення з основними напрямами вищої освіти в умовах глобалізації освітніх процесів сучасності, професійної педагогічної освіти у ЗВО України, базовими складовими дидактики вищої школи та виховання як педагогічної категорії у вищій школі;</a:t>
            </a:r>
          </a:p>
          <a:p>
            <a:pPr marL="285750" indent="-285750">
              <a:buFontTx/>
              <a:buChar char="-"/>
            </a:pPr>
            <a:r>
              <a:rPr lang="uk-UA" sz="1600" dirty="0" smtClean="0">
                <a:latin typeface="Segoe Script" pitchFamily="66" charset="0"/>
              </a:rPr>
              <a:t> вивчення основних положень кредитно - модульної системи організації навчального процесу; </a:t>
            </a:r>
          </a:p>
          <a:p>
            <a:pPr marL="285750" indent="-285750">
              <a:buFontTx/>
              <a:buChar char="-"/>
            </a:pPr>
            <a:r>
              <a:rPr lang="uk-UA" sz="1600" dirty="0" smtClean="0">
                <a:latin typeface="Segoe Script" pitchFamily="66" charset="0"/>
              </a:rPr>
              <a:t>формування умінь творчого пошуку резервів маркетингової діяльності  в освітній діяльності вищої школи України</a:t>
            </a:r>
            <a:endParaRPr lang="uk-UA" sz="1600" dirty="0">
              <a:latin typeface="Segoe Script" pitchFamily="66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642918"/>
            <a:ext cx="300039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3643314"/>
            <a:ext cx="242889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63878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7" y="144496"/>
            <a:ext cx="86900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B050"/>
                </a:solidFill>
                <a:latin typeface="Segoe Script" pitchFamily="34" charset="0"/>
              </a:rPr>
              <a:t>Вивчивши курс, ви отримаєте відповіді на такі питання як:</a:t>
            </a:r>
            <a:endParaRPr lang="uk-UA" sz="2400" b="1" dirty="0">
              <a:solidFill>
                <a:srgbClr val="00B050"/>
              </a:solidFill>
              <a:latin typeface="Segoe Script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857884" y="1142984"/>
            <a:ext cx="304019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700" b="1" dirty="0" smtClean="0">
                <a:solidFill>
                  <a:srgbClr val="00B0F0"/>
                </a:solidFill>
                <a:latin typeface="Segoe Script" pitchFamily="34" charset="0"/>
              </a:rPr>
              <a:t>Які сучасні технології навчання?</a:t>
            </a:r>
            <a:endParaRPr lang="uk-UA" sz="1700" b="1" dirty="0">
              <a:solidFill>
                <a:srgbClr val="00B0F0"/>
              </a:solidFill>
              <a:latin typeface="Segoe Script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286" y="1063379"/>
            <a:ext cx="29765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0070C0"/>
                </a:solidFill>
                <a:latin typeface="Segoe Script" pitchFamily="34" charset="0"/>
              </a:rPr>
              <a:t>Яка роль </a:t>
            </a:r>
            <a:r>
              <a:rPr lang="pl-PL" b="1" dirty="0" smtClean="0">
                <a:solidFill>
                  <a:srgbClr val="0070C0"/>
                </a:solidFill>
                <a:latin typeface="Segoe Script" pitchFamily="34" charset="0"/>
              </a:rPr>
              <a:t>STEAM</a:t>
            </a:r>
            <a:r>
              <a:rPr lang="uk-UA" b="1" dirty="0" smtClean="0">
                <a:solidFill>
                  <a:srgbClr val="0070C0"/>
                </a:solidFill>
                <a:latin typeface="Segoe Script" pitchFamily="34" charset="0"/>
              </a:rPr>
              <a:t>-освіти в підготовці фахівця? </a:t>
            </a:r>
            <a:endParaRPr lang="uk-UA" b="1" dirty="0">
              <a:solidFill>
                <a:srgbClr val="0070C0"/>
              </a:solidFill>
              <a:latin typeface="Segoe Script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143240" y="3357562"/>
            <a:ext cx="25781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7030A0"/>
                </a:solidFill>
                <a:latin typeface="Segoe Script" pitchFamily="34" charset="0"/>
              </a:rPr>
              <a:t>В чому сутність педагогіки вищої школи?</a:t>
            </a:r>
            <a:endParaRPr lang="uk-UA" b="1" dirty="0">
              <a:solidFill>
                <a:srgbClr val="7030A0"/>
              </a:solidFill>
              <a:latin typeface="Segoe Script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177811" y="4149014"/>
            <a:ext cx="28357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00B050"/>
                </a:solidFill>
                <a:latin typeface="Segoe Script" pitchFamily="34" charset="0"/>
              </a:rPr>
              <a:t>В чому особливості методики викладання?</a:t>
            </a:r>
            <a:endParaRPr lang="uk-UA" b="1" dirty="0">
              <a:solidFill>
                <a:srgbClr val="00B050"/>
              </a:solidFill>
              <a:latin typeface="Segoe Script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14282" y="4000504"/>
            <a:ext cx="25418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00B050"/>
                </a:solidFill>
                <a:latin typeface="Segoe Script" pitchFamily="34" charset="0"/>
              </a:rPr>
              <a:t>Що таке таксономія Блюма? </a:t>
            </a:r>
            <a:endParaRPr lang="uk-UA" b="1" dirty="0">
              <a:solidFill>
                <a:srgbClr val="00B050"/>
              </a:solidFill>
              <a:latin typeface="Segoe Script" pitchFamily="34" charset="0"/>
            </a:endParaRPr>
          </a:p>
        </p:txBody>
      </p:sp>
      <p:pic>
        <p:nvPicPr>
          <p:cNvPr id="3100" name="Picture 28" descr="Question mark earth stock illustration. Illustration of think - 1171156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2453"/>
          <a:stretch/>
        </p:blipFill>
        <p:spPr bwMode="auto">
          <a:xfrm>
            <a:off x="3471170" y="981659"/>
            <a:ext cx="1916703" cy="17941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4429132"/>
            <a:ext cx="300039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42" y="5357826"/>
            <a:ext cx="2928958" cy="1278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072074"/>
            <a:ext cx="2793977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60" y="2000240"/>
            <a:ext cx="277696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857364"/>
            <a:ext cx="3263221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79974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3786190"/>
            <a:ext cx="62865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solidFill>
                  <a:srgbClr val="00B050"/>
                </a:solidFill>
                <a:latin typeface="Segoe Script" pitchFamily="66" charset="0"/>
              </a:rPr>
              <a:t>Тема 4.</a:t>
            </a:r>
            <a:r>
              <a:rPr lang="uk-UA" sz="2000" dirty="0" smtClean="0">
                <a:latin typeface="Segoe Script" pitchFamily="66" charset="0"/>
              </a:rPr>
              <a:t> Сучасні технології навчання</a:t>
            </a:r>
            <a:endParaRPr lang="pl-PL" sz="2000" dirty="0" smtClean="0">
              <a:latin typeface="Segoe Script" pitchFamily="66" charset="0"/>
            </a:endParaRPr>
          </a:p>
          <a:p>
            <a:r>
              <a:rPr lang="uk-UA" sz="2000" b="1" dirty="0" smtClean="0">
                <a:solidFill>
                  <a:srgbClr val="00B050"/>
                </a:solidFill>
                <a:latin typeface="Segoe Script" pitchFamily="66" charset="0"/>
              </a:rPr>
              <a:t>Тема 5.</a:t>
            </a:r>
            <a:r>
              <a:rPr lang="uk-UA" sz="2000" dirty="0" smtClean="0">
                <a:latin typeface="Segoe Script" pitchFamily="66" charset="0"/>
              </a:rPr>
              <a:t> Викладач ЗВО і студент в навчально-виховному процесі</a:t>
            </a:r>
            <a:endParaRPr lang="pl-PL" sz="2000" dirty="0" smtClean="0">
              <a:latin typeface="Segoe Script" pitchFamily="66" charset="0"/>
            </a:endParaRPr>
          </a:p>
          <a:p>
            <a:r>
              <a:rPr lang="uk-UA" sz="2000" b="1" dirty="0" smtClean="0">
                <a:solidFill>
                  <a:srgbClr val="00B050"/>
                </a:solidFill>
                <a:latin typeface="Segoe Script" pitchFamily="66" charset="0"/>
              </a:rPr>
              <a:t>Тема 6.</a:t>
            </a:r>
            <a:r>
              <a:rPr lang="uk-UA" sz="2000" dirty="0" smtClean="0">
                <a:latin typeface="Segoe Script" pitchFamily="66" charset="0"/>
              </a:rPr>
              <a:t> Виховна робота зі студентською молоддю</a:t>
            </a:r>
            <a:endParaRPr lang="pl-PL" sz="2000" dirty="0" smtClean="0">
              <a:latin typeface="Segoe Script" pitchFamily="66" charset="0"/>
            </a:endParaRPr>
          </a:p>
          <a:p>
            <a:r>
              <a:rPr lang="uk-UA" sz="2000" b="1" dirty="0" smtClean="0">
                <a:solidFill>
                  <a:srgbClr val="00B050"/>
                </a:solidFill>
                <a:latin typeface="Segoe Script" pitchFamily="66" charset="0"/>
              </a:rPr>
              <a:t>Тема 7.</a:t>
            </a:r>
            <a:r>
              <a:rPr lang="uk-UA" sz="2000" dirty="0" smtClean="0">
                <a:latin typeface="Segoe Script" pitchFamily="66" charset="0"/>
              </a:rPr>
              <a:t> Основи управління у Вищій школі. Специфіка професійно-педагогічної діяльності викладача вищої школи.</a:t>
            </a:r>
            <a:endParaRPr lang="uk-UA" sz="2000" b="1" dirty="0">
              <a:latin typeface="Segoe Script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7365" y="-99392"/>
            <a:ext cx="823061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Зміст</a:t>
            </a:r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uk-UA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дисципліни</a:t>
            </a:r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: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1874" y="4857760"/>
            <a:ext cx="296212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2918"/>
            <a:ext cx="2500298" cy="3131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Prostokąt 8"/>
          <p:cNvSpPr/>
          <p:nvPr/>
        </p:nvSpPr>
        <p:spPr>
          <a:xfrm>
            <a:off x="2786050" y="1071547"/>
            <a:ext cx="6215106" cy="2571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00B050"/>
                </a:solidFill>
                <a:latin typeface="Segoe Script" pitchFamily="66" charset="0"/>
              </a:rPr>
              <a:t>Тема 1.</a:t>
            </a:r>
            <a:r>
              <a:rPr lang="uk-UA" dirty="0" smtClean="0">
                <a:latin typeface="Segoe Script" pitchFamily="66" charset="0"/>
              </a:rPr>
              <a:t> Загальні основи педагогіки вищої школи. Тенденції розвитку вищої освіти України початку третього тисячоліття</a:t>
            </a:r>
            <a:endParaRPr lang="pl-PL" dirty="0" smtClean="0">
              <a:latin typeface="Segoe Script" pitchFamily="66" charset="0"/>
            </a:endParaRPr>
          </a:p>
          <a:p>
            <a:r>
              <a:rPr lang="uk-UA" b="1" dirty="0" smtClean="0">
                <a:solidFill>
                  <a:srgbClr val="00B050"/>
                </a:solidFill>
                <a:latin typeface="Segoe Script" pitchFamily="66" charset="0"/>
              </a:rPr>
              <a:t>Тема 2.</a:t>
            </a:r>
            <a:r>
              <a:rPr lang="uk-UA" dirty="0" smtClean="0">
                <a:latin typeface="Segoe Script" pitchFamily="66" charset="0"/>
              </a:rPr>
              <a:t> Сутність процесу навчання у вищій школі. Зміст освіти у вищій школі. Методи і засоби навчання у ЗВО</a:t>
            </a:r>
            <a:endParaRPr lang="pl-PL" dirty="0" smtClean="0">
              <a:latin typeface="Segoe Script" pitchFamily="66" charset="0"/>
            </a:endParaRPr>
          </a:p>
          <a:p>
            <a:r>
              <a:rPr lang="uk-UA" b="1" dirty="0" smtClean="0">
                <a:solidFill>
                  <a:srgbClr val="00B050"/>
                </a:solidFill>
                <a:latin typeface="Segoe Script" pitchFamily="66" charset="0"/>
              </a:rPr>
              <a:t>Тема 3.</a:t>
            </a:r>
            <a:r>
              <a:rPr lang="uk-UA" dirty="0" smtClean="0">
                <a:latin typeface="Segoe Script" pitchFamily="66" charset="0"/>
              </a:rPr>
              <a:t> Форми організації навчання у вищій школі. Система діагностики знань і умінь студентів у ЗВО</a:t>
            </a:r>
            <a:endParaRPr lang="pl-PL" dirty="0" smtClean="0">
              <a:latin typeface="Segoe Script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915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</TotalTime>
  <Words>209</Words>
  <Application>Microsoft Office PowerPoint</Application>
  <PresentationFormat>Экран (4:3)</PresentationFormat>
  <Paragraphs>29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ПЕДАГОГІКА ВИЩОЇ ШКОЛИ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МАРКЕТИНГ АДМІНІСТРАТИВНО-ТЕРИТОРІАЛЬНИХ ОДИНИЦЬ</dc:title>
  <dc:creator>Виктория</dc:creator>
  <cp:lastModifiedBy>Пользователь Windows</cp:lastModifiedBy>
  <cp:revision>82</cp:revision>
  <dcterms:created xsi:type="dcterms:W3CDTF">2021-04-17T15:25:28Z</dcterms:created>
  <dcterms:modified xsi:type="dcterms:W3CDTF">2023-01-31T06:48:16Z</dcterms:modified>
</cp:coreProperties>
</file>