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1" r:id="rId3"/>
    <p:sldId id="257" r:id="rId4"/>
    <p:sldId id="258" r:id="rId5"/>
    <p:sldId id="259"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E4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71" autoAdjust="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09750DEF-3860-47DD-AF12-E678574E7C97}" type="datetimeFigureOut">
              <a:rPr lang="uk-UA" smtClean="0"/>
              <a:pPr/>
              <a:t>01.02.2023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2365735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9750DEF-3860-47DD-AF12-E678574E7C97}" type="datetimeFigureOut">
              <a:rPr lang="uk-UA" smtClean="0"/>
              <a:pPr/>
              <a:t>01.02.2023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3971574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9750DEF-3860-47DD-AF12-E678574E7C97}" type="datetimeFigureOut">
              <a:rPr lang="uk-UA" smtClean="0"/>
              <a:pPr/>
              <a:t>01.02.2023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3331842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9750DEF-3860-47DD-AF12-E678574E7C97}" type="datetimeFigureOut">
              <a:rPr lang="uk-UA" smtClean="0"/>
              <a:pPr/>
              <a:t>01.02.2023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111597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9750DEF-3860-47DD-AF12-E678574E7C97}" type="datetimeFigureOut">
              <a:rPr lang="uk-UA" smtClean="0"/>
              <a:pPr/>
              <a:t>01.02.2023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2245786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09750DEF-3860-47DD-AF12-E678574E7C97}" type="datetimeFigureOut">
              <a:rPr lang="uk-UA" smtClean="0"/>
              <a:pPr/>
              <a:t>01.02.2023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3776935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09750DEF-3860-47DD-AF12-E678574E7C97}" type="datetimeFigureOut">
              <a:rPr lang="uk-UA" smtClean="0"/>
              <a:pPr/>
              <a:t>01.02.2023</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9" name="Номер слайда 8"/>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1293510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09750DEF-3860-47DD-AF12-E678574E7C97}" type="datetimeFigureOut">
              <a:rPr lang="uk-UA" smtClean="0"/>
              <a:pPr/>
              <a:t>01.02.2023</a:t>
            </a:fld>
            <a:endParaRPr lang="uk-UA" dirty="0"/>
          </a:p>
        </p:txBody>
      </p:sp>
      <p:sp>
        <p:nvSpPr>
          <p:cNvPr id="4" name="Нижний колонтитул 3"/>
          <p:cNvSpPr>
            <a:spLocks noGrp="1"/>
          </p:cNvSpPr>
          <p:nvPr>
            <p:ph type="ftr" sz="quarter" idx="11"/>
          </p:nvPr>
        </p:nvSpPr>
        <p:spPr/>
        <p:txBody>
          <a:bodyPr/>
          <a:lstStyle/>
          <a:p>
            <a:endParaRPr lang="uk-UA" dirty="0"/>
          </a:p>
        </p:txBody>
      </p:sp>
      <p:sp>
        <p:nvSpPr>
          <p:cNvPr id="5" name="Номер слайда 4"/>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272693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9750DEF-3860-47DD-AF12-E678574E7C97}" type="datetimeFigureOut">
              <a:rPr lang="uk-UA" smtClean="0"/>
              <a:pPr/>
              <a:t>01.02.2023</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4042945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9750DEF-3860-47DD-AF12-E678574E7C97}" type="datetimeFigureOut">
              <a:rPr lang="uk-UA" smtClean="0"/>
              <a:pPr/>
              <a:t>01.02.2023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2337626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9750DEF-3860-47DD-AF12-E678574E7C97}" type="datetimeFigureOut">
              <a:rPr lang="uk-UA" smtClean="0"/>
              <a:pPr/>
              <a:t>01.02.2023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3903071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750DEF-3860-47DD-AF12-E678574E7C97}" type="datetimeFigureOut">
              <a:rPr lang="uk-UA" smtClean="0"/>
              <a:pPr/>
              <a:t>01.02.2023</a:t>
            </a:fld>
            <a:endParaRPr lang="uk-UA"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20787-369D-4130-87B0-B3F3DA75F72A}" type="slidenum">
              <a:rPr lang="uk-UA" smtClean="0"/>
              <a:pPr/>
              <a:t>‹#›</a:t>
            </a:fld>
            <a:endParaRPr lang="uk-UA" dirty="0"/>
          </a:p>
        </p:txBody>
      </p:sp>
    </p:spTree>
    <p:extLst>
      <p:ext uri="{BB962C8B-B14F-4D97-AF65-F5344CB8AC3E}">
        <p14:creationId xmlns:p14="http://schemas.microsoft.com/office/powerpoint/2010/main" xmlns="" val="1823015615"/>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3854" y="5445224"/>
            <a:ext cx="8458200" cy="1035546"/>
          </a:xfrm>
        </p:spPr>
        <p:txBody>
          <a:bodyPr>
            <a:noAutofit/>
          </a:bodyPr>
          <a:lstStyle/>
          <a:p>
            <a:r>
              <a:rPr lang="uk-UA" sz="3200" b="1" dirty="0" smtClean="0">
                <a:solidFill>
                  <a:srgbClr val="008E40"/>
                </a:solidFill>
              </a:rPr>
              <a:t>МІЖНАРОДНИЙ МЕНЕДЖМЕНТ</a:t>
            </a:r>
            <a:endParaRPr lang="uk-UA" sz="3200" dirty="0">
              <a:solidFill>
                <a:srgbClr val="008E40"/>
              </a:solidFill>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499" y="3706"/>
            <a:ext cx="3356379" cy="1121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Рисунок 4"/>
          <p:cNvPicPr/>
          <p:nvPr/>
        </p:nvPicPr>
        <p:blipFill>
          <a:blip r:embed="rId3"/>
          <a:stretch>
            <a:fillRect/>
          </a:stretch>
        </p:blipFill>
        <p:spPr>
          <a:xfrm>
            <a:off x="1763688" y="1566627"/>
            <a:ext cx="5169991" cy="3436714"/>
          </a:xfrm>
          <a:prstGeom prst="rect">
            <a:avLst/>
          </a:prstGeom>
        </p:spPr>
      </p:pic>
    </p:spTree>
    <p:extLst>
      <p:ext uri="{BB962C8B-B14F-4D97-AF65-F5344CB8AC3E}">
        <p14:creationId xmlns:p14="http://schemas.microsoft.com/office/powerpoint/2010/main" xmlns="" val="1085827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2"/>
          <p:cNvSpPr txBox="1">
            <a:spLocks/>
          </p:cNvSpPr>
          <p:nvPr/>
        </p:nvSpPr>
        <p:spPr>
          <a:xfrm>
            <a:off x="611560" y="1988839"/>
            <a:ext cx="4320480" cy="3217609"/>
          </a:xfrm>
          <a:prstGeom prst="rect">
            <a:avLst/>
          </a:prstGeom>
          <a:effectLst>
            <a:innerShdw blurRad="114300">
              <a:prstClr val="black"/>
            </a:innerShdw>
          </a:effectLst>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sz="2400" i="1" dirty="0" smtClean="0">
                <a:solidFill>
                  <a:srgbClr val="00B050"/>
                </a:solidFill>
                <a:latin typeface="Arial" pitchFamily="34" charset="0"/>
                <a:cs typeface="Arial" pitchFamily="34" charset="0"/>
              </a:rPr>
              <a:t>Кандидат економічних наук, доцент кафедри менеджменту імені професора Л.І. Михайлової</a:t>
            </a:r>
            <a:endParaRPr lang="uk-UA" sz="2600" i="1" dirty="0" smtClean="0">
              <a:solidFill>
                <a:srgbClr val="00B050"/>
              </a:solidFill>
              <a:latin typeface="Arial" pitchFamily="34" charset="0"/>
              <a:cs typeface="Arial" pitchFamily="34" charset="0"/>
            </a:endParaRPr>
          </a:p>
          <a:p>
            <a:pPr marL="0" indent="0" algn="ctr">
              <a:buNone/>
            </a:pPr>
            <a:endParaRPr lang="uk-UA" sz="2800" b="1" dirty="0" smtClean="0">
              <a:solidFill>
                <a:srgbClr val="00B050"/>
              </a:solidFill>
              <a:latin typeface="Segoe Script" pitchFamily="34" charset="0"/>
              <a:cs typeface="Aparajita" pitchFamily="34" charset="0"/>
            </a:endParaRPr>
          </a:p>
          <a:p>
            <a:pPr marL="0" indent="0" algn="ctr">
              <a:buNone/>
            </a:pPr>
            <a:r>
              <a:rPr lang="uk-UA" b="1" dirty="0" smtClean="0">
                <a:solidFill>
                  <a:srgbClr val="00B050"/>
                </a:solidFill>
                <a:latin typeface="Segoe Script" pitchFamily="34" charset="0"/>
                <a:cs typeface="Aparajita" pitchFamily="34" charset="0"/>
              </a:rPr>
              <a:t>Могильна Людмила Миколаївна </a:t>
            </a:r>
            <a:endParaRPr lang="uk-UA" b="1" dirty="0">
              <a:solidFill>
                <a:srgbClr val="00B050"/>
              </a:solidFill>
              <a:latin typeface="Segoe Script" pitchFamily="34" charset="0"/>
              <a:cs typeface="Aparajita" pitchFamily="34" charset="0"/>
            </a:endParaRPr>
          </a:p>
        </p:txBody>
      </p:sp>
      <p:sp>
        <p:nvSpPr>
          <p:cNvPr id="5" name="Прямоугольник 4"/>
          <p:cNvSpPr/>
          <p:nvPr/>
        </p:nvSpPr>
        <p:spPr>
          <a:xfrm>
            <a:off x="38051" y="116632"/>
            <a:ext cx="5163531" cy="1569660"/>
          </a:xfrm>
          <a:prstGeom prst="rect">
            <a:avLst/>
          </a:prstGeom>
          <a:noFill/>
        </p:spPr>
        <p:txBody>
          <a:bodyPr wrap="square" lIns="91440" tIns="45720" rIns="91440" bIns="45720">
            <a:spAutoFit/>
          </a:bodyPr>
          <a:lstStyle/>
          <a:p>
            <a:pPr algn="ctr"/>
            <a:r>
              <a:rPr lang="uk-UA" sz="4800" b="1" dirty="0" smtClean="0">
                <a:ln w="19050">
                  <a:solidFill>
                    <a:schemeClr val="tx2">
                      <a:tint val="1000"/>
                    </a:schemeClr>
                  </a:solidFill>
                  <a:prstDash val="solid"/>
                </a:ln>
                <a:solidFill>
                  <a:srgbClr val="0070C0"/>
                </a:solidFill>
                <a:effectLst>
                  <a:outerShdw blurRad="50000" dist="50800" dir="7500000" algn="tl">
                    <a:srgbClr val="000000">
                      <a:shade val="5000"/>
                      <a:alpha val="35000"/>
                    </a:srgbClr>
                  </a:outerShdw>
                </a:effectLst>
                <a:latin typeface="Segoe Script" pitchFamily="34" charset="0"/>
              </a:rPr>
              <a:t>Хто викладач курсу?</a:t>
            </a:r>
            <a:endParaRPr lang="uk-UA" sz="4800" b="1" cap="none" spc="0" dirty="0">
              <a:ln w="19050">
                <a:solidFill>
                  <a:schemeClr val="tx2">
                    <a:tint val="1000"/>
                  </a:schemeClr>
                </a:solidFill>
                <a:prstDash val="solid"/>
              </a:ln>
              <a:solidFill>
                <a:srgbClr val="0070C0"/>
              </a:solidFill>
              <a:effectLst>
                <a:outerShdw blurRad="50000" dist="50800" dir="7500000" algn="tl">
                  <a:srgbClr val="000000">
                    <a:shade val="5000"/>
                    <a:alpha val="35000"/>
                  </a:srgbClr>
                </a:outerShdw>
              </a:effectLst>
              <a:latin typeface="Segoe Script" pitchFamily="34" charset="0"/>
            </a:endParaRPr>
          </a:p>
        </p:txBody>
      </p:sp>
      <p:pic>
        <p:nvPicPr>
          <p:cNvPr id="5124" name="Picture 4" descr="Цікаві факти про інтернет - Dovidka.biz.ua"/>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2237" y="5915524"/>
            <a:ext cx="1875159" cy="942476"/>
          </a:xfrm>
          <a:prstGeom prst="rect">
            <a:avLst/>
          </a:prstGeom>
          <a:noFill/>
          <a:extLst>
            <a:ext uri="{909E8E84-426E-40DD-AFC4-6F175D3DCCD1}">
              <a14:hiddenFill xmlns:a14="http://schemas.microsoft.com/office/drawing/2010/main" xmlns="">
                <a:solidFill>
                  <a:srgbClr val="FFFFFF"/>
                </a:solidFill>
              </a14:hiddenFill>
            </a:ext>
          </a:extLst>
        </p:spPr>
      </p:pic>
      <p:sp>
        <p:nvSpPr>
          <p:cNvPr id="6" name="Прямоугольник 5"/>
          <p:cNvSpPr/>
          <p:nvPr/>
        </p:nvSpPr>
        <p:spPr>
          <a:xfrm>
            <a:off x="1875159" y="6019090"/>
            <a:ext cx="7377361" cy="646331"/>
          </a:xfrm>
          <a:prstGeom prst="rect">
            <a:avLst/>
          </a:prstGeom>
        </p:spPr>
        <p:txBody>
          <a:bodyPr wrap="square">
            <a:spAutoFit/>
          </a:bodyPr>
          <a:lstStyle/>
          <a:p>
            <a:r>
              <a:rPr lang="en-US" b="1" dirty="0">
                <a:solidFill>
                  <a:srgbClr val="0070C0"/>
                </a:solidFill>
              </a:rPr>
              <a:t>https://eim.snau.edu.ua/kafedri/menedzhmentu/sklad-kafedri/mogilna-lyudmila-mikola%D1%97vna/</a:t>
            </a:r>
            <a:endParaRPr lang="uk-UA" b="1" dirty="0">
              <a:solidFill>
                <a:srgbClr val="0070C0"/>
              </a:solidFill>
            </a:endParaRPr>
          </a:p>
        </p:txBody>
      </p:sp>
      <p:sp>
        <p:nvSpPr>
          <p:cNvPr id="7" name="Прямоугольник 6"/>
          <p:cNvSpPr/>
          <p:nvPr/>
        </p:nvSpPr>
        <p:spPr>
          <a:xfrm>
            <a:off x="1875159" y="5549555"/>
            <a:ext cx="4645824" cy="369332"/>
          </a:xfrm>
          <a:prstGeom prst="rect">
            <a:avLst/>
          </a:prstGeom>
        </p:spPr>
        <p:txBody>
          <a:bodyPr wrap="none">
            <a:spAutoFit/>
          </a:bodyPr>
          <a:lstStyle/>
          <a:p>
            <a:r>
              <a:rPr lang="uk-UA" b="1" dirty="0">
                <a:solidFill>
                  <a:srgbClr val="0070C0"/>
                </a:solidFill>
                <a:latin typeface="Segoe Script" pitchFamily="34" charset="0"/>
              </a:rPr>
              <a:t>Детальніше про викладача тут: </a:t>
            </a:r>
          </a:p>
        </p:txBody>
      </p:sp>
      <p:pic>
        <p:nvPicPr>
          <p:cNvPr id="2050" name="Picture 2" descr="https://eim.snau.edu.ua/wp-content/uploads/2020/03/%D0%9C%D0%BE%D0%B3%D0%B8%D0%BB%D1%8C%D0%BD%D0%B0-683x1024.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96136" y="908720"/>
            <a:ext cx="2481314" cy="372015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83259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83768" y="188640"/>
            <a:ext cx="6660232" cy="3200876"/>
          </a:xfrm>
          <a:prstGeom prst="rect">
            <a:avLst/>
          </a:prstGeom>
        </p:spPr>
        <p:txBody>
          <a:bodyPr wrap="square">
            <a:spAutoFit/>
          </a:bodyPr>
          <a:lstStyle/>
          <a:p>
            <a:pPr algn="ctr"/>
            <a:r>
              <a:rPr lang="uk-UA" sz="2400" b="1" dirty="0" smtClean="0">
                <a:solidFill>
                  <a:srgbClr val="00B050"/>
                </a:solidFill>
                <a:latin typeface="Segoe Script" pitchFamily="34" charset="0"/>
                <a:cs typeface="Arial" pitchFamily="34" charset="0"/>
              </a:rPr>
              <a:t>МЕТА ВИВЧЕННЯ ДИСЦИПЛІНИ: </a:t>
            </a:r>
          </a:p>
          <a:p>
            <a:pPr algn="ctr"/>
            <a:endParaRPr lang="uk-UA" sz="1600" dirty="0" smtClean="0">
              <a:latin typeface="Segoe Script" pitchFamily="34" charset="0"/>
            </a:endParaRPr>
          </a:p>
          <a:p>
            <a:pPr algn="just"/>
            <a:r>
              <a:rPr lang="uk-UA" dirty="0" smtClean="0">
                <a:latin typeface="Segoe Script" pitchFamily="34" charset="0"/>
              </a:rPr>
              <a:t>полягає </a:t>
            </a:r>
            <a:r>
              <a:rPr lang="uk-UA" dirty="0">
                <a:latin typeface="Segoe Script" pitchFamily="34" charset="0"/>
              </a:rPr>
              <a:t>у вивченні загальних принципів побудови процесу управління міжнародною економічною діяльністю та особливостей аналізу зовнішнього середовища міжнародного бізнесу, врахування особливостей національних стереотипів при прийнятті рішень, вивчення стратегії розвитку МНК, їх технологічної політики та формування міжнародних колективів.</a:t>
            </a:r>
            <a:endParaRPr lang="ru-RU" dirty="0">
              <a:latin typeface="Segoe Script" pitchFamily="34" charset="0"/>
            </a:endParaRPr>
          </a:p>
        </p:txBody>
      </p:sp>
      <p:sp>
        <p:nvSpPr>
          <p:cNvPr id="5" name="Прямоугольник 4"/>
          <p:cNvSpPr/>
          <p:nvPr/>
        </p:nvSpPr>
        <p:spPr>
          <a:xfrm>
            <a:off x="0" y="3239972"/>
            <a:ext cx="5292080" cy="830997"/>
          </a:xfrm>
          <a:prstGeom prst="rect">
            <a:avLst/>
          </a:prstGeom>
        </p:spPr>
        <p:txBody>
          <a:bodyPr wrap="square">
            <a:spAutoFit/>
          </a:bodyPr>
          <a:lstStyle/>
          <a:p>
            <a:pPr algn="ctr"/>
            <a:r>
              <a:rPr lang="uk-UA" sz="2400" i="1" dirty="0">
                <a:latin typeface="Arial" pitchFamily="34" charset="0"/>
                <a:cs typeface="Arial" pitchFamily="34" charset="0"/>
              </a:rPr>
              <a:t> </a:t>
            </a:r>
            <a:r>
              <a:rPr lang="uk-UA" sz="2400" b="1" dirty="0" smtClean="0">
                <a:solidFill>
                  <a:srgbClr val="00B050"/>
                </a:solidFill>
                <a:latin typeface="Segoe Script" pitchFamily="34" charset="0"/>
                <a:cs typeface="Arial" pitchFamily="34" charset="0"/>
              </a:rPr>
              <a:t>ЗАВДАННЯ  ДИСЦИПЛІНИ: </a:t>
            </a:r>
          </a:p>
          <a:p>
            <a:pPr algn="ctr"/>
            <a:endParaRPr lang="uk-UA" sz="2400" b="1" dirty="0" smtClean="0">
              <a:solidFill>
                <a:srgbClr val="00B050"/>
              </a:solidFill>
              <a:latin typeface="Segoe Script" pitchFamily="34" charset="0"/>
              <a:cs typeface="Arial" pitchFamily="34" charset="0"/>
            </a:endParaRPr>
          </a:p>
        </p:txBody>
      </p:sp>
      <p:sp>
        <p:nvSpPr>
          <p:cNvPr id="2" name="Прямоугольник 1"/>
          <p:cNvSpPr/>
          <p:nvPr/>
        </p:nvSpPr>
        <p:spPr>
          <a:xfrm>
            <a:off x="251594" y="4055228"/>
            <a:ext cx="8208837" cy="2308324"/>
          </a:xfrm>
          <a:prstGeom prst="rect">
            <a:avLst/>
          </a:prstGeom>
        </p:spPr>
        <p:txBody>
          <a:bodyPr wrap="square">
            <a:spAutoFit/>
          </a:bodyPr>
          <a:lstStyle/>
          <a:p>
            <a:pPr algn="just"/>
            <a:r>
              <a:rPr lang="uk-UA" dirty="0">
                <a:latin typeface="Segoe Script" pitchFamily="34" charset="0"/>
              </a:rPr>
              <a:t>- вивчення стратегій і особливостей застосування основних функцій менеджменту в практиці управління міжнародними компаніями;</a:t>
            </a:r>
            <a:endParaRPr lang="ru-RU" dirty="0">
              <a:latin typeface="Segoe Script" pitchFamily="34" charset="0"/>
            </a:endParaRPr>
          </a:p>
          <a:p>
            <a:pPr algn="just"/>
            <a:r>
              <a:rPr lang="uk-UA" dirty="0">
                <a:latin typeface="Segoe Script" pitchFamily="34" charset="0"/>
              </a:rPr>
              <a:t>- </a:t>
            </a:r>
            <a:r>
              <a:rPr lang="uk-UA" dirty="0" smtClean="0">
                <a:latin typeface="Segoe Script" pitchFamily="34" charset="0"/>
              </a:rPr>
              <a:t>розуміння </a:t>
            </a:r>
            <a:r>
              <a:rPr lang="uk-UA" dirty="0">
                <a:latin typeface="Segoe Script" pitchFamily="34" charset="0"/>
              </a:rPr>
              <a:t>системи управління людськими ресурсами в міжнародних корпораціях та використовувати принцип мотивації персоналу;</a:t>
            </a:r>
            <a:endParaRPr lang="ru-RU" dirty="0">
              <a:latin typeface="Segoe Script" pitchFamily="34" charset="0"/>
            </a:endParaRPr>
          </a:p>
          <a:p>
            <a:pPr algn="just"/>
            <a:r>
              <a:rPr lang="uk-UA" dirty="0">
                <a:latin typeface="Segoe Script" pitchFamily="34" charset="0"/>
              </a:rPr>
              <a:t>- </a:t>
            </a:r>
            <a:r>
              <a:rPr lang="uk-UA" dirty="0" smtClean="0">
                <a:latin typeface="Segoe Script" pitchFamily="34" charset="0"/>
              </a:rPr>
              <a:t>оволодіння </a:t>
            </a:r>
            <a:r>
              <a:rPr lang="uk-UA" dirty="0">
                <a:latin typeface="Segoe Script" pitchFamily="34" charset="0"/>
              </a:rPr>
              <a:t>правовими засадами регулювання та здійснення даного виду діяльності.</a:t>
            </a:r>
            <a:endParaRPr lang="ru-RU" dirty="0">
              <a:latin typeface="Segoe Script" pitchFamily="34" charset="0"/>
            </a:endParaRPr>
          </a:p>
        </p:txBody>
      </p:sp>
      <p:pic>
        <p:nvPicPr>
          <p:cNvPr id="7" name="Рисунок 6" descr="Міжнародні економічні відносини – «Глобалізація» - Криворізький економічний  інститут"/>
          <p:cNvPicPr/>
          <p:nvPr/>
        </p:nvPicPr>
        <p:blipFill>
          <a:blip r:embed="rId2">
            <a:extLst>
              <a:ext uri="{28A0092B-C50C-407E-A947-70E740481C1C}">
                <a14:useLocalDpi xmlns:a14="http://schemas.microsoft.com/office/drawing/2010/main" xmlns="" val="0"/>
              </a:ext>
            </a:extLst>
          </a:blip>
          <a:srcRect/>
          <a:stretch>
            <a:fillRect/>
          </a:stretch>
        </p:blipFill>
        <p:spPr bwMode="auto">
          <a:xfrm>
            <a:off x="107504" y="336248"/>
            <a:ext cx="2139950" cy="1565275"/>
          </a:xfrm>
          <a:prstGeom prst="rect">
            <a:avLst/>
          </a:prstGeom>
          <a:noFill/>
          <a:ln>
            <a:noFill/>
          </a:ln>
        </p:spPr>
      </p:pic>
    </p:spTree>
    <p:extLst>
      <p:ext uri="{BB962C8B-B14F-4D97-AF65-F5344CB8AC3E}">
        <p14:creationId xmlns:p14="http://schemas.microsoft.com/office/powerpoint/2010/main" xmlns="" val="638787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3527" y="144496"/>
            <a:ext cx="8690005" cy="830997"/>
          </a:xfrm>
          <a:prstGeom prst="rect">
            <a:avLst/>
          </a:prstGeom>
        </p:spPr>
        <p:txBody>
          <a:bodyPr wrap="square">
            <a:spAutoFit/>
          </a:bodyPr>
          <a:lstStyle/>
          <a:p>
            <a:pPr algn="ctr"/>
            <a:r>
              <a:rPr lang="uk-UA" sz="2400" b="1" dirty="0" smtClean="0">
                <a:solidFill>
                  <a:srgbClr val="00B050"/>
                </a:solidFill>
                <a:latin typeface="Segoe Script" pitchFamily="34" charset="0"/>
              </a:rPr>
              <a:t>Вивчивши курс, ви отримаєте відповіді на такі питання як:</a:t>
            </a:r>
            <a:endParaRPr lang="uk-UA" sz="2400" b="1" dirty="0">
              <a:solidFill>
                <a:srgbClr val="00B050"/>
              </a:solidFill>
              <a:latin typeface="Segoe Script" pitchFamily="34" charset="0"/>
            </a:endParaRPr>
          </a:p>
        </p:txBody>
      </p:sp>
      <p:sp>
        <p:nvSpPr>
          <p:cNvPr id="11" name="Прямоугольник 10"/>
          <p:cNvSpPr/>
          <p:nvPr/>
        </p:nvSpPr>
        <p:spPr>
          <a:xfrm>
            <a:off x="6245062" y="837270"/>
            <a:ext cx="2773892" cy="1477328"/>
          </a:xfrm>
          <a:prstGeom prst="rect">
            <a:avLst/>
          </a:prstGeom>
        </p:spPr>
        <p:txBody>
          <a:bodyPr wrap="square">
            <a:spAutoFit/>
          </a:bodyPr>
          <a:lstStyle/>
          <a:p>
            <a:pPr algn="ctr"/>
            <a:r>
              <a:rPr lang="uk-UA" b="1" dirty="0" smtClean="0">
                <a:solidFill>
                  <a:srgbClr val="7030A0"/>
                </a:solidFill>
                <a:latin typeface="Segoe Script" pitchFamily="34" charset="0"/>
              </a:rPr>
              <a:t>Які </a:t>
            </a:r>
            <a:r>
              <a:rPr lang="uk-UA" b="1" dirty="0">
                <a:solidFill>
                  <a:srgbClr val="7030A0"/>
                </a:solidFill>
                <a:latin typeface="Segoe Script" pitchFamily="34" charset="0"/>
              </a:rPr>
              <a:t>тенденції </a:t>
            </a:r>
            <a:r>
              <a:rPr lang="uk-UA" b="1" dirty="0" smtClean="0">
                <a:solidFill>
                  <a:srgbClr val="7030A0"/>
                </a:solidFill>
                <a:latin typeface="Segoe Script" pitchFamily="34" charset="0"/>
              </a:rPr>
              <a:t>та </a:t>
            </a:r>
            <a:r>
              <a:rPr lang="uk-UA" b="1" dirty="0">
                <a:solidFill>
                  <a:srgbClr val="7030A0"/>
                </a:solidFill>
                <a:latin typeface="Segoe Script" pitchFamily="34" charset="0"/>
              </a:rPr>
              <a:t>перспективи розвитку </a:t>
            </a:r>
            <a:r>
              <a:rPr lang="uk-UA" b="1" dirty="0" smtClean="0">
                <a:solidFill>
                  <a:srgbClr val="7030A0"/>
                </a:solidFill>
                <a:latin typeface="Segoe Script" pitchFamily="34" charset="0"/>
              </a:rPr>
              <a:t>міжнародних ринків?</a:t>
            </a:r>
            <a:endParaRPr lang="uk-UA" b="1" dirty="0">
              <a:solidFill>
                <a:srgbClr val="7030A0"/>
              </a:solidFill>
              <a:latin typeface="Segoe Script" pitchFamily="34" charset="0"/>
            </a:endParaRPr>
          </a:p>
        </p:txBody>
      </p:sp>
      <p:sp>
        <p:nvSpPr>
          <p:cNvPr id="15" name="Прямоугольник 14"/>
          <p:cNvSpPr/>
          <p:nvPr/>
        </p:nvSpPr>
        <p:spPr>
          <a:xfrm>
            <a:off x="2195736" y="2351236"/>
            <a:ext cx="5184576" cy="1631216"/>
          </a:xfrm>
          <a:prstGeom prst="rect">
            <a:avLst/>
          </a:prstGeom>
        </p:spPr>
        <p:txBody>
          <a:bodyPr wrap="square">
            <a:spAutoFit/>
          </a:bodyPr>
          <a:lstStyle/>
          <a:p>
            <a:pPr algn="ctr"/>
            <a:r>
              <a:rPr lang="uk-UA" sz="2000" b="1" dirty="0" smtClean="0">
                <a:solidFill>
                  <a:schemeClr val="accent5">
                    <a:lumMod val="75000"/>
                  </a:schemeClr>
                </a:solidFill>
                <a:latin typeface="Segoe Script" pitchFamily="34" charset="0"/>
              </a:rPr>
              <a:t>Яка роль стилю </a:t>
            </a:r>
            <a:r>
              <a:rPr lang="uk-UA" sz="2000" b="1" dirty="0">
                <a:solidFill>
                  <a:schemeClr val="accent5">
                    <a:lumMod val="75000"/>
                  </a:schemeClr>
                </a:solidFill>
                <a:latin typeface="Segoe Script" pitchFamily="34" charset="0"/>
              </a:rPr>
              <a:t>керівництва залежно від рівня управління міжнародною корпорацією та специфіки культури певної </a:t>
            </a:r>
            <a:r>
              <a:rPr lang="uk-UA" sz="2000" b="1" dirty="0" smtClean="0">
                <a:solidFill>
                  <a:schemeClr val="accent5">
                    <a:lumMod val="75000"/>
                  </a:schemeClr>
                </a:solidFill>
                <a:latin typeface="Segoe Script" pitchFamily="34" charset="0"/>
              </a:rPr>
              <a:t>країни?</a:t>
            </a:r>
            <a:endParaRPr lang="uk-UA" sz="2000" b="1" dirty="0">
              <a:solidFill>
                <a:schemeClr val="accent5">
                  <a:lumMod val="75000"/>
                </a:schemeClr>
              </a:solidFill>
              <a:latin typeface="Segoe Script" pitchFamily="34" charset="0"/>
            </a:endParaRPr>
          </a:p>
        </p:txBody>
      </p:sp>
      <p:sp>
        <p:nvSpPr>
          <p:cNvPr id="17" name="Прямоугольник 16"/>
          <p:cNvSpPr/>
          <p:nvPr/>
        </p:nvSpPr>
        <p:spPr>
          <a:xfrm>
            <a:off x="90857" y="4725144"/>
            <a:ext cx="3329015" cy="1938992"/>
          </a:xfrm>
          <a:prstGeom prst="rect">
            <a:avLst/>
          </a:prstGeom>
        </p:spPr>
        <p:txBody>
          <a:bodyPr wrap="square">
            <a:spAutoFit/>
          </a:bodyPr>
          <a:lstStyle/>
          <a:p>
            <a:pPr algn="ctr"/>
            <a:r>
              <a:rPr lang="uk-UA" sz="2000" b="1" dirty="0" smtClean="0">
                <a:solidFill>
                  <a:srgbClr val="7030A0"/>
                </a:solidFill>
                <a:latin typeface="Segoe Script" pitchFamily="34" charset="0"/>
              </a:rPr>
              <a:t>Як аналізувати </a:t>
            </a:r>
            <a:r>
              <a:rPr lang="uk-UA" sz="2000" b="1" dirty="0">
                <a:solidFill>
                  <a:srgbClr val="7030A0"/>
                </a:solidFill>
                <a:latin typeface="Segoe Script" pitchFamily="34" charset="0"/>
              </a:rPr>
              <a:t>зовнішнє </a:t>
            </a:r>
            <a:r>
              <a:rPr lang="uk-UA" sz="2000" b="1" dirty="0" smtClean="0">
                <a:solidFill>
                  <a:srgbClr val="7030A0"/>
                </a:solidFill>
                <a:latin typeface="Segoe Script" pitchFamily="34" charset="0"/>
              </a:rPr>
              <a:t>середовище та </a:t>
            </a:r>
            <a:r>
              <a:rPr lang="uk-UA" sz="2000" b="1" dirty="0">
                <a:solidFill>
                  <a:srgbClr val="7030A0"/>
                </a:solidFill>
                <a:latin typeface="Segoe Script" pitchFamily="34" charset="0"/>
              </a:rPr>
              <a:t>визначати напрями розвитку міжнародного </a:t>
            </a:r>
            <a:r>
              <a:rPr lang="uk-UA" sz="2000" b="1" dirty="0" smtClean="0">
                <a:solidFill>
                  <a:srgbClr val="7030A0"/>
                </a:solidFill>
                <a:latin typeface="Segoe Script" pitchFamily="34" charset="0"/>
              </a:rPr>
              <a:t>менеджменту? </a:t>
            </a:r>
            <a:endParaRPr lang="uk-UA" sz="2000" b="1" dirty="0">
              <a:solidFill>
                <a:srgbClr val="7030A0"/>
              </a:solidFill>
              <a:latin typeface="Segoe Script" pitchFamily="34" charset="0"/>
            </a:endParaRPr>
          </a:p>
        </p:txBody>
      </p:sp>
      <p:sp>
        <p:nvSpPr>
          <p:cNvPr id="23" name="Прямоугольник 22"/>
          <p:cNvSpPr/>
          <p:nvPr/>
        </p:nvSpPr>
        <p:spPr>
          <a:xfrm>
            <a:off x="5724128" y="4437112"/>
            <a:ext cx="3224774" cy="2308324"/>
          </a:xfrm>
          <a:prstGeom prst="rect">
            <a:avLst/>
          </a:prstGeom>
        </p:spPr>
        <p:txBody>
          <a:bodyPr wrap="square">
            <a:spAutoFit/>
          </a:bodyPr>
          <a:lstStyle/>
          <a:p>
            <a:pPr algn="ctr"/>
            <a:r>
              <a:rPr lang="uk-UA" b="1" dirty="0" smtClean="0">
                <a:solidFill>
                  <a:srgbClr val="00B050"/>
                </a:solidFill>
                <a:latin typeface="Segoe Script" pitchFamily="34" charset="0"/>
              </a:rPr>
              <a:t>Які існують </a:t>
            </a:r>
            <a:r>
              <a:rPr lang="uk-UA" b="1" dirty="0">
                <a:solidFill>
                  <a:srgbClr val="00B050"/>
                </a:solidFill>
                <a:latin typeface="Segoe Script" pitchFamily="34" charset="0"/>
              </a:rPr>
              <a:t>процедури розроблення планів та прийняття управлінських рішень у процесі діяльності міжнародної компанії в певній </a:t>
            </a:r>
            <a:r>
              <a:rPr lang="uk-UA" b="1" dirty="0" smtClean="0">
                <a:solidFill>
                  <a:srgbClr val="00B050"/>
                </a:solidFill>
                <a:latin typeface="Segoe Script" pitchFamily="34" charset="0"/>
              </a:rPr>
              <a:t>країні? </a:t>
            </a:r>
            <a:endParaRPr lang="uk-UA" b="1" dirty="0">
              <a:solidFill>
                <a:srgbClr val="00B050"/>
              </a:solidFill>
              <a:latin typeface="Segoe Script" pitchFamily="34" charset="0"/>
            </a:endParaRPr>
          </a:p>
        </p:txBody>
      </p:sp>
      <p:sp>
        <p:nvSpPr>
          <p:cNvPr id="30" name="Прямоугольник 29"/>
          <p:cNvSpPr/>
          <p:nvPr/>
        </p:nvSpPr>
        <p:spPr>
          <a:xfrm>
            <a:off x="94423" y="926026"/>
            <a:ext cx="3253441" cy="1015663"/>
          </a:xfrm>
          <a:prstGeom prst="rect">
            <a:avLst/>
          </a:prstGeom>
        </p:spPr>
        <p:txBody>
          <a:bodyPr wrap="square">
            <a:spAutoFit/>
          </a:bodyPr>
          <a:lstStyle/>
          <a:p>
            <a:pPr algn="ctr"/>
            <a:r>
              <a:rPr lang="uk-UA" sz="2000" b="1" dirty="0" smtClean="0">
                <a:solidFill>
                  <a:srgbClr val="00B0F0"/>
                </a:solidFill>
                <a:latin typeface="Segoe Script" pitchFamily="34" charset="0"/>
              </a:rPr>
              <a:t>Які особливості міжнародного менеджменту? </a:t>
            </a:r>
            <a:endParaRPr lang="uk-UA" sz="2000" b="1" dirty="0">
              <a:solidFill>
                <a:srgbClr val="00B0F0"/>
              </a:solidFill>
              <a:latin typeface="Segoe Script" pitchFamily="34" charset="0"/>
            </a:endParaRPr>
          </a:p>
        </p:txBody>
      </p:sp>
      <p:pic>
        <p:nvPicPr>
          <p:cNvPr id="3100" name="Picture 28" descr="Question mark earth stock illustration. Illustration of think - 11711560"/>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b="12453"/>
          <a:stretch/>
        </p:blipFill>
        <p:spPr bwMode="auto">
          <a:xfrm>
            <a:off x="3899765" y="981659"/>
            <a:ext cx="1680348" cy="1383752"/>
          </a:xfrm>
          <a:prstGeom prst="rect">
            <a:avLst/>
          </a:prstGeom>
          <a:noFill/>
          <a:extLst>
            <a:ext uri="{909E8E84-426E-40DD-AFC4-6F175D3DCCD1}">
              <a14:hiddenFill xmlns:a14="http://schemas.microsoft.com/office/drawing/2010/main" xmlns="">
                <a:solidFill>
                  <a:srgbClr val="FFFFFF"/>
                </a:solidFill>
              </a14:hiddenFill>
            </a:ext>
          </a:extLst>
        </p:spPr>
      </p:pic>
      <p:pic>
        <p:nvPicPr>
          <p:cNvPr id="14" name="Рисунок 13" descr="Нова спеціалізація – МІЖНАРОДНИЙ МЕНЕДЖМЕНТ – ПДАБА"/>
          <p:cNvPicPr/>
          <p:nvPr/>
        </p:nvPicPr>
        <p:blipFill>
          <a:blip r:embed="rId3">
            <a:extLst>
              <a:ext uri="{28A0092B-C50C-407E-A947-70E740481C1C}">
                <a14:useLocalDpi xmlns:a14="http://schemas.microsoft.com/office/drawing/2010/main" xmlns="" val="0"/>
              </a:ext>
            </a:extLst>
          </a:blip>
          <a:srcRect/>
          <a:stretch>
            <a:fillRect/>
          </a:stretch>
        </p:blipFill>
        <p:spPr bwMode="auto">
          <a:xfrm>
            <a:off x="90857" y="2632458"/>
            <a:ext cx="2235460" cy="1386632"/>
          </a:xfrm>
          <a:prstGeom prst="rect">
            <a:avLst/>
          </a:prstGeom>
          <a:noFill/>
          <a:ln>
            <a:noFill/>
          </a:ln>
        </p:spPr>
      </p:pic>
      <p:pic>
        <p:nvPicPr>
          <p:cNvPr id="16" name="Рисунок 15" descr="Менеджер – це професія вродженого лідера | Куди Поступати.ua - Освіта за  кордоном та в Україні"/>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347864" y="4086804"/>
            <a:ext cx="2304256" cy="1574443"/>
          </a:xfrm>
          <a:prstGeom prst="rect">
            <a:avLst/>
          </a:prstGeom>
          <a:noFill/>
          <a:ln>
            <a:noFill/>
          </a:ln>
        </p:spPr>
      </p:pic>
      <p:pic>
        <p:nvPicPr>
          <p:cNvPr id="18" name="Рисунок 17" descr="Почему нам нужна глобализация — Мнения — GMK Center"/>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380311" y="2612548"/>
            <a:ext cx="1724581" cy="1096890"/>
          </a:xfrm>
          <a:prstGeom prst="rect">
            <a:avLst/>
          </a:prstGeom>
          <a:noFill/>
          <a:ln>
            <a:noFill/>
          </a:ln>
        </p:spPr>
      </p:pic>
    </p:spTree>
    <p:extLst>
      <p:ext uri="{BB962C8B-B14F-4D97-AF65-F5344CB8AC3E}">
        <p14:creationId xmlns:p14="http://schemas.microsoft.com/office/powerpoint/2010/main" xmlns="" val="2799747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Підсумок 2020 року: ринок праці Хмельниччини | Славутська  райдержадміністрація"/>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083660" y="1637804"/>
            <a:ext cx="3060340" cy="244827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Прямоугольник 4"/>
          <p:cNvSpPr/>
          <p:nvPr/>
        </p:nvSpPr>
        <p:spPr>
          <a:xfrm>
            <a:off x="179512" y="1124744"/>
            <a:ext cx="8101888" cy="5586145"/>
          </a:xfrm>
          <a:prstGeom prst="rect">
            <a:avLst/>
          </a:prstGeom>
        </p:spPr>
        <p:txBody>
          <a:bodyPr wrap="square">
            <a:spAutoFit/>
          </a:bodyPr>
          <a:lstStyle/>
          <a:p>
            <a:pPr algn="just"/>
            <a:r>
              <a:rPr lang="uk-UA" sz="1700" b="1" dirty="0" smtClean="0">
                <a:solidFill>
                  <a:srgbClr val="00B050"/>
                </a:solidFill>
                <a:latin typeface="Segoe Script" pitchFamily="34" charset="0"/>
              </a:rPr>
              <a:t>Тема </a:t>
            </a:r>
            <a:r>
              <a:rPr lang="uk-UA" sz="1700" b="1" dirty="0">
                <a:solidFill>
                  <a:srgbClr val="00B050"/>
                </a:solidFill>
                <a:latin typeface="Segoe Script" pitchFamily="34" charset="0"/>
              </a:rPr>
              <a:t>1. </a:t>
            </a:r>
            <a:r>
              <a:rPr lang="uk-UA" sz="1700" dirty="0" smtClean="0">
                <a:latin typeface="Segoe Script" pitchFamily="34" charset="0"/>
              </a:rPr>
              <a:t>Міжнародний </a:t>
            </a:r>
            <a:r>
              <a:rPr lang="uk-UA" sz="1700" dirty="0">
                <a:latin typeface="Segoe Script" pitchFamily="34" charset="0"/>
              </a:rPr>
              <a:t>бізнес і міжнародний менеджмент</a:t>
            </a:r>
            <a:endParaRPr lang="ru-RU" sz="1700" dirty="0">
              <a:latin typeface="Segoe Script" pitchFamily="34" charset="0"/>
            </a:endParaRPr>
          </a:p>
          <a:p>
            <a:pPr algn="just"/>
            <a:r>
              <a:rPr lang="uk-UA" sz="1700" b="1" dirty="0">
                <a:solidFill>
                  <a:srgbClr val="00B050"/>
                </a:solidFill>
                <a:latin typeface="Segoe Script" pitchFamily="34" charset="0"/>
              </a:rPr>
              <a:t>Тема </a:t>
            </a:r>
            <a:r>
              <a:rPr lang="uk-UA" sz="1700" b="1" dirty="0" smtClean="0">
                <a:solidFill>
                  <a:srgbClr val="00B050"/>
                </a:solidFill>
                <a:latin typeface="Segoe Script" pitchFamily="34" charset="0"/>
              </a:rPr>
              <a:t>2. </a:t>
            </a:r>
            <a:r>
              <a:rPr lang="uk-UA" sz="1700" dirty="0">
                <a:latin typeface="Segoe Script" pitchFamily="34" charset="0"/>
              </a:rPr>
              <a:t>Міжнародний менеджмент: суть, задачі, </a:t>
            </a:r>
            <a:r>
              <a:rPr lang="uk-UA" sz="1700" dirty="0" smtClean="0">
                <a:latin typeface="Segoe Script" pitchFamily="34" charset="0"/>
              </a:rPr>
              <a:t>особливості</a:t>
            </a:r>
            <a:endParaRPr lang="ru-RU" sz="1700" dirty="0">
              <a:latin typeface="Segoe Script" pitchFamily="34" charset="0"/>
            </a:endParaRPr>
          </a:p>
          <a:p>
            <a:pPr algn="just"/>
            <a:r>
              <a:rPr lang="uk-UA" sz="1700" b="1" dirty="0">
                <a:solidFill>
                  <a:srgbClr val="00B050"/>
                </a:solidFill>
                <a:latin typeface="Segoe Script" pitchFamily="34" charset="0"/>
              </a:rPr>
              <a:t>Тема </a:t>
            </a:r>
            <a:r>
              <a:rPr lang="uk-UA" sz="1700" b="1" dirty="0" smtClean="0">
                <a:solidFill>
                  <a:srgbClr val="00B050"/>
                </a:solidFill>
                <a:latin typeface="Segoe Script" pitchFamily="34" charset="0"/>
              </a:rPr>
              <a:t>3. </a:t>
            </a:r>
            <a:r>
              <a:rPr lang="uk-UA" sz="1700" dirty="0">
                <a:latin typeface="Segoe Script" pitchFamily="34" charset="0"/>
              </a:rPr>
              <a:t>Зовнішнє середовище міжнародного бізнесу</a:t>
            </a:r>
            <a:endParaRPr lang="ru-RU" sz="1700" dirty="0">
              <a:latin typeface="Segoe Script" pitchFamily="34" charset="0"/>
            </a:endParaRPr>
          </a:p>
          <a:p>
            <a:pPr algn="just"/>
            <a:r>
              <a:rPr lang="uk-UA" sz="1700" b="1" dirty="0">
                <a:solidFill>
                  <a:srgbClr val="00B050"/>
                </a:solidFill>
                <a:latin typeface="Segoe Script" pitchFamily="34" charset="0"/>
              </a:rPr>
              <a:t>Тема </a:t>
            </a:r>
            <a:r>
              <a:rPr lang="uk-UA" sz="1700" b="1" dirty="0" smtClean="0">
                <a:solidFill>
                  <a:srgbClr val="00B050"/>
                </a:solidFill>
                <a:latin typeface="Segoe Script" pitchFamily="34" charset="0"/>
              </a:rPr>
              <a:t>4. </a:t>
            </a:r>
            <a:r>
              <a:rPr lang="uk-UA" sz="1700" dirty="0">
                <a:latin typeface="Segoe Script" pitchFamily="34" charset="0"/>
              </a:rPr>
              <a:t>Особливості аналізу зовнішнього середовища міжнародного бізнесу</a:t>
            </a:r>
            <a:endParaRPr lang="ru-RU" sz="1700" dirty="0">
              <a:latin typeface="Segoe Script" pitchFamily="34" charset="0"/>
            </a:endParaRPr>
          </a:p>
          <a:p>
            <a:pPr algn="just"/>
            <a:r>
              <a:rPr lang="uk-UA" sz="1700" b="1" dirty="0">
                <a:solidFill>
                  <a:srgbClr val="00B050"/>
                </a:solidFill>
                <a:latin typeface="Segoe Script" pitchFamily="34" charset="0"/>
              </a:rPr>
              <a:t>Тема </a:t>
            </a:r>
            <a:r>
              <a:rPr lang="uk-UA" sz="1700" b="1" dirty="0" smtClean="0">
                <a:solidFill>
                  <a:srgbClr val="00B050"/>
                </a:solidFill>
                <a:latin typeface="Segoe Script" pitchFamily="34" charset="0"/>
              </a:rPr>
              <a:t>5. </a:t>
            </a:r>
            <a:r>
              <a:rPr lang="uk-UA" sz="1700" dirty="0">
                <a:latin typeface="Segoe Script" pitchFamily="34" charset="0"/>
              </a:rPr>
              <a:t>Глобальна інтеграція міжнародного бізнесу та його основні організаційно-правові форми</a:t>
            </a:r>
            <a:endParaRPr lang="ru-RU" sz="1700" dirty="0">
              <a:latin typeface="Segoe Script" pitchFamily="34" charset="0"/>
            </a:endParaRPr>
          </a:p>
          <a:p>
            <a:pPr algn="just"/>
            <a:r>
              <a:rPr lang="uk-UA" sz="1700" b="1" dirty="0" smtClean="0">
                <a:solidFill>
                  <a:srgbClr val="00B050"/>
                </a:solidFill>
                <a:latin typeface="Segoe Script" pitchFamily="34" charset="0"/>
              </a:rPr>
              <a:t>Тема 6. </a:t>
            </a:r>
            <a:r>
              <a:rPr lang="uk-UA" sz="1700" dirty="0">
                <a:latin typeface="Segoe Script" pitchFamily="34" charset="0"/>
              </a:rPr>
              <a:t>Основні організаційно-правові форми міжнародного бізнесу</a:t>
            </a:r>
            <a:endParaRPr lang="ru-RU" sz="1700" dirty="0">
              <a:latin typeface="Segoe Script" pitchFamily="34" charset="0"/>
            </a:endParaRPr>
          </a:p>
          <a:p>
            <a:pPr algn="just"/>
            <a:r>
              <a:rPr lang="uk-UA" sz="1700" b="1" dirty="0" smtClean="0">
                <a:solidFill>
                  <a:srgbClr val="00B050"/>
                </a:solidFill>
                <a:latin typeface="Segoe Script" pitchFamily="34" charset="0"/>
              </a:rPr>
              <a:t>Тема 7.</a:t>
            </a:r>
            <a:r>
              <a:rPr lang="uk-UA" sz="1700" dirty="0" smtClean="0"/>
              <a:t> </a:t>
            </a:r>
            <a:r>
              <a:rPr lang="uk-UA" sz="1700" dirty="0">
                <a:latin typeface="Segoe Script" pitchFamily="34" charset="0"/>
              </a:rPr>
              <a:t>Регулювання</a:t>
            </a:r>
            <a:r>
              <a:rPr lang="uk-UA" sz="1700" dirty="0" smtClean="0">
                <a:latin typeface="Segoe Script" pitchFamily="34" charset="0"/>
              </a:rPr>
              <a:t> міжнародного ділового співробітництва</a:t>
            </a:r>
            <a:endParaRPr lang="ru-RU" sz="1700" dirty="0" smtClean="0">
              <a:latin typeface="Segoe Script" pitchFamily="34" charset="0"/>
            </a:endParaRPr>
          </a:p>
          <a:p>
            <a:pPr algn="just"/>
            <a:r>
              <a:rPr lang="uk-UA" sz="1700" b="1" dirty="0" smtClean="0">
                <a:solidFill>
                  <a:srgbClr val="00B050"/>
                </a:solidFill>
                <a:latin typeface="Segoe Script" pitchFamily="34" charset="0"/>
              </a:rPr>
              <a:t>Тема 8.</a:t>
            </a:r>
            <a:r>
              <a:rPr lang="uk-UA" sz="1700" dirty="0" smtClean="0"/>
              <a:t> </a:t>
            </a:r>
            <a:r>
              <a:rPr lang="uk-UA" sz="1700" dirty="0">
                <a:latin typeface="Segoe Script" pitchFamily="34" charset="0"/>
              </a:rPr>
              <a:t>Стратегічне планування в міжнародних фірмах</a:t>
            </a:r>
            <a:endParaRPr lang="ru-RU" sz="1700" dirty="0">
              <a:latin typeface="Segoe Script" pitchFamily="34" charset="0"/>
            </a:endParaRPr>
          </a:p>
          <a:p>
            <a:pPr algn="just"/>
            <a:r>
              <a:rPr lang="uk-UA" sz="1700" b="1" dirty="0" smtClean="0">
                <a:solidFill>
                  <a:srgbClr val="00B050"/>
                </a:solidFill>
                <a:latin typeface="Segoe Script" pitchFamily="34" charset="0"/>
              </a:rPr>
              <a:t>Тема 9.</a:t>
            </a:r>
            <a:r>
              <a:rPr lang="uk-UA" sz="1700" dirty="0" smtClean="0"/>
              <a:t> </a:t>
            </a:r>
            <a:r>
              <a:rPr lang="uk-UA" sz="1700" dirty="0">
                <a:latin typeface="Segoe Script" pitchFamily="34" charset="0"/>
              </a:rPr>
              <a:t>Технологічна політика МНК</a:t>
            </a:r>
            <a:endParaRPr lang="ru-RU" sz="1700" dirty="0">
              <a:latin typeface="Segoe Script" pitchFamily="34" charset="0"/>
            </a:endParaRPr>
          </a:p>
          <a:p>
            <a:pPr algn="just"/>
            <a:r>
              <a:rPr lang="uk-UA" sz="1700" b="1" dirty="0">
                <a:solidFill>
                  <a:srgbClr val="00B050"/>
                </a:solidFill>
                <a:latin typeface="Segoe Script" pitchFamily="34" charset="0"/>
              </a:rPr>
              <a:t>Тема </a:t>
            </a:r>
            <a:r>
              <a:rPr lang="uk-UA" sz="1700" b="1" dirty="0" smtClean="0">
                <a:solidFill>
                  <a:srgbClr val="00B050"/>
                </a:solidFill>
                <a:latin typeface="Segoe Script" pitchFamily="34" charset="0"/>
              </a:rPr>
              <a:t>10.</a:t>
            </a:r>
            <a:r>
              <a:rPr lang="uk-UA" sz="1700" dirty="0" smtClean="0"/>
              <a:t> </a:t>
            </a:r>
            <a:r>
              <a:rPr lang="uk-UA" sz="1700" dirty="0">
                <a:latin typeface="Segoe Script" pitchFamily="34" charset="0"/>
              </a:rPr>
              <a:t>Управління персоналом в міжнародному менеджменті</a:t>
            </a:r>
            <a:endParaRPr lang="ru-RU" sz="1700" dirty="0">
              <a:latin typeface="Segoe Script" pitchFamily="34" charset="0"/>
            </a:endParaRPr>
          </a:p>
          <a:p>
            <a:pPr algn="just"/>
            <a:r>
              <a:rPr lang="uk-UA" sz="1700" b="1" dirty="0">
                <a:solidFill>
                  <a:srgbClr val="00B050"/>
                </a:solidFill>
                <a:latin typeface="Segoe Script" pitchFamily="34" charset="0"/>
              </a:rPr>
              <a:t>Тема 11. </a:t>
            </a:r>
            <a:r>
              <a:rPr lang="uk-UA" sz="1700" dirty="0">
                <a:latin typeface="Segoe Script" pitchFamily="34" charset="0"/>
              </a:rPr>
              <a:t>Етика міжнародного менеджменту </a:t>
            </a:r>
            <a:endParaRPr lang="ru-RU" sz="1700" dirty="0">
              <a:latin typeface="Segoe Script" pitchFamily="34" charset="0"/>
            </a:endParaRPr>
          </a:p>
          <a:p>
            <a:pPr algn="just"/>
            <a:r>
              <a:rPr lang="uk-UA" sz="1700" b="1" dirty="0">
                <a:solidFill>
                  <a:srgbClr val="00B050"/>
                </a:solidFill>
                <a:latin typeface="Segoe Script" pitchFamily="34" charset="0"/>
              </a:rPr>
              <a:t>Тема  12. </a:t>
            </a:r>
            <a:r>
              <a:rPr lang="uk-UA" sz="1700" dirty="0">
                <a:latin typeface="Segoe Script" pitchFamily="34" charset="0"/>
              </a:rPr>
              <a:t>Перспективи розвитку МНК за сучасних умов</a:t>
            </a:r>
            <a:endParaRPr lang="ru-RU" sz="1700" dirty="0">
              <a:latin typeface="Segoe Script" pitchFamily="34" charset="0"/>
            </a:endParaRPr>
          </a:p>
          <a:p>
            <a:pPr algn="just"/>
            <a:r>
              <a:rPr lang="uk-UA" sz="1700" b="1" dirty="0">
                <a:solidFill>
                  <a:srgbClr val="00B050"/>
                </a:solidFill>
                <a:latin typeface="Segoe Script" pitchFamily="34" charset="0"/>
              </a:rPr>
              <a:t>Тема 13. </a:t>
            </a:r>
            <a:r>
              <a:rPr lang="uk-UA" sz="1700" dirty="0">
                <a:latin typeface="Segoe Script" pitchFamily="34" charset="0"/>
              </a:rPr>
              <a:t>Маркетинг як інструмент міжнародного менеджменту</a:t>
            </a:r>
            <a:endParaRPr lang="ru-RU" sz="1700" dirty="0">
              <a:latin typeface="Segoe Script" pitchFamily="34" charset="0"/>
            </a:endParaRPr>
          </a:p>
          <a:p>
            <a:pPr algn="just"/>
            <a:r>
              <a:rPr lang="uk-UA" sz="1700" b="1" dirty="0">
                <a:solidFill>
                  <a:srgbClr val="00B050"/>
                </a:solidFill>
                <a:latin typeface="Segoe Script" pitchFamily="34" charset="0"/>
              </a:rPr>
              <a:t>Тема 14. </a:t>
            </a:r>
            <a:r>
              <a:rPr lang="uk-UA" sz="1700" dirty="0">
                <a:latin typeface="Segoe Script" pitchFamily="34" charset="0"/>
              </a:rPr>
              <a:t>Особливості сегментації міжнародних ринків</a:t>
            </a:r>
            <a:endParaRPr lang="ru-RU" sz="1700" dirty="0">
              <a:latin typeface="Segoe Script" pitchFamily="34" charset="0"/>
            </a:endParaRPr>
          </a:p>
          <a:p>
            <a:pPr algn="just"/>
            <a:r>
              <a:rPr lang="uk-UA" sz="1700" b="1" dirty="0">
                <a:solidFill>
                  <a:srgbClr val="00B050"/>
                </a:solidFill>
                <a:latin typeface="Segoe Script" pitchFamily="34" charset="0"/>
              </a:rPr>
              <a:t>Тема  15. </a:t>
            </a:r>
            <a:r>
              <a:rPr lang="uk-UA" sz="1700" dirty="0">
                <a:latin typeface="Segoe Script" pitchFamily="34" charset="0"/>
              </a:rPr>
              <a:t>Роль міжнародних регулятивних інститутів та організацій</a:t>
            </a:r>
            <a:endParaRPr lang="ru-RU" sz="1700" dirty="0">
              <a:latin typeface="Segoe Script" pitchFamily="34" charset="0"/>
            </a:endParaRPr>
          </a:p>
        </p:txBody>
      </p:sp>
      <p:sp>
        <p:nvSpPr>
          <p:cNvPr id="7" name="Прямоугольник 6"/>
          <p:cNvSpPr/>
          <p:nvPr/>
        </p:nvSpPr>
        <p:spPr>
          <a:xfrm>
            <a:off x="477365" y="-99392"/>
            <a:ext cx="8230615" cy="923330"/>
          </a:xfrm>
          <a:prstGeom prst="rect">
            <a:avLst/>
          </a:prstGeom>
          <a:noFill/>
        </p:spPr>
        <p:txBody>
          <a:bodyPr wrap="square" lIns="91440" tIns="45720" rIns="91440" bIns="45720">
            <a:spAutoFit/>
          </a:bodyPr>
          <a:lstStyle/>
          <a:p>
            <a:pPr algn="ctr"/>
            <a:r>
              <a:rPr lang="uk-UA" sz="5400" b="1" cap="none" spc="0" dirty="0" smtClean="0">
                <a:ln w="17780" cmpd="sng">
                  <a:solidFill>
                    <a:schemeClr val="accent1">
                      <a:tint val="3000"/>
                    </a:schemeClr>
                  </a:solidFill>
                  <a:prstDash val="solid"/>
                  <a:miter lim="800000"/>
                </a:ln>
                <a:solidFill>
                  <a:srgbClr val="00B050"/>
                </a:solidFill>
                <a:effectLst>
                  <a:outerShdw blurRad="55000" dist="50800" dir="5400000" algn="tl">
                    <a:srgbClr val="000000">
                      <a:alpha val="33000"/>
                    </a:srgbClr>
                  </a:outerShdw>
                </a:effectLst>
              </a:rPr>
              <a:t>Зміст</a:t>
            </a:r>
            <a:r>
              <a:rPr lang="ru-RU" sz="5400" b="1" cap="none" spc="0" dirty="0" smtClean="0">
                <a:ln w="17780" cmpd="sng">
                  <a:solidFill>
                    <a:schemeClr val="accent1">
                      <a:tint val="3000"/>
                    </a:schemeClr>
                  </a:solidFill>
                  <a:prstDash val="solid"/>
                  <a:miter lim="800000"/>
                </a:ln>
                <a:solidFill>
                  <a:srgbClr val="00B050"/>
                </a:solidFill>
                <a:effectLst>
                  <a:outerShdw blurRad="55000" dist="50800" dir="5400000" algn="tl">
                    <a:srgbClr val="000000">
                      <a:alpha val="33000"/>
                    </a:srgbClr>
                  </a:outerShdw>
                </a:effectLst>
              </a:rPr>
              <a:t> </a:t>
            </a:r>
            <a:r>
              <a:rPr lang="uk-UA" sz="5400" b="1" cap="none" spc="0" dirty="0" smtClean="0">
                <a:ln w="17780" cmpd="sng">
                  <a:solidFill>
                    <a:schemeClr val="accent1">
                      <a:tint val="3000"/>
                    </a:schemeClr>
                  </a:solidFill>
                  <a:prstDash val="solid"/>
                  <a:miter lim="800000"/>
                </a:ln>
                <a:solidFill>
                  <a:srgbClr val="00B050"/>
                </a:solidFill>
                <a:effectLst>
                  <a:outerShdw blurRad="55000" dist="50800" dir="5400000" algn="tl">
                    <a:srgbClr val="000000">
                      <a:alpha val="33000"/>
                    </a:srgbClr>
                  </a:outerShdw>
                </a:effectLst>
              </a:rPr>
              <a:t>дисципліни</a:t>
            </a:r>
            <a:r>
              <a:rPr lang="ru-RU" sz="5400" b="1" cap="none" spc="0" dirty="0" smtClean="0">
                <a:ln w="17780" cmpd="sng">
                  <a:solidFill>
                    <a:schemeClr val="accent1">
                      <a:tint val="3000"/>
                    </a:schemeClr>
                  </a:solidFill>
                  <a:prstDash val="solid"/>
                  <a:miter lim="800000"/>
                </a:ln>
                <a:solidFill>
                  <a:srgbClr val="00B050"/>
                </a:solidFill>
                <a:effectLst>
                  <a:outerShdw blurRad="55000" dist="50800" dir="5400000" algn="tl">
                    <a:srgbClr val="000000">
                      <a:alpha val="33000"/>
                    </a:srgbClr>
                  </a:outerShdw>
                </a:effectLst>
              </a:rPr>
              <a:t>:</a:t>
            </a:r>
            <a:endParaRPr lang="ru-RU" sz="5400" b="1" cap="none" spc="0" dirty="0">
              <a:ln w="17780" cmpd="sng">
                <a:solidFill>
                  <a:schemeClr val="accent1">
                    <a:tint val="3000"/>
                  </a:schemeClr>
                </a:solidFill>
                <a:prstDash val="solid"/>
                <a:miter lim="800000"/>
              </a:ln>
              <a:solidFill>
                <a:srgbClr val="00B050"/>
              </a:solidFill>
              <a:effectLst>
                <a:outerShdw blurRad="55000" dist="50800" dir="5400000" algn="tl">
                  <a:srgbClr val="000000">
                    <a:alpha val="33000"/>
                  </a:srgbClr>
                </a:outerShdw>
              </a:effectLst>
            </a:endParaRPr>
          </a:p>
        </p:txBody>
      </p:sp>
    </p:spTree>
    <p:extLst>
      <p:ext uri="{BB962C8B-B14F-4D97-AF65-F5344CB8AC3E}">
        <p14:creationId xmlns:p14="http://schemas.microsoft.com/office/powerpoint/2010/main" xmlns="" val="1359152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TotalTime>
  <Words>211</Words>
  <Application>Microsoft Office PowerPoint</Application>
  <PresentationFormat>Экран (4:3)</PresentationFormat>
  <Paragraphs>36</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МІЖНАРОДНИЙ МЕНЕДЖМЕНТ</vt:lpstr>
      <vt:lpstr>Слайд 2</vt:lpstr>
      <vt:lpstr>Слайд 3</vt:lpstr>
      <vt:lpstr>Слайд 4</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МАРКЕТИНГ АДМІНІСТРАТИВНО-ТЕРИТОРІАЛЬНИХ ОДИНИЦЬ</dc:title>
  <dc:creator>Виктория</dc:creator>
  <cp:lastModifiedBy>Пользователь Windows</cp:lastModifiedBy>
  <cp:revision>129</cp:revision>
  <dcterms:created xsi:type="dcterms:W3CDTF">2021-04-17T15:25:28Z</dcterms:created>
  <dcterms:modified xsi:type="dcterms:W3CDTF">2023-01-31T23:53:04Z</dcterms:modified>
</cp:coreProperties>
</file>