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1" r:id="rId3"/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pPr/>
              <a:t>01.02.2023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4886" y="5661248"/>
            <a:ext cx="8674224" cy="103554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solidFill>
                  <a:srgbClr val="008E40"/>
                </a:solidFill>
                <a:latin typeface="MicraC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МІЖНАРОДНА ТОРГІВЛЯ І БІЗНЕС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Міжнародна торгівля технологіями аж ніяк не вільна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599" y="908720"/>
            <a:ext cx="7200799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611560" y="1988839"/>
            <a:ext cx="4320480" cy="1800201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Кандидат економічних наук, доцент кафедри менеджменту імені професора Л.І. Михайлової</a:t>
            </a:r>
            <a:endParaRPr lang="uk-UA" sz="2600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2800" b="1" dirty="0" smtClean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b="1" dirty="0" err="1" smtClean="0">
                <a:solidFill>
                  <a:srgbClr val="00B050"/>
                </a:solidFill>
                <a:latin typeface="Segoe Script" pitchFamily="34" charset="0"/>
                <a:cs typeface="Aparajita" pitchFamily="34" charset="0"/>
              </a:rPr>
              <a:t>Турчіна</a:t>
            </a:r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  <a:cs typeface="Aparajita" pitchFamily="34" charset="0"/>
              </a:rPr>
              <a:t> Світлана Григорівна </a:t>
            </a:r>
            <a:endParaRPr lang="uk-UA" b="1" dirty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40595"/>
            <a:ext cx="51635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Script" pitchFamily="34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377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https</a:t>
            </a:r>
            <a:r>
              <a:rPr lang="en-US" b="1" dirty="0">
                <a:solidFill>
                  <a:srgbClr val="0070C0"/>
                </a:solidFill>
              </a:rPr>
              <a:t>://eim.snau.edu.ua/kafedri/menedzhmentu/sklad-kafedri/turchina-svitlana-grigorivna/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8871"/>
          <a:stretch/>
        </p:blipFill>
        <p:spPr>
          <a:xfrm>
            <a:off x="5724128" y="1677367"/>
            <a:ext cx="2669825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325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75856" y="188640"/>
            <a:ext cx="554461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endParaRPr lang="uk-UA" sz="1600" dirty="0" smtClean="0">
              <a:latin typeface="Segoe Script" pitchFamily="34" charset="0"/>
            </a:endParaRPr>
          </a:p>
          <a:p>
            <a:pPr algn="just"/>
            <a:r>
              <a:rPr lang="uk-UA" dirty="0">
                <a:latin typeface="Segoe Script" pitchFamily="34" charset="0"/>
              </a:rPr>
              <a:t>вивчення закономірностей розвитку міжнародної торгівлі і бізнесу, кооперації та спеціалізації господарських суб’єктів різних країн, принципів та шляхів їх розвитку; аналіз об’єктивно зумовлених процесів інтернаціоналізації виробництва, збуту та споживання.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020" y="3593563"/>
            <a:ext cx="5292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94" y="4055228"/>
            <a:ext cx="82088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Segoe Script" pitchFamily="34" charset="0"/>
              </a:rPr>
              <a:t>формування у майбутніх фахівців знань, навичок і умінь, що забезпечують розуміння закономірностей, логіки та механізмів міжнародної торгівлі і бізнесу, вміння творчо аналізувати стан міжнародної торгівлі і бізнесу, визначати проблеми і тенденції її розвитку; формування у студентів практичних навичок щодо укладання міжнародних комерційних контрактів.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3074" name="Picture 2" descr="Види міжнародної торгівлі - Law firm Vittoria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52736"/>
            <a:ext cx="3356712" cy="226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45062" y="837270"/>
            <a:ext cx="27738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7030A0"/>
                </a:solidFill>
                <a:latin typeface="Segoe Script" pitchFamily="34" charset="0"/>
              </a:rPr>
              <a:t>особливості та тенденції сучасної світової торгівлі та бізнесу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34461" y="2546916"/>
            <a:ext cx="334040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основні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форми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та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методи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міжнародних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торговельних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Segoe Script" pitchFamily="34" charset="0"/>
              </a:rPr>
              <a:t>відносин</a:t>
            </a:r>
            <a:endParaRPr lang="uk-UA" sz="2000" b="1" dirty="0">
              <a:solidFill>
                <a:schemeClr val="accent5">
                  <a:lumMod val="75000"/>
                </a:schemeClr>
              </a:solidFill>
              <a:latin typeface="Segoe Script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0857" y="4725144"/>
            <a:ext cx="30409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механізм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регулювання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глобальної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торговельної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 </a:t>
            </a:r>
            <a:r>
              <a:rPr lang="ru-RU" sz="2000" b="1" dirty="0" err="1">
                <a:solidFill>
                  <a:srgbClr val="7030A0"/>
                </a:solidFill>
                <a:latin typeface="Segoe Script" pitchFamily="34" charset="0"/>
              </a:rPr>
              <a:t>системи</a:t>
            </a:r>
            <a:r>
              <a:rPr lang="ru-RU" sz="2000" b="1" dirty="0">
                <a:solidFill>
                  <a:srgbClr val="7030A0"/>
                </a:solidFill>
                <a:latin typeface="Segoe Script" pitchFamily="34" charset="0"/>
              </a:rPr>
              <a:t>; </a:t>
            </a:r>
            <a:r>
              <a:rPr lang="uk-UA" sz="2000" b="1" dirty="0" smtClean="0">
                <a:solidFill>
                  <a:srgbClr val="7030A0"/>
                </a:solidFill>
                <a:latin typeface="Segoe Script" pitchFamily="34" charset="0"/>
              </a:rPr>
              <a:t> </a:t>
            </a:r>
            <a:endParaRPr lang="uk-UA" sz="2000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42398" y="4884828"/>
            <a:ext cx="277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організаційні форми міжнародної торгівлі і бізнесу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94423" y="926026"/>
            <a:ext cx="32534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00B0F0"/>
                </a:solidFill>
                <a:latin typeface="Segoe Script" pitchFamily="34" charset="0"/>
              </a:rPr>
              <a:t>класичні та сучасні теорії міжнародної торгівлі і бізнесу</a:t>
            </a: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453"/>
          <a:stretch/>
        </p:blipFill>
        <p:spPr bwMode="auto">
          <a:xfrm>
            <a:off x="3664491" y="975493"/>
            <a:ext cx="1680348" cy="138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Світова торгівля впала до історичного мінімуму - СОТ - Новини Maanim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4870" y="2190277"/>
            <a:ext cx="2846040" cy="193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Від кіно до роботів: Китай оптимізує структуру торгівлі послугами - Слово  New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6" name="Picture 10" descr="Від кіно до роботів: Китай оптимізує структуру торгівлі послугами - Слово  New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034"/>
          <a:stretch/>
        </p:blipFill>
        <p:spPr bwMode="auto">
          <a:xfrm>
            <a:off x="170165" y="2249465"/>
            <a:ext cx="2664296" cy="1870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Наслідки міжнародної торгівлі та її основи ▷➡️ Postposmo | Postpos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1687" y="4359638"/>
            <a:ext cx="3539616" cy="23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Мировая торговля сократилась на 14,5%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476"/>
          <a:stretch/>
        </p:blipFill>
        <p:spPr bwMode="auto">
          <a:xfrm>
            <a:off x="1" y="492716"/>
            <a:ext cx="9144000" cy="634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39552" y="-28398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12474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Поняття міжнародної торгівлі і бізнесу. Структура та специфічні риси.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2.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Міжнародна торгівля в міжнародній економічній системі та її вплив на економічний розвиток.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3.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Теорії міжнародної торгівлі.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4.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Національний рівень регулювання міжнародної торгівлі і бізнесу.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5.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Наднаціональний рівень регулювання міжнародної торгівлі і бізнесу.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6.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Єдина торгова політика ЄС як основа європейської інтеграції.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7.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Основні інструменти торгової політики ЄС.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8.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Форми міжнародної торгівлі та бізнесу: сутність та особливості.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9.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Методи здійснення експортно-імпортних операцій.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10.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Організовані міжнародні товарні ринки. 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11.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Організація міжнародної торгівлі та розвиток бізнесу сировинними товарами.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12.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Особливості організації міжнародної підприємницької діяльності готовою продукцією.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13.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Особливості міжнародного бізнесу в сфері послуг.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14.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Міжнародна торгівля технологіями і об’єктами авторського права.</a:t>
            </a:r>
          </a:p>
          <a:p>
            <a:pPr algn="just"/>
            <a:r>
              <a:rPr lang="uk-UA" sz="1600" b="1" dirty="0">
                <a:solidFill>
                  <a:srgbClr val="00B050"/>
                </a:solidFill>
                <a:latin typeface="Segoe Script" pitchFamily="34" charset="0"/>
              </a:rPr>
              <a:t>Тема 15. 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Перспективи торгівлі аграрною продукцією  в міжнародному </a:t>
            </a:r>
            <a:r>
              <a:rPr lang="uk-UA" sz="1600" b="1" dirty="0" err="1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бизнес</a:t>
            </a:r>
            <a:r>
              <a:rPr lang="uk-UA" sz="1600" b="1" dirty="0">
                <a:solidFill>
                  <a:schemeClr val="bg2">
                    <a:lumMod val="10000"/>
                  </a:schemeClr>
                </a:solidFill>
                <a:latin typeface="Segoe Script" pitchFamily="34" charset="0"/>
              </a:rPr>
              <a:t>–середовищі.</a:t>
            </a:r>
          </a:p>
        </p:txBody>
      </p:sp>
    </p:spTree>
    <p:extLst>
      <p:ext uri="{BB962C8B-B14F-4D97-AF65-F5344CB8AC3E}">
        <p14:creationId xmlns:p14="http://schemas.microsoft.com/office/powerpoint/2010/main" xmlns="" val="221659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332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МІЖНАРОДНА ТОРГІВЛЯ І БІЗНЕС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139</cp:revision>
  <dcterms:created xsi:type="dcterms:W3CDTF">2021-04-17T15:25:28Z</dcterms:created>
  <dcterms:modified xsi:type="dcterms:W3CDTF">2023-01-31T23:51:58Z</dcterms:modified>
</cp:coreProperties>
</file>