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E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94" d="100"/>
          <a:sy n="94" d="100"/>
        </p:scale>
        <p:origin x="-870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07.02.2023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65735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07.02.2023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71574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07.02.2023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31842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07.02.2023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15979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07.02.2023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4578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07.02.2023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76935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07.02.2023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93510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07.02.2023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26931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07.02.2023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42945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07.02.2023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37626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07.02.2023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03071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50DEF-3860-47DD-AF12-E678574E7C97}" type="datetimeFigureOut">
              <a:rPr lang="uk-UA" smtClean="0"/>
              <a:t>07.02.2023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20787-369D-4130-87B0-B3F3DA75F72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3015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5157192"/>
            <a:ext cx="8458200" cy="1035546"/>
          </a:xfrm>
        </p:spPr>
        <p:txBody>
          <a:bodyPr>
            <a:noAutofit/>
          </a:bodyPr>
          <a:lstStyle/>
          <a:p>
            <a:r>
              <a:rPr lang="uk-UA" sz="2800" b="1" cap="all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ЗАГАЛЬНА психологія ТА СОЦІОЛОГІЯ</a:t>
            </a:r>
            <a:endParaRPr lang="uk-UA" sz="2800" b="1" cap="all" dirty="0">
              <a:solidFill>
                <a:srgbClr val="00B05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99" y="3706"/>
            <a:ext cx="3356379" cy="1121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1097478"/>
            <a:ext cx="5112568" cy="4168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82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251520" y="1988839"/>
            <a:ext cx="4680520" cy="3217609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400" i="1" dirty="0" smtClean="0">
                <a:solidFill>
                  <a:srgbClr val="00B050"/>
                </a:solidFill>
                <a:latin typeface="Bookman Old Style" panose="02050604050505020204" pitchFamily="18" charset="0"/>
                <a:cs typeface="Arial" pitchFamily="34" charset="0"/>
              </a:rPr>
              <a:t>Кандидат економічних наук, доцент кафедри </a:t>
            </a:r>
            <a:r>
              <a:rPr lang="uk-UA" sz="2400" i="1" dirty="0">
                <a:solidFill>
                  <a:srgbClr val="00B050"/>
                </a:solidFill>
                <a:latin typeface="Bookman Old Style" panose="02050604050505020204" pitchFamily="18" charset="0"/>
                <a:cs typeface="Arial" pitchFamily="34" charset="0"/>
              </a:rPr>
              <a:t>менеджменту імені професора Л.І.  </a:t>
            </a:r>
            <a:r>
              <a:rPr lang="uk-UA" sz="2400" i="1" dirty="0" smtClean="0">
                <a:solidFill>
                  <a:srgbClr val="00B050"/>
                </a:solidFill>
                <a:latin typeface="Bookman Old Style" panose="02050604050505020204" pitchFamily="18" charset="0"/>
                <a:cs typeface="Arial" pitchFamily="34" charset="0"/>
              </a:rPr>
              <a:t>Михайлової</a:t>
            </a:r>
            <a:endParaRPr lang="uk-UA" sz="2400" i="1" dirty="0">
              <a:solidFill>
                <a:srgbClr val="00B050"/>
              </a:solidFill>
              <a:latin typeface="Bookman Old Style" panose="02050604050505020204" pitchFamily="18" charset="0"/>
              <a:cs typeface="Arial" pitchFamily="34" charset="0"/>
            </a:endParaRPr>
          </a:p>
          <a:p>
            <a:pPr marL="0" indent="0" algn="ctr">
              <a:buNone/>
            </a:pPr>
            <a:endParaRPr lang="uk-UA" sz="2800" b="1" dirty="0" smtClean="0">
              <a:solidFill>
                <a:srgbClr val="00B050"/>
              </a:solidFill>
              <a:latin typeface="Bookman Old Style" panose="02050604050505020204" pitchFamily="18" charset="0"/>
              <a:cs typeface="Aparajita" pitchFamily="34" charset="0"/>
            </a:endParaRPr>
          </a:p>
          <a:p>
            <a:pPr marL="0" indent="0" algn="ctr">
              <a:buNone/>
            </a:pPr>
            <a:r>
              <a:rPr lang="uk-UA" i="1" dirty="0">
                <a:solidFill>
                  <a:srgbClr val="00B050"/>
                </a:solidFill>
                <a:latin typeface="Bookman Old Style" panose="02050604050505020204" pitchFamily="18" charset="0"/>
                <a:cs typeface="Arial" pitchFamily="34" charset="0"/>
              </a:rPr>
              <a:t>Галинська А.В.</a:t>
            </a:r>
            <a:endParaRPr lang="uk-UA" b="1" dirty="0">
              <a:solidFill>
                <a:srgbClr val="00B050"/>
              </a:solidFill>
              <a:latin typeface="Bookman Old Style" panose="02050604050505020204" pitchFamily="18" charset="0"/>
              <a:cs typeface="Aparajita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051" y="116632"/>
            <a:ext cx="5163531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anose="03010101010201010101" pitchFamily="66" charset="0"/>
              </a:rPr>
              <a:t>Хто викладач курсу?</a:t>
            </a:r>
            <a:endParaRPr lang="uk-UA" sz="48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Monotype Corsiva" panose="03010101010201010101" pitchFamily="66" charset="0"/>
            </a:endParaRPr>
          </a:p>
        </p:txBody>
      </p:sp>
      <p:pic>
        <p:nvPicPr>
          <p:cNvPr id="5124" name="Picture 4" descr="Цікаві факти про інтернет - Dovidka.biz.u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37" y="5915524"/>
            <a:ext cx="1875159" cy="94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875159" y="6019090"/>
            <a:ext cx="73773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https://eim.snau.edu.ua/kafedri/menedzhmentu/sklad-kafedri/galinska-angelina-viktorivna/</a:t>
            </a:r>
            <a:r>
              <a:rPr lang="uk-UA" b="1" dirty="0" smtClean="0">
                <a:solidFill>
                  <a:srgbClr val="0070C0"/>
                </a:solidFill>
              </a:rPr>
              <a:t> </a:t>
            </a:r>
            <a:endParaRPr lang="uk-UA" b="1" dirty="0">
              <a:solidFill>
                <a:srgbClr val="0070C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875159" y="5549555"/>
            <a:ext cx="4645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>
                <a:solidFill>
                  <a:schemeClr val="tx2">
                    <a:lumMod val="60000"/>
                    <a:lumOff val="40000"/>
                  </a:schemeClr>
                </a:solidFill>
                <a:latin typeface="Segoe Script" pitchFamily="34" charset="0"/>
              </a:rPr>
              <a:t>Детальніше про викладача тут: </a:t>
            </a:r>
          </a:p>
        </p:txBody>
      </p:sp>
      <p:pic>
        <p:nvPicPr>
          <p:cNvPr id="2050" name="Picture 2" descr="Галинська Ангеліна Вікторівн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3839" y="513765"/>
            <a:ext cx="3196811" cy="4643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474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59832" y="188640"/>
            <a:ext cx="608416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00B050"/>
                </a:solidFill>
                <a:latin typeface="Segoe Script" pitchFamily="34" charset="0"/>
                <a:cs typeface="Arial" pitchFamily="34" charset="0"/>
              </a:rPr>
              <a:t>МЕТА ВИВЧЕННЯ ДИСЦИПЛІНИ: </a:t>
            </a:r>
          </a:p>
          <a:p>
            <a:pPr algn="ctr"/>
            <a:r>
              <a:rPr lang="uk-UA" sz="1600" dirty="0" smtClean="0">
                <a:solidFill>
                  <a:schemeClr val="tx2"/>
                </a:solidFill>
                <a:latin typeface="Bookman Old Style" panose="02050604050505020204" pitchFamily="18" charset="0"/>
              </a:rPr>
              <a:t>оволодіння психологічними знаннями для успішного вивчення подальших теоретичних, практичних та прикладних навчальних курсів соціально-психологічного циклу. В процесі вивчення дисципліни здобувачі вищої освіти повинні засвоїти основні категорії соціальної психології, історичні передумови і перспективи розвитку соціальної психології, її напрями та галузі, структуру, задачі та методи науки, її міждисциплінарні зв’язки з іншими науками</a:t>
            </a:r>
            <a:endParaRPr lang="uk-UA" sz="1600" dirty="0">
              <a:solidFill>
                <a:schemeClr val="tx2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8078" y="3573016"/>
            <a:ext cx="592574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i="1" dirty="0">
                <a:latin typeface="Arial" pitchFamily="34" charset="0"/>
                <a:cs typeface="Arial" pitchFamily="34" charset="0"/>
              </a:rPr>
              <a:t> </a:t>
            </a:r>
            <a:r>
              <a:rPr lang="uk-UA" sz="2400" b="1" dirty="0" smtClean="0">
                <a:solidFill>
                  <a:srgbClr val="00B050"/>
                </a:solidFill>
                <a:latin typeface="Segoe Script" pitchFamily="34" charset="0"/>
                <a:cs typeface="Arial" pitchFamily="34" charset="0"/>
              </a:rPr>
              <a:t>ЗАВДАННЯ  ДИСЦИПЛІНИ: </a:t>
            </a:r>
          </a:p>
          <a:p>
            <a:pPr algn="ctr"/>
            <a:r>
              <a:rPr lang="uk-UA" sz="1600" dirty="0" smtClean="0">
                <a:solidFill>
                  <a:schemeClr val="tx2"/>
                </a:solidFill>
                <a:latin typeface="Bookman Old Style" panose="02050604050505020204" pitchFamily="18" charset="0"/>
              </a:rPr>
              <a:t>теоретична підготовка здобувачів вищої освіти з питань: предмету, об’єкту, завдань, напрямів, галузей й методів соціальної психології; історії становлення та перспективи розвитку соціальної психології, методологічних проблем соціально-психологічних досліджень; психології малих і великих соціальних груп, соціально-психологічних характеристик особистості та соціальних впливів</a:t>
            </a:r>
            <a:endParaRPr lang="uk-UA" sz="1600" dirty="0">
              <a:solidFill>
                <a:schemeClr val="tx2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AutoShape 4" descr="Ділове спілкування, більше свободи, більше переваг | Всі Androi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2050" name="Picture 2" descr="Загальна психологія - це... Основи і предмет загальної психології. Загальна  та соціальна психологі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838" y="620688"/>
            <a:ext cx="3114671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Психологія загальна.Лекція 2.Психіка і свідомість - YouTub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23" b="19558"/>
          <a:stretch/>
        </p:blipFill>
        <p:spPr bwMode="auto">
          <a:xfrm>
            <a:off x="6101916" y="4149080"/>
            <a:ext cx="2972027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8787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7" y="144496"/>
            <a:ext cx="86900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00B050"/>
                </a:solidFill>
                <a:latin typeface="Segoe Script" pitchFamily="34" charset="0"/>
              </a:rPr>
              <a:t>Вивчивши курс, ви отримаєте відповіді на такі питання як:</a:t>
            </a:r>
            <a:endParaRPr lang="uk-UA" sz="2400" b="1" dirty="0">
              <a:solidFill>
                <a:srgbClr val="00B050"/>
              </a:solidFill>
              <a:latin typeface="Segoe Script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255580" y="740214"/>
            <a:ext cx="26369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600" b="1" i="1" dirty="0" smtClean="0">
                <a:solidFill>
                  <a:schemeClr val="tx2"/>
                </a:solidFill>
                <a:latin typeface="Bookman Old Style" panose="02050604050505020204" pitchFamily="18" charset="0"/>
              </a:rPr>
              <a:t>Що </a:t>
            </a:r>
            <a:r>
              <a:rPr lang="uk-UA" sz="1600" b="1" i="1" dirty="0">
                <a:solidFill>
                  <a:schemeClr val="tx2"/>
                </a:solidFill>
                <a:latin typeface="Bookman Old Style" panose="02050604050505020204" pitchFamily="18" charset="0"/>
              </a:rPr>
              <a:t>таке </a:t>
            </a:r>
            <a:r>
              <a:rPr lang="uk-UA" sz="1600" b="1" i="1" dirty="0" smtClean="0">
                <a:solidFill>
                  <a:schemeClr val="tx2"/>
                </a:solidFill>
                <a:latin typeface="Bookman Old Style" panose="02050604050505020204" pitchFamily="18" charset="0"/>
              </a:rPr>
              <a:t>«Соціальні конфлікти</a:t>
            </a:r>
            <a:r>
              <a:rPr lang="ru-RU" sz="1600" b="1" i="1" dirty="0" smtClean="0">
                <a:solidFill>
                  <a:schemeClr val="tx2"/>
                </a:solidFill>
                <a:latin typeface="Bookman Old Style" panose="02050604050505020204" pitchFamily="18" charset="0"/>
              </a:rPr>
              <a:t>»</a:t>
            </a:r>
            <a:r>
              <a:rPr lang="uk-UA" sz="1600" b="1" i="1" dirty="0">
                <a:solidFill>
                  <a:schemeClr val="tx2"/>
                </a:solidFill>
                <a:latin typeface="Bookman Old Style" panose="02050604050505020204" pitchFamily="18" charset="0"/>
              </a:rPr>
              <a:t>?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93227" y="763069"/>
            <a:ext cx="273650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400" b="1" i="1" dirty="0" smtClean="0">
                <a:solidFill>
                  <a:schemeClr val="tx2"/>
                </a:solidFill>
                <a:latin typeface="Bookman Old Style" panose="02050604050505020204" pitchFamily="18" charset="0"/>
              </a:rPr>
              <a:t>Яка історія </a:t>
            </a:r>
            <a:r>
              <a:rPr lang="uk-UA" sz="1400" b="1" i="1" dirty="0">
                <a:solidFill>
                  <a:schemeClr val="tx2"/>
                </a:solidFill>
                <a:latin typeface="Bookman Old Style" panose="02050604050505020204" pitchFamily="18" charset="0"/>
              </a:rPr>
              <a:t>становлення та основні категорії дисципліни </a:t>
            </a:r>
            <a:r>
              <a:rPr lang="uk-UA" sz="1400" b="1" i="1" dirty="0" smtClean="0">
                <a:solidFill>
                  <a:schemeClr val="tx2"/>
                </a:solidFill>
                <a:latin typeface="Bookman Old Style" panose="02050604050505020204" pitchFamily="18" charset="0"/>
              </a:rPr>
              <a:t>«Організаційна Психологія та соціологія»? </a:t>
            </a:r>
            <a:endParaRPr lang="uk-UA" sz="1400" b="1" i="1" dirty="0">
              <a:solidFill>
                <a:schemeClr val="tx2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471169" y="2970309"/>
            <a:ext cx="246898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rgbClr val="7030A0"/>
                </a:solidFill>
                <a:latin typeface="Segoe Script" pitchFamily="34" charset="0"/>
              </a:rPr>
              <a:t>Поняття гендеру та гендерних стереотипів</a:t>
            </a:r>
            <a:endParaRPr lang="uk-UA" b="1" dirty="0">
              <a:solidFill>
                <a:srgbClr val="7030A0"/>
              </a:solidFill>
              <a:latin typeface="Segoe Script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426669" y="3729806"/>
            <a:ext cx="271216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rgbClr val="00B050"/>
                </a:solidFill>
                <a:latin typeface="Segoe Script" pitchFamily="34" charset="0"/>
              </a:rPr>
              <a:t>Особистість у системі соціальних зв’язків</a:t>
            </a:r>
            <a:endParaRPr lang="uk-UA" b="1" dirty="0">
              <a:solidFill>
                <a:srgbClr val="00B050"/>
              </a:solidFill>
              <a:latin typeface="Segoe Script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92530" y="3868654"/>
            <a:ext cx="23734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rgbClr val="00B050"/>
                </a:solidFill>
                <a:latin typeface="Segoe Script" pitchFamily="34" charset="0"/>
              </a:rPr>
              <a:t>Пізнавальні</a:t>
            </a:r>
            <a:r>
              <a:rPr lang="ru-RU" b="1" dirty="0" smtClean="0">
                <a:solidFill>
                  <a:srgbClr val="00B050"/>
                </a:solidFill>
                <a:latin typeface="Segoe Script" pitchFamily="34" charset="0"/>
              </a:rPr>
              <a:t> </a:t>
            </a:r>
            <a:r>
              <a:rPr lang="uk-UA" b="1" dirty="0" smtClean="0">
                <a:solidFill>
                  <a:srgbClr val="00B050"/>
                </a:solidFill>
                <a:latin typeface="Segoe Script" pitchFamily="34" charset="0"/>
              </a:rPr>
              <a:t>процеси?</a:t>
            </a:r>
            <a:endParaRPr lang="uk-UA" b="1" dirty="0">
              <a:solidFill>
                <a:srgbClr val="00B050"/>
              </a:solidFill>
              <a:latin typeface="Segoe Script" pitchFamily="34" charset="0"/>
            </a:endParaRPr>
          </a:p>
        </p:txBody>
      </p:sp>
      <p:pic>
        <p:nvPicPr>
          <p:cNvPr id="3100" name="Picture 28" descr="Question mark earth stock illustration. Illustration of think - 11711560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453"/>
          <a:stretch/>
        </p:blipFill>
        <p:spPr bwMode="auto">
          <a:xfrm>
            <a:off x="3471170" y="981659"/>
            <a:ext cx="1916703" cy="1794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Замовити курсову роботу: психологія організацій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355" y="2202643"/>
            <a:ext cx="3213814" cy="124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Подібність і відмінність відчуттів і сприйняття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395" y="4653136"/>
            <a:ext cx="2876170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Гендерні стереотипи у вихованні у виховання дітей | шкідливі фрази у  вихованні дітей – Біляївка.City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916660"/>
            <a:ext cx="3223724" cy="1813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Стратегія поведінки в конфліктній ситуації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2475" y="1652083"/>
            <a:ext cx="2916794" cy="1824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deck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4549" y="4670847"/>
            <a:ext cx="2549333" cy="1697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974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39552" y="924911"/>
            <a:ext cx="828092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dirty="0">
                <a:solidFill>
                  <a:srgbClr val="00B050"/>
                </a:solidFill>
                <a:latin typeface="Bookman Old Style" pitchFamily="18" charset="0"/>
              </a:rPr>
              <a:t>Тема 1. </a:t>
            </a:r>
            <a:r>
              <a:rPr lang="uk-UA" dirty="0" smtClean="0">
                <a:latin typeface="Bookman Old Style" panose="02050604050505020204" pitchFamily="18" charset="0"/>
              </a:rPr>
              <a:t>Загальна психологія як наукова дисципліна, її предмет, об’єкт, завдання, методи</a:t>
            </a:r>
          </a:p>
          <a:p>
            <a:pPr algn="just"/>
            <a:r>
              <a:rPr lang="uk-UA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Тема 2.</a:t>
            </a:r>
            <a:r>
              <a:rPr lang="uk-UA" dirty="0" smtClean="0">
                <a:latin typeface="Bookman Old Style" panose="02050604050505020204" pitchFamily="18" charset="0"/>
              </a:rPr>
              <a:t> Психологічні механізми та закономірності розвитку психіки та свідомості</a:t>
            </a:r>
          </a:p>
          <a:p>
            <a:pPr algn="just"/>
            <a:r>
              <a:rPr lang="uk-UA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Тема 3.</a:t>
            </a:r>
            <a:r>
              <a:rPr lang="uk-UA" dirty="0" smtClean="0">
                <a:latin typeface="Bookman Old Style" panose="02050604050505020204" pitchFamily="18" charset="0"/>
              </a:rPr>
              <a:t> Емоційна сфера особистості</a:t>
            </a:r>
          </a:p>
          <a:p>
            <a:pPr algn="just"/>
            <a:r>
              <a:rPr lang="uk-UA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Тема 4.</a:t>
            </a:r>
            <a:r>
              <a:rPr lang="uk-UA" dirty="0" smtClean="0">
                <a:latin typeface="Bookman Old Style" panose="02050604050505020204" pitchFamily="18" charset="0"/>
              </a:rPr>
              <a:t> Індивідуально-психологічні особливості особистості</a:t>
            </a:r>
          </a:p>
          <a:p>
            <a:pPr algn="just"/>
            <a:r>
              <a:rPr lang="uk-UA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Тема 5.</a:t>
            </a:r>
            <a:r>
              <a:rPr lang="uk-UA" dirty="0" smtClean="0">
                <a:latin typeface="Bookman Old Style" panose="02050604050505020204" pitchFamily="18" charset="0"/>
              </a:rPr>
              <a:t> Когнітивна сфера особистості</a:t>
            </a:r>
          </a:p>
          <a:p>
            <a:pPr algn="just"/>
            <a:r>
              <a:rPr lang="uk-UA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Тема 6.</a:t>
            </a:r>
            <a:r>
              <a:rPr lang="uk-UA" dirty="0" smtClean="0">
                <a:latin typeface="Bookman Old Style" panose="02050604050505020204" pitchFamily="18" charset="0"/>
              </a:rPr>
              <a:t> Пізнавальні процеси</a:t>
            </a:r>
          </a:p>
          <a:p>
            <a:pPr algn="just"/>
            <a:r>
              <a:rPr lang="uk-UA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Тема 7.</a:t>
            </a:r>
            <a:r>
              <a:rPr lang="uk-UA" dirty="0" smtClean="0">
                <a:latin typeface="Bookman Old Style" panose="02050604050505020204" pitchFamily="18" charset="0"/>
              </a:rPr>
              <a:t> Історія становлення і розвитку соціології</a:t>
            </a:r>
          </a:p>
          <a:p>
            <a:pPr algn="just"/>
            <a:r>
              <a:rPr lang="uk-UA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Тема 8.</a:t>
            </a:r>
            <a:r>
              <a:rPr lang="uk-UA" dirty="0" smtClean="0">
                <a:latin typeface="Bookman Old Style" panose="02050604050505020204" pitchFamily="18" charset="0"/>
              </a:rPr>
              <a:t> Функції соціології. Соціологічне дослідження, його методологія та методика</a:t>
            </a:r>
          </a:p>
          <a:p>
            <a:pPr algn="just"/>
            <a:r>
              <a:rPr lang="uk-UA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Тема 9.</a:t>
            </a:r>
            <a:r>
              <a:rPr lang="uk-UA" dirty="0" smtClean="0">
                <a:latin typeface="Bookman Old Style" panose="02050604050505020204" pitchFamily="18" charset="0"/>
              </a:rPr>
              <a:t> Особистість у системі соціальних зв’язків</a:t>
            </a:r>
          </a:p>
          <a:p>
            <a:pPr algn="just"/>
            <a:r>
              <a:rPr lang="uk-UA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Тема 10. </a:t>
            </a:r>
            <a:r>
              <a:rPr lang="uk-UA" dirty="0" smtClean="0">
                <a:latin typeface="Bookman Old Style" panose="02050604050505020204" pitchFamily="18" charset="0"/>
              </a:rPr>
              <a:t>Соціальний розвиток і соціальний прогрес. Соціальні конфлікти</a:t>
            </a:r>
          </a:p>
          <a:p>
            <a:pPr algn="just"/>
            <a:r>
              <a:rPr lang="uk-UA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Тема 11. </a:t>
            </a:r>
            <a:r>
              <a:rPr lang="uk-UA" dirty="0" smtClean="0">
                <a:latin typeface="Bookman Old Style" panose="02050604050505020204" pitchFamily="18" charset="0"/>
              </a:rPr>
              <a:t>Спілкування як соціально-психологічне явище</a:t>
            </a:r>
          </a:p>
          <a:p>
            <a:pPr algn="just"/>
            <a:r>
              <a:rPr lang="uk-UA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Тема 12. </a:t>
            </a:r>
            <a:r>
              <a:rPr lang="uk-UA" dirty="0" smtClean="0">
                <a:latin typeface="Bookman Old Style" pitchFamily="18" charset="0"/>
              </a:rPr>
              <a:t>Визначення та характеристика соціальних груп </a:t>
            </a:r>
          </a:p>
          <a:p>
            <a:pPr algn="just"/>
            <a:r>
              <a:rPr lang="uk-UA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Тема 13. </a:t>
            </a:r>
            <a:r>
              <a:rPr lang="uk-UA" dirty="0" smtClean="0">
                <a:latin typeface="Bookman Old Style" panose="02050604050505020204" pitchFamily="18" charset="0"/>
              </a:rPr>
              <a:t>Проблематика малої групи в соціальній психології. Великі соціальні групи</a:t>
            </a:r>
          </a:p>
          <a:p>
            <a:pPr algn="just"/>
            <a:r>
              <a:rPr lang="uk-UA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Тема 14. </a:t>
            </a:r>
            <a:r>
              <a:rPr lang="uk-UA" dirty="0" smtClean="0">
                <a:latin typeface="Bookman Old Style" panose="02050604050505020204" pitchFamily="18" charset="0"/>
              </a:rPr>
              <a:t>Поняття гендеру та гендерних стереотипів</a:t>
            </a:r>
          </a:p>
          <a:p>
            <a:pPr algn="just"/>
            <a:r>
              <a:rPr lang="uk-UA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Тема 15. </a:t>
            </a:r>
            <a:r>
              <a:rPr lang="uk-UA" dirty="0" smtClean="0">
                <a:latin typeface="Bookman Old Style" pitchFamily="18" charset="0"/>
              </a:rPr>
              <a:t>Соціально-психологічний клімат в соціальних групах</a:t>
            </a:r>
            <a:endParaRPr lang="uk-UA" dirty="0">
              <a:latin typeface="Bookman Old Style" panose="020506040505050202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7365" y="-99392"/>
            <a:ext cx="823061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Зміст</a:t>
            </a:r>
            <a:r>
              <a:rPr lang="ru-RU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uk-UA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дисципліни</a:t>
            </a:r>
            <a:r>
              <a:rPr lang="ru-RU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: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5915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</TotalTime>
  <Words>275</Words>
  <Application>Microsoft Office PowerPoint</Application>
  <PresentationFormat>Экран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ЗАГАЛЬНА психологія ТА СОЦІОЛОГІЯ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МАРКЕТИНГ АДМІНІСТРАТИВНО-ТЕРИТОРІАЛЬНИХ ОДИНИЦЬ</dc:title>
  <dc:creator>Виктория</dc:creator>
  <cp:lastModifiedBy>Пользователь Windows</cp:lastModifiedBy>
  <cp:revision>77</cp:revision>
  <dcterms:created xsi:type="dcterms:W3CDTF">2021-04-17T15:25:28Z</dcterms:created>
  <dcterms:modified xsi:type="dcterms:W3CDTF">2023-02-07T11:41:03Z</dcterms:modified>
</cp:coreProperties>
</file>