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E4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157192"/>
            <a:ext cx="8458200" cy="1035546"/>
          </a:xfrm>
        </p:spPr>
        <p:txBody>
          <a:bodyPr>
            <a:noAutofit/>
          </a:bodyPr>
          <a:lstStyle/>
          <a:p>
            <a:r>
              <a:rPr lang="uk-UA" sz="2800" b="1" cap="all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Дипломатичний </a:t>
            </a:r>
            <a:r>
              <a:rPr lang="uk-UA" sz="2800" b="1" cap="all" dirty="0">
                <a:solidFill>
                  <a:srgbClr val="00B050"/>
                </a:solidFill>
                <a:latin typeface="Bookman Old Style" panose="02050604050505020204" pitchFamily="18" charset="0"/>
              </a:rPr>
              <a:t>протокол І етикет</a:t>
            </a:r>
            <a:endParaRPr lang="uk-UA" sz="2800" dirty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2" y="880748"/>
            <a:ext cx="5378370" cy="438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5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51520" y="1988839"/>
            <a:ext cx="4891984" cy="321760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b="1" i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Кандидат економічних наук, доцент кафедри </a:t>
            </a:r>
            <a:r>
              <a:rPr lang="uk-UA" sz="2400" b="1" i="1" dirty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менеджменту імені професора </a:t>
            </a:r>
            <a:r>
              <a:rPr lang="uk-UA" sz="2400" b="1" i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Л.І. Михайлової</a:t>
            </a:r>
            <a:endParaRPr lang="uk-UA" sz="2400" b="1" i="1" dirty="0">
              <a:solidFill>
                <a:srgbClr val="00B050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pPr marL="0" indent="0" algn="ctr">
              <a:buNone/>
            </a:pPr>
            <a:endParaRPr lang="uk-UA" sz="2000" b="1" dirty="0" smtClean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b="1" i="1" dirty="0" err="1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Галинська</a:t>
            </a:r>
            <a:r>
              <a:rPr lang="uk-UA" b="1" i="1" dirty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 </a:t>
            </a:r>
            <a:endParaRPr lang="uk-UA" b="1" i="1" dirty="0" smtClean="0">
              <a:solidFill>
                <a:srgbClr val="00B050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b="1" i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Ангеліна Вікторівна</a:t>
            </a:r>
            <a:endParaRPr lang="uk-UA" b="1" dirty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571480"/>
            <a:ext cx="516353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anose="03010101010201010101" pitchFamily="66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75159" y="6019090"/>
            <a:ext cx="7377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https://eim.snau.edu.ua/kafedri/menedzhmentu/sklad-kafedri/galinska-angelina-viktorivna/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5159" y="5549555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tx2">
                    <a:lumMod val="60000"/>
                    <a:lumOff val="40000"/>
                  </a:schemeClr>
                </a:solidFill>
                <a:latin typeface="Segoe Script" pitchFamily="34" charset="0"/>
              </a:rPr>
              <a:t>Детальніше про викладача тут: </a:t>
            </a:r>
          </a:p>
        </p:txBody>
      </p:sp>
      <p:pic>
        <p:nvPicPr>
          <p:cNvPr id="2050" name="Picture 2" descr="Галинська Ангеліна Вікторів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3839" y="513765"/>
            <a:ext cx="3196811" cy="464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747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1840" y="188640"/>
            <a:ext cx="601216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МЕТА ВИВЧЕННЯ ДИСЦИПЛІНИ: </a:t>
            </a:r>
          </a:p>
          <a:p>
            <a:pPr algn="ctr"/>
            <a:endParaRPr lang="uk-UA" sz="2000" dirty="0" smtClean="0">
              <a:latin typeface="Segoe Script" pitchFamily="34" charset="0"/>
            </a:endParaRPr>
          </a:p>
          <a:p>
            <a:pPr algn="ctr"/>
            <a:r>
              <a:rPr lang="uk-UA" dirty="0">
                <a:solidFill>
                  <a:schemeClr val="tx2"/>
                </a:solidFill>
                <a:latin typeface="Bookman Old Style" panose="02050604050505020204" pitchFamily="18" charset="0"/>
              </a:rPr>
              <a:t>вивчення основних правил ділового етикету й протоколу, використання їх на практиці в спілкуванні з колегами, керівництвом, підлеглими, органами публічного управління, політичними партіями та громадськими організаціями</a:t>
            </a:r>
            <a:r>
              <a:rPr lang="uk-UA" sz="20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.</a:t>
            </a:r>
            <a:endParaRPr lang="uk-UA" sz="2000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2444" y="3501008"/>
            <a:ext cx="66382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ЗАВДАННЯ  ДИСЦИПЛІНИ: </a:t>
            </a:r>
          </a:p>
          <a:p>
            <a:pPr algn="ctr"/>
            <a:r>
              <a:rPr lang="uk-UA" sz="16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розкрити </a:t>
            </a:r>
            <a:r>
              <a:rPr lang="uk-UA" sz="1600" dirty="0">
                <a:solidFill>
                  <a:schemeClr val="tx2"/>
                </a:solidFill>
                <a:latin typeface="Bookman Old Style" panose="02050604050505020204" pitchFamily="18" charset="0"/>
              </a:rPr>
              <a:t>зміст основних категорій курсу «Дипломатичний протокол і етикет</a:t>
            </a:r>
            <a:r>
              <a:rPr lang="uk-UA" sz="16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»; висвітлити </a:t>
            </a:r>
            <a:r>
              <a:rPr lang="uk-UA" sz="1600" dirty="0">
                <a:solidFill>
                  <a:schemeClr val="tx2"/>
                </a:solidFill>
                <a:latin typeface="Bookman Old Style" panose="02050604050505020204" pitchFamily="18" charset="0"/>
              </a:rPr>
              <a:t>питання визначення старшинства та специфіку протокольного забезпечення почесних гостей</a:t>
            </a:r>
            <a:r>
              <a:rPr lang="uk-UA" sz="16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; з’ясувати </a:t>
            </a:r>
            <a:r>
              <a:rPr lang="uk-UA" sz="1600" dirty="0">
                <a:solidFill>
                  <a:schemeClr val="tx2"/>
                </a:solidFill>
                <a:latin typeface="Bookman Old Style" panose="02050604050505020204" pitchFamily="18" charset="0"/>
              </a:rPr>
              <a:t>особливості статусу гостей та визначення їх старшинства</a:t>
            </a:r>
            <a:r>
              <a:rPr lang="uk-UA" sz="16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; проаналізувати </a:t>
            </a:r>
            <a:r>
              <a:rPr lang="uk-UA" sz="1600" dirty="0">
                <a:solidFill>
                  <a:schemeClr val="tx2"/>
                </a:solidFill>
                <a:latin typeface="Bookman Old Style" panose="02050604050505020204" pitchFamily="18" charset="0"/>
              </a:rPr>
              <a:t>психологічні аспекти формування етикету</a:t>
            </a:r>
            <a:r>
              <a:rPr lang="uk-UA" sz="16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; окреслити </a:t>
            </a:r>
            <a:r>
              <a:rPr lang="uk-UA" sz="1600" dirty="0">
                <a:solidFill>
                  <a:schemeClr val="tx2"/>
                </a:solidFill>
                <a:latin typeface="Bookman Old Style" panose="02050604050505020204" pitchFamily="18" charset="0"/>
              </a:rPr>
              <a:t>сферу використання етикету</a:t>
            </a:r>
            <a:r>
              <a:rPr lang="uk-UA" sz="16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; домогтися </a:t>
            </a:r>
            <a:r>
              <a:rPr lang="uk-UA" sz="1600" dirty="0">
                <a:solidFill>
                  <a:schemeClr val="tx2"/>
                </a:solidFill>
                <a:latin typeface="Bookman Old Style" panose="02050604050505020204" pitchFamily="18" charset="0"/>
              </a:rPr>
              <a:t>розуміння ролі та значення етикету та протоколу у суспільному житті та діяльності органів державної влади</a:t>
            </a:r>
            <a:endParaRPr lang="uk-UA" sz="1600" dirty="0">
              <a:solidFill>
                <a:schemeClr val="tx2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pic>
        <p:nvPicPr>
          <p:cNvPr id="1026" name="Picture 2" descr="Діловий етикет: кавовий сті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407" y="332656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Ділове спілкування, більше свободи, більше переваг | Всі Androi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6116" y="3992111"/>
            <a:ext cx="23526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87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  <a:endParaRPr lang="uk-UA" sz="24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55580" y="740214"/>
            <a:ext cx="26369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Яка специфіка </a:t>
            </a:r>
            <a:r>
              <a:rPr lang="uk-UA" sz="1600" b="1" i="1" dirty="0">
                <a:solidFill>
                  <a:schemeClr val="tx2"/>
                </a:solidFill>
                <a:latin typeface="Bookman Old Style" panose="02050604050505020204" pitchFamily="18" charset="0"/>
              </a:rPr>
              <a:t>протокольного забезпечення багатосторонньої дипломатії (міжнародних нарад, конференцій, симпозіумів тощо</a:t>
            </a:r>
            <a:r>
              <a:rPr lang="uk-UA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?</a:t>
            </a:r>
            <a:endParaRPr lang="uk-UA" sz="1600" b="1" i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381" y="763069"/>
            <a:ext cx="25720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Яка історія </a:t>
            </a:r>
            <a:r>
              <a:rPr lang="uk-UA" sz="1400" b="1" i="1" dirty="0">
                <a:solidFill>
                  <a:schemeClr val="tx2"/>
                </a:solidFill>
                <a:latin typeface="Bookman Old Style" panose="02050604050505020204" pitchFamily="18" charset="0"/>
              </a:rPr>
              <a:t>становлення та основні категорії дисципліни «Дипломатичний протокол і етикет»</a:t>
            </a:r>
            <a:r>
              <a:rPr lang="uk-UA" sz="14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? </a:t>
            </a:r>
            <a:endParaRPr lang="uk-UA" sz="1400" b="1" i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75021" y="2970308"/>
            <a:ext cx="26288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  <a:latin typeface="Segoe Script" pitchFamily="34" charset="0"/>
              </a:rPr>
              <a:t>Які </a:t>
            </a:r>
            <a:r>
              <a:rPr lang="uk-UA" b="1" dirty="0">
                <a:solidFill>
                  <a:srgbClr val="7030A0"/>
                </a:solidFill>
                <a:latin typeface="Segoe Script" pitchFamily="34" charset="0"/>
              </a:rPr>
              <a:t>особливості протоколу?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536814" y="3881428"/>
            <a:ext cx="23734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Які </a:t>
            </a:r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норми та правові основи дипломатичного протоколу?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29986" y="3888210"/>
            <a:ext cx="23734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Які </a:t>
            </a:r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правила визначення старшинства</a:t>
            </a:r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? 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2453"/>
          <a:stretch/>
        </p:blipFill>
        <p:spPr bwMode="auto">
          <a:xfrm>
            <a:off x="3471170" y="981659"/>
            <a:ext cx="1916703" cy="179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11 простих підказок ділового електронного етикету « School of Business &amp;  Manage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1297" y="3717070"/>
            <a:ext cx="2030115" cy="135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Функції ділового спілкування - розкриваємо всі нюанси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077" r="9026"/>
          <a:stretch/>
        </p:blipFill>
        <p:spPr bwMode="auto">
          <a:xfrm>
            <a:off x="229986" y="5093967"/>
            <a:ext cx="2801319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Презентація &quot;Ділова бесіда&quot; . | Презентація. Ділова етика та культура  спілкування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986" y="2197020"/>
            <a:ext cx="2646799" cy="138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8" descr="Етика і висока культура ділового спілкування в компанії ведуть до успіху. Ділове  спілкування - mebel-project.zt.ua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1040"/>
          <a:stretch/>
        </p:blipFill>
        <p:spPr bwMode="auto">
          <a:xfrm>
            <a:off x="6372200" y="5153852"/>
            <a:ext cx="252028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97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924911"/>
            <a:ext cx="78186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1. </a:t>
            </a:r>
            <a:r>
              <a:rPr lang="uk-UA" dirty="0">
                <a:latin typeface="Bookman Old Style" panose="02050604050505020204" pitchFamily="18" charset="0"/>
              </a:rPr>
              <a:t>Поняття та історія дипломатичного протоколу і етикету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2. </a:t>
            </a:r>
            <a:r>
              <a:rPr lang="uk-UA" dirty="0">
                <a:latin typeface="Bookman Old Style" panose="02050604050505020204" pitchFamily="18" charset="0"/>
              </a:rPr>
              <a:t>Норми й традиції дипломатичного протоколу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3. </a:t>
            </a:r>
            <a:r>
              <a:rPr lang="uk-UA" dirty="0">
                <a:latin typeface="Bookman Old Style" panose="02050604050505020204" pitchFamily="18" charset="0"/>
              </a:rPr>
              <a:t>Ділові візити та бесіди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4. </a:t>
            </a:r>
            <a:r>
              <a:rPr lang="uk-UA" dirty="0">
                <a:latin typeface="Bookman Old Style" panose="02050604050505020204" pitchFamily="18" charset="0"/>
              </a:rPr>
              <a:t>Дотримання норм етикету як складова іміджу сучасної ділової людини, політика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5. </a:t>
            </a:r>
            <a:r>
              <a:rPr lang="uk-UA" dirty="0">
                <a:latin typeface="Bookman Old Style" panose="02050604050505020204" pitchFamily="18" charset="0"/>
              </a:rPr>
              <a:t>Етикет символів державного суверенітету 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</a:t>
            </a:r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6. </a:t>
            </a:r>
            <a:r>
              <a:rPr lang="uk-UA" dirty="0">
                <a:latin typeface="Bookman Old Style" panose="02050604050505020204" pitchFamily="18" charset="0"/>
              </a:rPr>
              <a:t>Особливості складання та заповнення документів </a:t>
            </a:r>
            <a:endParaRPr lang="uk-UA" dirty="0" smtClean="0">
              <a:latin typeface="Bookman Old Style" panose="02050604050505020204" pitchFamily="18" charset="0"/>
            </a:endParaRP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</a:t>
            </a:r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7. </a:t>
            </a:r>
            <a:r>
              <a:rPr lang="uk-UA" dirty="0">
                <a:latin typeface="Bookman Old Style" panose="02050604050505020204" pitchFamily="18" charset="0"/>
              </a:rPr>
              <a:t>Протокол організації та проведення офіційних заходів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8. </a:t>
            </a:r>
            <a:r>
              <a:rPr lang="uk-UA" dirty="0">
                <a:latin typeface="Bookman Old Style" panose="02050604050505020204" pitchFamily="18" charset="0"/>
              </a:rPr>
              <a:t>Етикет вітань та представлень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9. </a:t>
            </a:r>
            <a:r>
              <a:rPr lang="uk-UA" dirty="0">
                <a:latin typeface="Bookman Old Style" panose="02050604050505020204" pitchFamily="18" charset="0"/>
              </a:rPr>
              <a:t>Правила етикету на прийомах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10. </a:t>
            </a:r>
            <a:r>
              <a:rPr lang="uk-UA" dirty="0" err="1">
                <a:latin typeface="Bookman Old Style" panose="02050604050505020204" pitchFamily="18" charset="0"/>
              </a:rPr>
              <a:t>Дрес</a:t>
            </a:r>
            <a:r>
              <a:rPr lang="uk-UA" dirty="0">
                <a:latin typeface="Bookman Old Style" panose="02050604050505020204" pitchFamily="18" charset="0"/>
              </a:rPr>
              <a:t>-код в роботі органів державної влади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11. </a:t>
            </a:r>
            <a:r>
              <a:rPr lang="uk-UA" dirty="0">
                <a:latin typeface="Bookman Old Style" panose="02050604050505020204" pitchFamily="18" charset="0"/>
              </a:rPr>
              <a:t>Етикет вручення та прийняття подарунків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7365" y="-99392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3074" name="Picture 2" descr="Ділове спілкування - це Етика, психологія, культура ділового спілкуванн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618230"/>
            <a:ext cx="3318957" cy="194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5915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220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Дипломатичний протокол І етикет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Пользователь Windows</cp:lastModifiedBy>
  <cp:revision>67</cp:revision>
  <dcterms:created xsi:type="dcterms:W3CDTF">2021-04-17T15:25:28Z</dcterms:created>
  <dcterms:modified xsi:type="dcterms:W3CDTF">2023-01-10T19:48:11Z</dcterms:modified>
</cp:coreProperties>
</file>