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60" r:id="rId3"/>
    <p:sldId id="257" r:id="rId4"/>
    <p:sldId id="258" r:id="rId5"/>
    <p:sldId id="259" r:id="rId6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E4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88" autoAdjust="0"/>
    <p:restoredTop sz="94671" autoAdjust="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50DEF-3860-47DD-AF12-E678574E7C97}" type="datetimeFigureOut">
              <a:rPr lang="uk-UA" smtClean="0"/>
              <a:pPr/>
              <a:t>10.01.2023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20787-369D-4130-87B0-B3F3DA75F72A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23657351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50DEF-3860-47DD-AF12-E678574E7C97}" type="datetimeFigureOut">
              <a:rPr lang="uk-UA" smtClean="0"/>
              <a:pPr/>
              <a:t>10.01.2023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20787-369D-4130-87B0-B3F3DA75F72A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39715740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50DEF-3860-47DD-AF12-E678574E7C97}" type="datetimeFigureOut">
              <a:rPr lang="uk-UA" smtClean="0"/>
              <a:pPr/>
              <a:t>10.01.2023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20787-369D-4130-87B0-B3F3DA75F72A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33318421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50DEF-3860-47DD-AF12-E678574E7C97}" type="datetimeFigureOut">
              <a:rPr lang="uk-UA" smtClean="0"/>
              <a:pPr/>
              <a:t>10.01.2023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20787-369D-4130-87B0-B3F3DA75F72A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11159795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50DEF-3860-47DD-AF12-E678574E7C97}" type="datetimeFigureOut">
              <a:rPr lang="uk-UA" smtClean="0"/>
              <a:pPr/>
              <a:t>10.01.2023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20787-369D-4130-87B0-B3F3DA75F72A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22457861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50DEF-3860-47DD-AF12-E678574E7C97}" type="datetimeFigureOut">
              <a:rPr lang="uk-UA" smtClean="0"/>
              <a:pPr/>
              <a:t>10.01.2023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20787-369D-4130-87B0-B3F3DA75F72A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37769356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50DEF-3860-47DD-AF12-E678574E7C97}" type="datetimeFigureOut">
              <a:rPr lang="uk-UA" smtClean="0"/>
              <a:pPr/>
              <a:t>10.01.2023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20787-369D-4130-87B0-B3F3DA75F72A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12935109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50DEF-3860-47DD-AF12-E678574E7C97}" type="datetimeFigureOut">
              <a:rPr lang="uk-UA" smtClean="0"/>
              <a:pPr/>
              <a:t>10.01.2023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20787-369D-4130-87B0-B3F3DA75F72A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27269311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50DEF-3860-47DD-AF12-E678574E7C97}" type="datetimeFigureOut">
              <a:rPr lang="uk-UA" smtClean="0"/>
              <a:pPr/>
              <a:t>10.01.2023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20787-369D-4130-87B0-B3F3DA75F72A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40429452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50DEF-3860-47DD-AF12-E678574E7C97}" type="datetimeFigureOut">
              <a:rPr lang="uk-UA" smtClean="0"/>
              <a:pPr/>
              <a:t>10.01.2023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20787-369D-4130-87B0-B3F3DA75F72A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23376262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50DEF-3860-47DD-AF12-E678574E7C97}" type="datetimeFigureOut">
              <a:rPr lang="uk-UA" smtClean="0"/>
              <a:pPr/>
              <a:t>10.01.2023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20787-369D-4130-87B0-B3F3DA75F72A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3903071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750DEF-3860-47DD-AF12-E678574E7C97}" type="datetimeFigureOut">
              <a:rPr lang="uk-UA" smtClean="0"/>
              <a:pPr/>
              <a:t>10.01.2023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820787-369D-4130-87B0-B3F3DA75F72A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18230156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5575523"/>
            <a:ext cx="8458200" cy="1035546"/>
          </a:xfrm>
        </p:spPr>
        <p:txBody>
          <a:bodyPr>
            <a:noAutofit/>
          </a:bodyPr>
          <a:lstStyle/>
          <a:p>
            <a:r>
              <a:rPr lang="en-US" sz="3200" b="1" dirty="0" smtClean="0">
                <a:solidFill>
                  <a:srgbClr val="008E40"/>
                </a:solidFill>
                <a:cs typeface="Aparajita" pitchFamily="34" charset="0"/>
              </a:rPr>
              <a:t>HR</a:t>
            </a:r>
            <a:r>
              <a:rPr lang="uk-UA" sz="3200" b="1" dirty="0">
                <a:solidFill>
                  <a:srgbClr val="008E40"/>
                </a:solidFill>
                <a:cs typeface="Aparajita" pitchFamily="34" charset="0"/>
              </a:rPr>
              <a:t>-МЕНЕДЖМЕНТ В ОРГАНІЗАЦІЯХ</a:t>
            </a: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5499" y="3706"/>
            <a:ext cx="3356379" cy="1121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2" descr="HR-менеджмент: опыт, практика и технологии — Новости — НИУ ВШЭ в Нижнем  Новгороде — Национальный исследовательский университет «Высшая школа  экономики»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47664" y="1202263"/>
            <a:ext cx="6356413" cy="42405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085827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2"/>
          <p:cNvSpPr txBox="1">
            <a:spLocks/>
          </p:cNvSpPr>
          <p:nvPr/>
        </p:nvSpPr>
        <p:spPr>
          <a:xfrm>
            <a:off x="611560" y="1988839"/>
            <a:ext cx="4320480" cy="3217609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uk-UA" sz="2400" i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Кандидат економічних наук, доцент кафедри менеджменту імені професора Л.І. Михайлової</a:t>
            </a:r>
            <a:endParaRPr lang="uk-UA" sz="2600" i="1" dirty="0" smtClean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endParaRPr lang="uk-UA" sz="1400" b="1" dirty="0" smtClean="0">
              <a:solidFill>
                <a:srgbClr val="00B050"/>
              </a:solidFill>
              <a:latin typeface="Segoe Script" pitchFamily="34" charset="0"/>
              <a:cs typeface="Aparajita" pitchFamily="34" charset="0"/>
            </a:endParaRPr>
          </a:p>
          <a:p>
            <a:pPr marL="0" indent="0" algn="ctr">
              <a:buNone/>
            </a:pPr>
            <a:r>
              <a:rPr lang="uk-UA" b="1" dirty="0" smtClean="0">
                <a:solidFill>
                  <a:srgbClr val="00B050"/>
                </a:solidFill>
                <a:latin typeface="Segoe Script" pitchFamily="34" charset="0"/>
                <a:cs typeface="Aparajita" pitchFamily="34" charset="0"/>
              </a:rPr>
              <a:t>Могильна Людмила Миколаївна </a:t>
            </a:r>
            <a:endParaRPr lang="uk-UA" b="1" dirty="0">
              <a:solidFill>
                <a:srgbClr val="00B050"/>
              </a:solidFill>
              <a:latin typeface="Segoe Script" pitchFamily="34" charset="0"/>
              <a:cs typeface="Aparajita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8051" y="116632"/>
            <a:ext cx="5163531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uk-UA" sz="48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Segoe Script" pitchFamily="34" charset="0"/>
              </a:rPr>
              <a:t>Хто викладач курсу?</a:t>
            </a:r>
            <a:endParaRPr lang="uk-UA" sz="48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70C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Segoe Script" pitchFamily="34" charset="0"/>
            </a:endParaRPr>
          </a:p>
        </p:txBody>
      </p:sp>
      <p:pic>
        <p:nvPicPr>
          <p:cNvPr id="5124" name="Picture 4" descr="Цікаві факти про інтернет - Dovidka.biz.u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237" y="5915524"/>
            <a:ext cx="1875159" cy="942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1875159" y="6019090"/>
            <a:ext cx="737736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0070C0"/>
                </a:solidFill>
              </a:rPr>
              <a:t>https://eim.snau.edu.ua/kafedri/menedzhmentu/sklad-kafedri/mogilna-lyudmila-mikola%D1%97vna/</a:t>
            </a:r>
            <a:endParaRPr lang="uk-UA" b="1" dirty="0">
              <a:solidFill>
                <a:srgbClr val="0070C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875159" y="5549555"/>
            <a:ext cx="46458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b="1" dirty="0">
                <a:solidFill>
                  <a:srgbClr val="0070C0"/>
                </a:solidFill>
                <a:latin typeface="Segoe Script" pitchFamily="34" charset="0"/>
              </a:rPr>
              <a:t>Детальніше про викладача тут: </a:t>
            </a:r>
          </a:p>
        </p:txBody>
      </p:sp>
      <p:pic>
        <p:nvPicPr>
          <p:cNvPr id="2050" name="Picture 2" descr="https://eim.snau.edu.ua/wp-content/uploads/2020/03/%D0%9C%D0%BE%D0%B3%D0%B8%D0%BB%D1%8C%D0%BD%D0%B0-683x1024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796136" y="908720"/>
            <a:ext cx="2481314" cy="37201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874748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339752" y="188640"/>
            <a:ext cx="6804248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400" b="1" dirty="0" smtClean="0">
                <a:solidFill>
                  <a:srgbClr val="00B050"/>
                </a:solidFill>
                <a:latin typeface="Segoe Script" pitchFamily="34" charset="0"/>
                <a:cs typeface="Arial" pitchFamily="34" charset="0"/>
              </a:rPr>
              <a:t>МЕТА ВИВЧЕННЯ ДИСЦИПЛІНИ: </a:t>
            </a:r>
          </a:p>
          <a:p>
            <a:pPr algn="ctr"/>
            <a:endParaRPr lang="uk-UA" sz="1200" b="1" i="1" dirty="0" smtClean="0">
              <a:solidFill>
                <a:srgbClr val="00B050"/>
              </a:solidFill>
              <a:latin typeface="Segoe Script" pitchFamily="34" charset="0"/>
              <a:cs typeface="Arial" pitchFamily="34" charset="0"/>
            </a:endParaRPr>
          </a:p>
          <a:p>
            <a:pPr algn="ctr"/>
            <a:r>
              <a:rPr lang="uk-UA" b="1" dirty="0" smtClean="0">
                <a:latin typeface="Segoe Script" pitchFamily="34" charset="0"/>
                <a:cs typeface="Arial" pitchFamily="34" charset="0"/>
              </a:rPr>
              <a:t>формування </a:t>
            </a:r>
            <a:r>
              <a:rPr lang="uk-UA" b="1" dirty="0">
                <a:latin typeface="Segoe Script" pitchFamily="34" charset="0"/>
                <a:cs typeface="Arial" pitchFamily="34" charset="0"/>
              </a:rPr>
              <a:t>здобувачами вищої освіти системи спеціальних знань з теорії, практики, методології управління людськими ресурсами, формування якостей лідера, а також навичок володіння інструментами, які використовуються для ефективної реалізації функцій у системі управління персоналом та моделювання поведінкових ситуацій, розвитку лідерський якостей</a:t>
            </a:r>
            <a:r>
              <a:rPr lang="uk-UA" sz="2000" b="1" dirty="0"/>
              <a:t>.</a:t>
            </a:r>
            <a:endParaRPr lang="uk-UA" sz="2000" b="1" dirty="0">
              <a:latin typeface="Segoe Script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8409" y="3645024"/>
            <a:ext cx="8392024" cy="29854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400" i="1" dirty="0">
                <a:latin typeface="Arial" pitchFamily="34" charset="0"/>
                <a:cs typeface="Arial" pitchFamily="34" charset="0"/>
              </a:rPr>
              <a:t> </a:t>
            </a:r>
            <a:r>
              <a:rPr lang="uk-UA" sz="2400" b="1" dirty="0" smtClean="0">
                <a:solidFill>
                  <a:srgbClr val="00B050"/>
                </a:solidFill>
                <a:latin typeface="Segoe Script" pitchFamily="34" charset="0"/>
                <a:cs typeface="Arial" pitchFamily="34" charset="0"/>
              </a:rPr>
              <a:t>ЗАВДАННЯ  ДИСЦИПЛІНИ: </a:t>
            </a:r>
          </a:p>
          <a:p>
            <a:pPr algn="ctr"/>
            <a:endParaRPr lang="uk-UA" sz="2000" b="1" i="1" dirty="0" smtClean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  <a:p>
            <a:r>
              <a:rPr lang="uk-UA" b="1" dirty="0">
                <a:latin typeface="Segoe Script" pitchFamily="34" charset="0"/>
                <a:cs typeface="Arial" pitchFamily="34" charset="0"/>
              </a:rPr>
              <a:t>- розуміння сутності, соціальної значущості людських ресурсів організації;</a:t>
            </a:r>
            <a:endParaRPr lang="ru-RU" b="1" dirty="0">
              <a:latin typeface="Segoe Script" pitchFamily="34" charset="0"/>
              <a:cs typeface="Arial" pitchFamily="34" charset="0"/>
            </a:endParaRPr>
          </a:p>
          <a:p>
            <a:r>
              <a:rPr lang="uk-UA" b="1" dirty="0">
                <a:latin typeface="Segoe Script" pitchFamily="34" charset="0"/>
                <a:cs typeface="Arial" pitchFamily="34" charset="0"/>
              </a:rPr>
              <a:t>- засвоєння HR теорії, методології, технології та кращі практики, які сприяють організаційній стійкості та досягненню стратегічної мети; </a:t>
            </a:r>
            <a:endParaRPr lang="ru-RU" b="1" dirty="0">
              <a:latin typeface="Segoe Script" pitchFamily="34" charset="0"/>
              <a:cs typeface="Arial" pitchFamily="34" charset="0"/>
            </a:endParaRPr>
          </a:p>
          <a:p>
            <a:r>
              <a:rPr lang="uk-UA" b="1" dirty="0">
                <a:latin typeface="Segoe Script" pitchFamily="34" charset="0"/>
                <a:cs typeface="Arial" pitchFamily="34" charset="0"/>
              </a:rPr>
              <a:t>- набуття  навичок та вмінь самостійно вирішувати практичні питання HR-менеджменту;</a:t>
            </a:r>
            <a:endParaRPr lang="ru-RU" b="1" dirty="0">
              <a:latin typeface="Segoe Script" pitchFamily="34" charset="0"/>
              <a:cs typeface="Arial" pitchFamily="34" charset="0"/>
            </a:endParaRPr>
          </a:p>
          <a:p>
            <a:r>
              <a:rPr lang="uk-UA" b="1" dirty="0">
                <a:latin typeface="Segoe Script" pitchFamily="34" charset="0"/>
                <a:cs typeface="Arial" pitchFamily="34" charset="0"/>
              </a:rPr>
              <a:t>- формування успішної команди як соціального утворення.</a:t>
            </a:r>
            <a:endParaRPr lang="ru-RU" b="1" dirty="0">
              <a:latin typeface="Segoe Script" pitchFamily="34" charset="0"/>
              <a:cs typeface="Arial" pitchFamily="34" charset="0"/>
            </a:endParaRPr>
          </a:p>
        </p:txBody>
      </p:sp>
      <p:pic>
        <p:nvPicPr>
          <p:cNvPr id="6" name="Рисунок 5" descr="Human resource information systems - Businessday 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409" y="43936"/>
            <a:ext cx="2415359" cy="1872896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Рисунок 8" descr="HR менеджер и его функции: обзор профессии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380312" y="3140968"/>
            <a:ext cx="1616075" cy="11811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638787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23527" y="144496"/>
            <a:ext cx="869000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400" b="1" dirty="0" smtClean="0">
                <a:solidFill>
                  <a:srgbClr val="00B050"/>
                </a:solidFill>
                <a:latin typeface="Segoe Script" pitchFamily="34" charset="0"/>
              </a:rPr>
              <a:t>Вивчивши курс, ви отримаєте відповіді на такі питання як:</a:t>
            </a:r>
            <a:endParaRPr lang="uk-UA" sz="2400" b="1" dirty="0">
              <a:solidFill>
                <a:srgbClr val="00B050"/>
              </a:solidFill>
              <a:latin typeface="Segoe Script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387873" y="863324"/>
            <a:ext cx="3442435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b="1" dirty="0">
                <a:solidFill>
                  <a:srgbClr val="00B050"/>
                </a:solidFill>
                <a:latin typeface="Segoe Script" pitchFamily="34" charset="0"/>
              </a:rPr>
              <a:t>Як пропонувати обґрунтовані і конструктивні пропозиції по вдосконаленню HR- менеджменту в організації?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-36405" y="788400"/>
            <a:ext cx="376862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b="1" dirty="0" smtClean="0">
                <a:solidFill>
                  <a:srgbClr val="0070C0"/>
                </a:solidFill>
                <a:latin typeface="Segoe Script" pitchFamily="34" charset="0"/>
              </a:rPr>
              <a:t>Яка роль розробки </a:t>
            </a:r>
            <a:r>
              <a:rPr lang="uk-UA" b="1" dirty="0">
                <a:solidFill>
                  <a:srgbClr val="0070C0"/>
                </a:solidFill>
                <a:latin typeface="Segoe Script" pitchFamily="34" charset="0"/>
              </a:rPr>
              <a:t>HR стратегії організації, </a:t>
            </a:r>
            <a:r>
              <a:rPr lang="uk-UA" b="1" dirty="0" smtClean="0">
                <a:solidFill>
                  <a:srgbClr val="0070C0"/>
                </a:solidFill>
                <a:latin typeface="Segoe Script" pitchFamily="34" charset="0"/>
              </a:rPr>
              <a:t>планування, прогнозування </a:t>
            </a:r>
            <a:r>
              <a:rPr lang="uk-UA" b="1" dirty="0">
                <a:solidFill>
                  <a:srgbClr val="0070C0"/>
                </a:solidFill>
                <a:latin typeface="Segoe Script" pitchFamily="34" charset="0"/>
              </a:rPr>
              <a:t>кадрової роботи? 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2929519" y="2795265"/>
            <a:ext cx="3478019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b="1" dirty="0" smtClean="0">
                <a:solidFill>
                  <a:srgbClr val="7030A0"/>
                </a:solidFill>
                <a:latin typeface="Segoe Script" pitchFamily="34" charset="0"/>
              </a:rPr>
              <a:t>Які існують методи </a:t>
            </a:r>
            <a:r>
              <a:rPr lang="uk-UA" b="1" dirty="0">
                <a:solidFill>
                  <a:srgbClr val="7030A0"/>
                </a:solidFill>
                <a:latin typeface="Segoe Script" pitchFamily="34" charset="0"/>
              </a:rPr>
              <a:t>заохочення працівників до активної трудової поведінки, </a:t>
            </a:r>
            <a:r>
              <a:rPr lang="uk-UA" b="1" dirty="0" smtClean="0">
                <a:solidFill>
                  <a:srgbClr val="7030A0"/>
                </a:solidFill>
                <a:latin typeface="Segoe Script" pitchFamily="34" charset="0"/>
              </a:rPr>
              <a:t>ініціативної та творчої праці?</a:t>
            </a:r>
            <a:endParaRPr lang="uk-UA" b="1" dirty="0">
              <a:solidFill>
                <a:srgbClr val="7030A0"/>
              </a:solidFill>
              <a:latin typeface="Segoe Script" pitchFamily="34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5580112" y="4454627"/>
            <a:ext cx="343342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b="1" dirty="0" smtClean="0">
                <a:solidFill>
                  <a:srgbClr val="0070C0"/>
                </a:solidFill>
                <a:latin typeface="Segoe Script" pitchFamily="34" charset="0"/>
              </a:rPr>
              <a:t>Як аналізувати </a:t>
            </a:r>
            <a:r>
              <a:rPr lang="uk-UA" b="1" dirty="0">
                <a:solidFill>
                  <a:srgbClr val="0070C0"/>
                </a:solidFill>
                <a:latin typeface="Segoe Script" pitchFamily="34" charset="0"/>
              </a:rPr>
              <a:t>вплив різних чинників на вибір конкретний форм і методів реалізації функцій </a:t>
            </a:r>
            <a:r>
              <a:rPr lang="uk-UA" b="1" dirty="0" smtClean="0">
                <a:solidFill>
                  <a:srgbClr val="0070C0"/>
                </a:solidFill>
                <a:latin typeface="Segoe Script" pitchFamily="34" charset="0"/>
              </a:rPr>
              <a:t>HR-менеджменту? </a:t>
            </a:r>
            <a:endParaRPr lang="uk-UA" b="1" dirty="0">
              <a:solidFill>
                <a:srgbClr val="0070C0"/>
              </a:solidFill>
              <a:latin typeface="Segoe Script" pitchFamily="34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220522" y="4079531"/>
            <a:ext cx="313201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b="1" dirty="0" smtClean="0">
                <a:solidFill>
                  <a:srgbClr val="00B050"/>
                </a:solidFill>
                <a:latin typeface="Segoe Script" pitchFamily="34" charset="0"/>
              </a:rPr>
              <a:t>В чому особливості аналізу ефективності привабливості </a:t>
            </a:r>
            <a:r>
              <a:rPr lang="uk-UA" b="1" dirty="0">
                <a:solidFill>
                  <a:srgbClr val="00B050"/>
                </a:solidFill>
                <a:latin typeface="Segoe Script" pitchFamily="34" charset="0"/>
              </a:rPr>
              <a:t>для працівників різних форм і методів мотивування активної трудової </a:t>
            </a:r>
            <a:r>
              <a:rPr lang="uk-UA" b="1" dirty="0" smtClean="0">
                <a:solidFill>
                  <a:srgbClr val="00B050"/>
                </a:solidFill>
                <a:latin typeface="Segoe Script" pitchFamily="34" charset="0"/>
              </a:rPr>
              <a:t>поведінки</a:t>
            </a:r>
            <a:r>
              <a:rPr lang="uk-UA" b="1" dirty="0">
                <a:solidFill>
                  <a:srgbClr val="00B050"/>
                </a:solidFill>
                <a:latin typeface="Segoe Script" pitchFamily="34" charset="0"/>
              </a:rPr>
              <a:t>?</a:t>
            </a:r>
          </a:p>
        </p:txBody>
      </p:sp>
      <p:pic>
        <p:nvPicPr>
          <p:cNvPr id="3100" name="Picture 28" descr="Question mark earth stock illustration. Illustration of think - 11711560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12453"/>
          <a:stretch/>
        </p:blipFill>
        <p:spPr bwMode="auto">
          <a:xfrm>
            <a:off x="3471170" y="981659"/>
            <a:ext cx="1916703" cy="17941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Рисунок 13" descr="⬇ Скачать картинки Hr, стоковые фото Hr в хорошем качестве | Depositphotos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26661" y="2497368"/>
            <a:ext cx="1696720" cy="1409065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Рисунок 15" descr="35+ лучших онлайн-курсов для менеджеров по персоналу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516216" y="3046739"/>
            <a:ext cx="2014855" cy="11334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8" name="Рисунок 17" descr="Статьи - Forbiz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486203" y="4847889"/>
            <a:ext cx="1960245" cy="133858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2799747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64457" y="908720"/>
            <a:ext cx="885643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 smtClean="0">
                <a:solidFill>
                  <a:srgbClr val="00B050"/>
                </a:solidFill>
                <a:latin typeface="Segoe Script" pitchFamily="34" charset="0"/>
              </a:rPr>
              <a:t>Тема </a:t>
            </a:r>
            <a:r>
              <a:rPr lang="ru-RU" b="1" dirty="0">
                <a:solidFill>
                  <a:srgbClr val="00B050"/>
                </a:solidFill>
                <a:latin typeface="Segoe Script" pitchFamily="34" charset="0"/>
              </a:rPr>
              <a:t>1. </a:t>
            </a:r>
            <a:r>
              <a:rPr lang="uk-UA" dirty="0">
                <a:latin typeface="Segoe Script" pitchFamily="34" charset="0"/>
              </a:rPr>
              <a:t>Загальна характеристика управління людськими ресурсами </a:t>
            </a:r>
            <a:endParaRPr lang="ru-RU" dirty="0">
              <a:latin typeface="Segoe Script" pitchFamily="34" charset="0"/>
            </a:endParaRPr>
          </a:p>
          <a:p>
            <a:pPr algn="just"/>
            <a:r>
              <a:rPr lang="ru-RU" b="1" dirty="0">
                <a:solidFill>
                  <a:srgbClr val="00B050"/>
                </a:solidFill>
                <a:latin typeface="Segoe Script" pitchFamily="34" charset="0"/>
              </a:rPr>
              <a:t>Тема 2. </a:t>
            </a:r>
            <a:r>
              <a:rPr lang="uk-UA" dirty="0">
                <a:latin typeface="Segoe Script" pitchFamily="34" charset="0"/>
              </a:rPr>
              <a:t>Еволюція поглядів на управління людськими ресурсами</a:t>
            </a:r>
            <a:endParaRPr lang="ru-RU" dirty="0">
              <a:latin typeface="Segoe Script" pitchFamily="34" charset="0"/>
            </a:endParaRPr>
          </a:p>
          <a:p>
            <a:pPr algn="just"/>
            <a:r>
              <a:rPr lang="ru-RU" b="1" dirty="0">
                <a:solidFill>
                  <a:srgbClr val="00B050"/>
                </a:solidFill>
                <a:latin typeface="Segoe Script" pitchFamily="34" charset="0"/>
              </a:rPr>
              <a:t>Тема </a:t>
            </a:r>
            <a:r>
              <a:rPr lang="ru-RU" b="1" dirty="0" smtClean="0">
                <a:solidFill>
                  <a:srgbClr val="00B050"/>
                </a:solidFill>
                <a:latin typeface="Segoe Script" pitchFamily="34" charset="0"/>
              </a:rPr>
              <a:t>3. </a:t>
            </a:r>
            <a:r>
              <a:rPr lang="uk-UA" dirty="0" smtClean="0">
                <a:latin typeface="Segoe Script" pitchFamily="34" charset="0"/>
              </a:rPr>
              <a:t>Кадрова </a:t>
            </a:r>
            <a:r>
              <a:rPr lang="uk-UA" dirty="0">
                <a:latin typeface="Segoe Script" pitchFamily="34" charset="0"/>
              </a:rPr>
              <a:t>політика та органи управління в системі </a:t>
            </a:r>
            <a:r>
              <a:rPr lang="en-US" dirty="0">
                <a:latin typeface="Segoe Script" pitchFamily="34" charset="0"/>
              </a:rPr>
              <a:t>HR</a:t>
            </a:r>
            <a:r>
              <a:rPr lang="uk-UA" dirty="0">
                <a:latin typeface="Segoe Script" pitchFamily="34" charset="0"/>
              </a:rPr>
              <a:t> – менеджменту</a:t>
            </a:r>
            <a:endParaRPr lang="ru-RU" dirty="0">
              <a:latin typeface="Segoe Script" pitchFamily="34" charset="0"/>
            </a:endParaRPr>
          </a:p>
          <a:p>
            <a:pPr algn="just"/>
            <a:r>
              <a:rPr lang="ru-RU" b="1" dirty="0">
                <a:solidFill>
                  <a:srgbClr val="00B050"/>
                </a:solidFill>
                <a:latin typeface="Segoe Script" pitchFamily="34" charset="0"/>
              </a:rPr>
              <a:t>Тема </a:t>
            </a:r>
            <a:r>
              <a:rPr lang="ru-RU" b="1" dirty="0" smtClean="0">
                <a:solidFill>
                  <a:srgbClr val="00B050"/>
                </a:solidFill>
                <a:latin typeface="Segoe Script" pitchFamily="34" charset="0"/>
              </a:rPr>
              <a:t>4. </a:t>
            </a:r>
            <a:r>
              <a:rPr lang="uk-UA" dirty="0" smtClean="0">
                <a:latin typeface="Segoe Script" pitchFamily="34" charset="0"/>
              </a:rPr>
              <a:t>Організаційні </a:t>
            </a:r>
            <a:r>
              <a:rPr lang="uk-UA" dirty="0">
                <a:latin typeface="Segoe Script" pitchFamily="34" charset="0"/>
              </a:rPr>
              <a:t>складові HR</a:t>
            </a:r>
            <a:endParaRPr lang="ru-RU" dirty="0">
              <a:latin typeface="Segoe Script" pitchFamily="34" charset="0"/>
            </a:endParaRPr>
          </a:p>
          <a:p>
            <a:pPr algn="just"/>
            <a:r>
              <a:rPr lang="ru-RU" b="1" dirty="0">
                <a:solidFill>
                  <a:srgbClr val="00B050"/>
                </a:solidFill>
                <a:latin typeface="Segoe Script" pitchFamily="34" charset="0"/>
              </a:rPr>
              <a:t>Тема </a:t>
            </a:r>
            <a:r>
              <a:rPr lang="ru-RU" b="1" dirty="0" smtClean="0">
                <a:solidFill>
                  <a:srgbClr val="00B050"/>
                </a:solidFill>
                <a:latin typeface="Segoe Script" pitchFamily="34" charset="0"/>
              </a:rPr>
              <a:t>5. </a:t>
            </a:r>
            <a:r>
              <a:rPr lang="uk-UA" dirty="0" smtClean="0">
                <a:latin typeface="Segoe Script" pitchFamily="34" charset="0"/>
              </a:rPr>
              <a:t>Організація </a:t>
            </a:r>
            <a:r>
              <a:rPr lang="uk-UA" dirty="0">
                <a:latin typeface="Segoe Script" pitchFamily="34" charset="0"/>
              </a:rPr>
              <a:t>набору та відбору персоналу</a:t>
            </a:r>
            <a:endParaRPr lang="ru-RU" dirty="0">
              <a:latin typeface="Segoe Script" pitchFamily="34" charset="0"/>
            </a:endParaRPr>
          </a:p>
          <a:p>
            <a:pPr algn="just"/>
            <a:r>
              <a:rPr lang="ru-RU" b="1" dirty="0">
                <a:solidFill>
                  <a:srgbClr val="00B050"/>
                </a:solidFill>
                <a:latin typeface="Segoe Script" pitchFamily="34" charset="0"/>
              </a:rPr>
              <a:t>Тема </a:t>
            </a:r>
            <a:r>
              <a:rPr lang="ru-RU" b="1" dirty="0" smtClean="0">
                <a:solidFill>
                  <a:srgbClr val="00B050"/>
                </a:solidFill>
                <a:latin typeface="Segoe Script" pitchFamily="34" charset="0"/>
              </a:rPr>
              <a:t>6. </a:t>
            </a:r>
            <a:r>
              <a:rPr lang="uk-UA" dirty="0" smtClean="0">
                <a:latin typeface="Segoe Script" pitchFamily="34" charset="0"/>
              </a:rPr>
              <a:t>Формування </a:t>
            </a:r>
            <a:r>
              <a:rPr lang="uk-UA" dirty="0">
                <a:latin typeface="Segoe Script" pitchFamily="34" charset="0"/>
              </a:rPr>
              <a:t>стабільного колективу та ефективного використання людських ресурсів </a:t>
            </a:r>
            <a:endParaRPr lang="ru-RU" dirty="0">
              <a:latin typeface="Segoe Script" pitchFamily="34" charset="0"/>
            </a:endParaRPr>
          </a:p>
          <a:p>
            <a:pPr algn="just"/>
            <a:r>
              <a:rPr lang="ru-RU" b="1" dirty="0">
                <a:solidFill>
                  <a:srgbClr val="00B050"/>
                </a:solidFill>
                <a:latin typeface="Segoe Script" pitchFamily="34" charset="0"/>
              </a:rPr>
              <a:t>Тема </a:t>
            </a:r>
            <a:r>
              <a:rPr lang="ru-RU" b="1" dirty="0" smtClean="0">
                <a:solidFill>
                  <a:srgbClr val="00B050"/>
                </a:solidFill>
                <a:latin typeface="Segoe Script" pitchFamily="34" charset="0"/>
              </a:rPr>
              <a:t>7. </a:t>
            </a:r>
            <a:r>
              <a:rPr lang="uk-UA" dirty="0" smtClean="0">
                <a:latin typeface="Segoe Script" pitchFamily="34" charset="0"/>
              </a:rPr>
              <a:t>Сутність</a:t>
            </a:r>
            <a:r>
              <a:rPr lang="uk-UA" dirty="0">
                <a:latin typeface="Segoe Script" pitchFamily="34" charset="0"/>
              </a:rPr>
              <a:t>, завдання та основні етапи HR – менеджменту</a:t>
            </a:r>
            <a:endParaRPr lang="ru-RU" dirty="0">
              <a:latin typeface="Segoe Script" pitchFamily="34" charset="0"/>
            </a:endParaRPr>
          </a:p>
          <a:p>
            <a:pPr algn="just"/>
            <a:r>
              <a:rPr lang="uk-UA" b="1" dirty="0">
                <a:solidFill>
                  <a:srgbClr val="00B050"/>
                </a:solidFill>
                <a:latin typeface="Segoe Script" pitchFamily="34" charset="0"/>
              </a:rPr>
              <a:t>Тема 8. </a:t>
            </a:r>
            <a:r>
              <a:rPr lang="uk-UA" dirty="0">
                <a:latin typeface="Segoe Script" pitchFamily="34" charset="0"/>
              </a:rPr>
              <a:t>Формування кадрового потенціалу організації та резерв кадрів</a:t>
            </a:r>
            <a:endParaRPr lang="ru-RU" dirty="0">
              <a:latin typeface="Segoe Script" pitchFamily="34" charset="0"/>
            </a:endParaRPr>
          </a:p>
          <a:p>
            <a:pPr algn="just"/>
            <a:r>
              <a:rPr lang="uk-UA" b="1" dirty="0">
                <a:solidFill>
                  <a:srgbClr val="00B050"/>
                </a:solidFill>
                <a:latin typeface="Segoe Script" pitchFamily="34" charset="0"/>
              </a:rPr>
              <a:t>Тема 9. </a:t>
            </a:r>
            <a:r>
              <a:rPr lang="uk-UA" dirty="0">
                <a:latin typeface="Segoe Script" pitchFamily="34" charset="0"/>
              </a:rPr>
              <a:t>Регламентація та оцінювання діяльності персоналу </a:t>
            </a:r>
            <a:endParaRPr lang="ru-RU" dirty="0">
              <a:latin typeface="Segoe Script" pitchFamily="34" charset="0"/>
            </a:endParaRPr>
          </a:p>
          <a:p>
            <a:pPr algn="just"/>
            <a:r>
              <a:rPr lang="uk-UA" b="1" dirty="0">
                <a:solidFill>
                  <a:srgbClr val="00B050"/>
                </a:solidFill>
                <a:latin typeface="Segoe Script" pitchFamily="34" charset="0"/>
              </a:rPr>
              <a:t>Тема 10. </a:t>
            </a:r>
            <a:r>
              <a:rPr lang="uk-UA" dirty="0">
                <a:latin typeface="Segoe Script" pitchFamily="34" charset="0"/>
              </a:rPr>
              <a:t>Розвиток персоналу та управління діловою кар’єрою в організаціях</a:t>
            </a:r>
            <a:endParaRPr lang="ru-RU" dirty="0">
              <a:latin typeface="Segoe Script" pitchFamily="34" charset="0"/>
            </a:endParaRPr>
          </a:p>
          <a:p>
            <a:pPr algn="just"/>
            <a:r>
              <a:rPr lang="ru-RU" b="1" dirty="0">
                <a:solidFill>
                  <a:srgbClr val="00B050"/>
                </a:solidFill>
                <a:latin typeface="Segoe Script" pitchFamily="34" charset="0"/>
              </a:rPr>
              <a:t>Тема 11. </a:t>
            </a:r>
            <a:r>
              <a:rPr lang="uk-UA" dirty="0">
                <a:latin typeface="Segoe Script" pitchFamily="34" charset="0"/>
              </a:rPr>
              <a:t>Система компенсацій та винагород в HR – менеджменті</a:t>
            </a:r>
            <a:endParaRPr lang="ru-RU" dirty="0">
              <a:latin typeface="Segoe Script" pitchFamily="34" charset="0"/>
            </a:endParaRPr>
          </a:p>
          <a:p>
            <a:pPr algn="just"/>
            <a:r>
              <a:rPr lang="uk-UA" b="1" dirty="0">
                <a:solidFill>
                  <a:srgbClr val="00B050"/>
                </a:solidFill>
                <a:latin typeface="Segoe Script" pitchFamily="34" charset="0"/>
              </a:rPr>
              <a:t>Тема 12. </a:t>
            </a:r>
            <a:r>
              <a:rPr lang="uk-UA" dirty="0">
                <a:latin typeface="Segoe Script" pitchFamily="34" charset="0"/>
              </a:rPr>
              <a:t>Діловодство та адміністрування HR - менеджменту в організаціях</a:t>
            </a:r>
            <a:endParaRPr lang="ru-RU" dirty="0">
              <a:latin typeface="Segoe Script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77365" y="-99392"/>
            <a:ext cx="8230615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uk-UA" sz="54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Зміст</a:t>
            </a:r>
            <a:r>
              <a:rPr lang="ru-RU" sz="54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 </a:t>
            </a:r>
            <a:r>
              <a:rPr lang="uk-UA" sz="54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дисципліни</a:t>
            </a:r>
            <a:r>
              <a:rPr lang="ru-RU" sz="54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:</a:t>
            </a:r>
            <a:endParaRPr lang="ru-RU" sz="54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solidFill>
                <a:srgbClr val="00B050"/>
              </a:soli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pic>
        <p:nvPicPr>
          <p:cNvPr id="6" name="Рисунок 5" descr="Почему HR-менеджер должен постоянно анализировать рынок труда? - HR Expert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740352" y="46359"/>
            <a:ext cx="1117483" cy="77757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1359152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177</TotalTime>
  <Words>287</Words>
  <Application>Microsoft Office PowerPoint</Application>
  <PresentationFormat>Экран (4:3)</PresentationFormat>
  <Paragraphs>35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HR-МЕНЕДЖМЕНТ В ОРГАНІЗАЦІЯХ</vt:lpstr>
      <vt:lpstr>Слайд 2</vt:lpstr>
      <vt:lpstr>Слайд 3</vt:lpstr>
      <vt:lpstr>Слайд 4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МАРКЕТИНГ АДМІНІСТРАТИВНО-ТЕРИТОРІАЛЬНИХ ОДИНИЦЬ</dc:title>
  <dc:creator>Виктория</dc:creator>
  <cp:lastModifiedBy>Пользователь Windows</cp:lastModifiedBy>
  <cp:revision>78</cp:revision>
  <dcterms:created xsi:type="dcterms:W3CDTF">2021-04-17T15:25:28Z</dcterms:created>
  <dcterms:modified xsi:type="dcterms:W3CDTF">2023-01-10T18:32:09Z</dcterms:modified>
</cp:coreProperties>
</file>