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pPr/>
              <a:t>10.01.2023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575523"/>
            <a:ext cx="8458200" cy="1035546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8E40"/>
                </a:solidFill>
                <a:cs typeface="Aparajita" pitchFamily="34" charset="0"/>
              </a:rPr>
              <a:t>HR</a:t>
            </a:r>
            <a:r>
              <a:rPr lang="uk-UA" sz="3200" b="1" dirty="0">
                <a:solidFill>
                  <a:srgbClr val="008E40"/>
                </a:solidFill>
                <a:cs typeface="Aparajita" pitchFamily="34" charset="0"/>
              </a:rPr>
              <a:t>-МЕНЕДЖМЕНТ В ОРГАНІЗАЦІЯХ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HR-менеджмент: опыт, практика и технологии — Новости — НИУ ВШЭ в Нижнем  Новгороде — Национальный исследовательский университет «Высшая школа  экономики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02263"/>
            <a:ext cx="6356413" cy="4240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85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611560" y="1988839"/>
            <a:ext cx="4320480" cy="321760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Кандидат економічних наук, доцент кафедри менеджменту імені професора Л.І. Михайлової</a:t>
            </a:r>
            <a:endParaRPr lang="uk-UA" sz="2600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uk-UA" sz="1400" b="1" dirty="0" smtClean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  <a:cs typeface="Aparajita" pitchFamily="34" charset="0"/>
              </a:rPr>
              <a:t>Могильна Людмила Миколаївна </a:t>
            </a:r>
            <a:endParaRPr lang="uk-UA" b="1" dirty="0">
              <a:solidFill>
                <a:srgbClr val="00B050"/>
              </a:solidFill>
              <a:latin typeface="Segoe Script" pitchFamily="34" charset="0"/>
              <a:cs typeface="Aparajit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51" y="116632"/>
            <a:ext cx="51635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Segoe Script" pitchFamily="34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Segoe Script" pitchFamily="34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75159" y="6019090"/>
            <a:ext cx="7377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https://eim.snau.edu.ua/kafedri/menedzhmentu/sklad-kafedri/mogilna-lyudmila-mikola%D1%97vna/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5159" y="5549555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rgbClr val="0070C0"/>
                </a:solidFill>
                <a:latin typeface="Segoe Script" pitchFamily="34" charset="0"/>
              </a:rPr>
              <a:t>Детальніше про викладача тут: </a:t>
            </a:r>
          </a:p>
        </p:txBody>
      </p:sp>
      <p:pic>
        <p:nvPicPr>
          <p:cNvPr id="2050" name="Picture 2" descr="https://eim.snau.edu.ua/wp-content/uploads/2020/03/%D0%9C%D0%BE%D0%B3%D0%B8%D0%BB%D1%8C%D0%BD%D0%B0-683x102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908720"/>
            <a:ext cx="2481314" cy="3720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747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9752" y="188640"/>
            <a:ext cx="68042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МЕТА ВИВЧЕННЯ ДИСЦИПЛІНИ: </a:t>
            </a:r>
          </a:p>
          <a:p>
            <a:pPr algn="ctr"/>
            <a:endParaRPr lang="uk-UA" sz="1200" b="1" i="1" dirty="0" smtClean="0">
              <a:solidFill>
                <a:srgbClr val="00B050"/>
              </a:solidFill>
              <a:latin typeface="Segoe Script" pitchFamily="34" charset="0"/>
              <a:cs typeface="Arial" pitchFamily="34" charset="0"/>
            </a:endParaRPr>
          </a:p>
          <a:p>
            <a:pPr algn="ctr"/>
            <a:r>
              <a:rPr lang="uk-UA" b="1" dirty="0" smtClean="0">
                <a:latin typeface="Segoe Script" pitchFamily="34" charset="0"/>
                <a:cs typeface="Arial" pitchFamily="34" charset="0"/>
              </a:rPr>
              <a:t>формування </a:t>
            </a:r>
            <a:r>
              <a:rPr lang="uk-UA" b="1" dirty="0">
                <a:latin typeface="Segoe Script" pitchFamily="34" charset="0"/>
                <a:cs typeface="Arial" pitchFamily="34" charset="0"/>
              </a:rPr>
              <a:t>здобувачами вищої освіти системи спеціальних знань з теорії, практики, методології управління людськими ресурсами, формування якостей лідера, а також навичок володіння інструментами, які використовуються для ефективної реалізації функцій у системі управління персоналом та моделювання поведінкових ситуацій, розвитку лідерський якостей</a:t>
            </a:r>
            <a:r>
              <a:rPr lang="uk-UA" sz="2000" b="1" dirty="0"/>
              <a:t>.</a:t>
            </a:r>
            <a:endParaRPr lang="uk-UA" sz="2000" b="1" dirty="0">
              <a:latin typeface="Segoe Script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409" y="3645024"/>
            <a:ext cx="839202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ЗАВДАННЯ  ДИСЦИПЛІНИ: </a:t>
            </a:r>
          </a:p>
          <a:p>
            <a:pPr algn="ctr"/>
            <a:endParaRPr lang="uk-UA" sz="2000" b="1" i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b="1" dirty="0">
                <a:latin typeface="Segoe Script" pitchFamily="34" charset="0"/>
                <a:cs typeface="Arial" pitchFamily="34" charset="0"/>
              </a:rPr>
              <a:t>- розуміння сутності, соціальної значущості людських ресурсів організації;</a:t>
            </a:r>
            <a:endParaRPr lang="ru-RU" b="1" dirty="0">
              <a:latin typeface="Segoe Script" pitchFamily="34" charset="0"/>
              <a:cs typeface="Arial" pitchFamily="34" charset="0"/>
            </a:endParaRPr>
          </a:p>
          <a:p>
            <a:r>
              <a:rPr lang="uk-UA" b="1" dirty="0">
                <a:latin typeface="Segoe Script" pitchFamily="34" charset="0"/>
                <a:cs typeface="Arial" pitchFamily="34" charset="0"/>
              </a:rPr>
              <a:t>- засвоєння HR теорії, методології, технології та кращі практики, які сприяють організаційній стійкості та досягненню стратегічної мети; </a:t>
            </a:r>
            <a:endParaRPr lang="ru-RU" b="1" dirty="0">
              <a:latin typeface="Segoe Script" pitchFamily="34" charset="0"/>
              <a:cs typeface="Arial" pitchFamily="34" charset="0"/>
            </a:endParaRPr>
          </a:p>
          <a:p>
            <a:r>
              <a:rPr lang="uk-UA" b="1" dirty="0">
                <a:latin typeface="Segoe Script" pitchFamily="34" charset="0"/>
                <a:cs typeface="Arial" pitchFamily="34" charset="0"/>
              </a:rPr>
              <a:t>- набуття  навичок та вмінь самостійно вирішувати практичні питання HR-менеджменту;</a:t>
            </a:r>
            <a:endParaRPr lang="ru-RU" b="1" dirty="0">
              <a:latin typeface="Segoe Script" pitchFamily="34" charset="0"/>
              <a:cs typeface="Arial" pitchFamily="34" charset="0"/>
            </a:endParaRPr>
          </a:p>
          <a:p>
            <a:r>
              <a:rPr lang="uk-UA" b="1" dirty="0">
                <a:latin typeface="Segoe Script" pitchFamily="34" charset="0"/>
                <a:cs typeface="Arial" pitchFamily="34" charset="0"/>
              </a:rPr>
              <a:t>- формування успішної команди як соціального утворення.</a:t>
            </a:r>
            <a:endParaRPr lang="ru-RU" b="1" dirty="0">
              <a:latin typeface="Segoe Script" pitchFamily="34" charset="0"/>
              <a:cs typeface="Arial" pitchFamily="34" charset="0"/>
            </a:endParaRPr>
          </a:p>
        </p:txBody>
      </p:sp>
      <p:pic>
        <p:nvPicPr>
          <p:cNvPr id="6" name="Рисунок 5" descr="Human resource information systems - Businessday 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09" y="43936"/>
            <a:ext cx="2415359" cy="1872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R менеджер и его функции: обзор профессии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140968"/>
            <a:ext cx="1616075" cy="1181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387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  <a:endParaRPr lang="uk-UA" sz="24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87873" y="863324"/>
            <a:ext cx="344243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Як пропонувати обґрунтовані і конструктивні пропозиції по вдосконаленню HR- менеджменту в організації?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36405" y="788400"/>
            <a:ext cx="37686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Segoe Script" pitchFamily="34" charset="0"/>
              </a:rPr>
              <a:t>Яка роль розробки </a:t>
            </a:r>
            <a:r>
              <a:rPr lang="uk-UA" b="1" dirty="0">
                <a:solidFill>
                  <a:srgbClr val="0070C0"/>
                </a:solidFill>
                <a:latin typeface="Segoe Script" pitchFamily="34" charset="0"/>
              </a:rPr>
              <a:t>HR стратегії організації, </a:t>
            </a:r>
            <a:r>
              <a:rPr lang="uk-UA" b="1" dirty="0" smtClean="0">
                <a:solidFill>
                  <a:srgbClr val="0070C0"/>
                </a:solidFill>
                <a:latin typeface="Segoe Script" pitchFamily="34" charset="0"/>
              </a:rPr>
              <a:t>планування, прогнозування </a:t>
            </a:r>
            <a:r>
              <a:rPr lang="uk-UA" b="1" dirty="0">
                <a:solidFill>
                  <a:srgbClr val="0070C0"/>
                </a:solidFill>
                <a:latin typeface="Segoe Script" pitchFamily="34" charset="0"/>
              </a:rPr>
              <a:t>кадрової роботи?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929519" y="2795265"/>
            <a:ext cx="34780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7030A0"/>
                </a:solidFill>
                <a:latin typeface="Segoe Script" pitchFamily="34" charset="0"/>
              </a:rPr>
              <a:t>Які існують методи </a:t>
            </a:r>
            <a:r>
              <a:rPr lang="uk-UA" b="1" dirty="0">
                <a:solidFill>
                  <a:srgbClr val="7030A0"/>
                </a:solidFill>
                <a:latin typeface="Segoe Script" pitchFamily="34" charset="0"/>
              </a:rPr>
              <a:t>заохочення працівників до активної трудової поведінки, </a:t>
            </a:r>
            <a:r>
              <a:rPr lang="uk-UA" b="1" dirty="0" smtClean="0">
                <a:solidFill>
                  <a:srgbClr val="7030A0"/>
                </a:solidFill>
                <a:latin typeface="Segoe Script" pitchFamily="34" charset="0"/>
              </a:rPr>
              <a:t>ініціативної та творчої праці?</a:t>
            </a:r>
            <a:endParaRPr lang="uk-UA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580112" y="4454627"/>
            <a:ext cx="34334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Segoe Script" pitchFamily="34" charset="0"/>
              </a:rPr>
              <a:t>Як аналізувати </a:t>
            </a:r>
            <a:r>
              <a:rPr lang="uk-UA" b="1" dirty="0">
                <a:solidFill>
                  <a:srgbClr val="0070C0"/>
                </a:solidFill>
                <a:latin typeface="Segoe Script" pitchFamily="34" charset="0"/>
              </a:rPr>
              <a:t>вплив різних чинників на вибір конкретний форм і методів реалізації функцій </a:t>
            </a:r>
            <a:r>
              <a:rPr lang="uk-UA" b="1" dirty="0" smtClean="0">
                <a:solidFill>
                  <a:srgbClr val="0070C0"/>
                </a:solidFill>
                <a:latin typeface="Segoe Script" pitchFamily="34" charset="0"/>
              </a:rPr>
              <a:t>HR-менеджменту? </a:t>
            </a:r>
            <a:endParaRPr lang="uk-UA" b="1" dirty="0">
              <a:solidFill>
                <a:srgbClr val="0070C0"/>
              </a:solidFill>
              <a:latin typeface="Segoe Script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20522" y="4079531"/>
            <a:ext cx="31320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В чому особливості аналізу ефективності привабливості </a:t>
            </a:r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для працівників різних форм і методів мотивування активної трудової </a:t>
            </a:r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поведінки</a:t>
            </a:r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?</a:t>
            </a: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2453"/>
          <a:stretch/>
        </p:blipFill>
        <p:spPr bwMode="auto">
          <a:xfrm>
            <a:off x="3471170" y="981659"/>
            <a:ext cx="1916703" cy="179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 descr="⬇ Скачать картинки Hr, стоковые фото Hr в хорошем качестве | Depositphotos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661" y="2497368"/>
            <a:ext cx="1696720" cy="14090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 descr="35+ лучших онлайн-курсов для менеджеров по персоналу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046739"/>
            <a:ext cx="201485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Статьи - Forbiz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6203" y="4847889"/>
            <a:ext cx="1960245" cy="1338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997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4457" y="908720"/>
            <a:ext cx="885643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B050"/>
                </a:solidFill>
                <a:latin typeface="Segoe Script" pitchFamily="34" charset="0"/>
              </a:rPr>
              <a:t>Тема </a:t>
            </a:r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1. </a:t>
            </a:r>
            <a:r>
              <a:rPr lang="uk-UA" dirty="0">
                <a:latin typeface="Segoe Script" pitchFamily="34" charset="0"/>
              </a:rPr>
              <a:t>Загальна характеристика управління людськими ресурсами </a:t>
            </a:r>
            <a:endParaRPr lang="ru-RU" dirty="0">
              <a:latin typeface="Segoe Script" pitchFamily="34" charset="0"/>
            </a:endParaRPr>
          </a:p>
          <a:p>
            <a:pPr algn="just"/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Тема 2. </a:t>
            </a:r>
            <a:r>
              <a:rPr lang="uk-UA" dirty="0">
                <a:latin typeface="Segoe Script" pitchFamily="34" charset="0"/>
              </a:rPr>
              <a:t>Еволюція поглядів на управління людськими ресурсами</a:t>
            </a:r>
            <a:endParaRPr lang="ru-RU" dirty="0">
              <a:latin typeface="Segoe Script" pitchFamily="34" charset="0"/>
            </a:endParaRPr>
          </a:p>
          <a:p>
            <a:pPr algn="just"/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Тема </a:t>
            </a:r>
            <a:r>
              <a:rPr lang="ru-RU" b="1" dirty="0" smtClean="0">
                <a:solidFill>
                  <a:srgbClr val="00B050"/>
                </a:solidFill>
                <a:latin typeface="Segoe Script" pitchFamily="34" charset="0"/>
              </a:rPr>
              <a:t>3. </a:t>
            </a:r>
            <a:r>
              <a:rPr lang="uk-UA" dirty="0" smtClean="0">
                <a:latin typeface="Segoe Script" pitchFamily="34" charset="0"/>
              </a:rPr>
              <a:t>Кадрова </a:t>
            </a:r>
            <a:r>
              <a:rPr lang="uk-UA" dirty="0">
                <a:latin typeface="Segoe Script" pitchFamily="34" charset="0"/>
              </a:rPr>
              <a:t>політика та органи управління в системі </a:t>
            </a:r>
            <a:r>
              <a:rPr lang="en-US" dirty="0">
                <a:latin typeface="Segoe Script" pitchFamily="34" charset="0"/>
              </a:rPr>
              <a:t>HR</a:t>
            </a:r>
            <a:r>
              <a:rPr lang="uk-UA" dirty="0">
                <a:latin typeface="Segoe Script" pitchFamily="34" charset="0"/>
              </a:rPr>
              <a:t> – менеджменту</a:t>
            </a:r>
            <a:endParaRPr lang="ru-RU" dirty="0">
              <a:latin typeface="Segoe Script" pitchFamily="34" charset="0"/>
            </a:endParaRPr>
          </a:p>
          <a:p>
            <a:pPr algn="just"/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Тема </a:t>
            </a:r>
            <a:r>
              <a:rPr lang="ru-RU" b="1" dirty="0" smtClean="0">
                <a:solidFill>
                  <a:srgbClr val="00B050"/>
                </a:solidFill>
                <a:latin typeface="Segoe Script" pitchFamily="34" charset="0"/>
              </a:rPr>
              <a:t>4. </a:t>
            </a:r>
            <a:r>
              <a:rPr lang="uk-UA" dirty="0" smtClean="0">
                <a:latin typeface="Segoe Script" pitchFamily="34" charset="0"/>
              </a:rPr>
              <a:t>Організаційні </a:t>
            </a:r>
            <a:r>
              <a:rPr lang="uk-UA" dirty="0">
                <a:latin typeface="Segoe Script" pitchFamily="34" charset="0"/>
              </a:rPr>
              <a:t>складові HR</a:t>
            </a:r>
            <a:endParaRPr lang="ru-RU" dirty="0">
              <a:latin typeface="Segoe Script" pitchFamily="34" charset="0"/>
            </a:endParaRPr>
          </a:p>
          <a:p>
            <a:pPr algn="just"/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Тема </a:t>
            </a:r>
            <a:r>
              <a:rPr lang="ru-RU" b="1" dirty="0" smtClean="0">
                <a:solidFill>
                  <a:srgbClr val="00B050"/>
                </a:solidFill>
                <a:latin typeface="Segoe Script" pitchFamily="34" charset="0"/>
              </a:rPr>
              <a:t>5. </a:t>
            </a:r>
            <a:r>
              <a:rPr lang="uk-UA" dirty="0" smtClean="0">
                <a:latin typeface="Segoe Script" pitchFamily="34" charset="0"/>
              </a:rPr>
              <a:t>Організація </a:t>
            </a:r>
            <a:r>
              <a:rPr lang="uk-UA" dirty="0">
                <a:latin typeface="Segoe Script" pitchFamily="34" charset="0"/>
              </a:rPr>
              <a:t>набору та відбору персоналу</a:t>
            </a:r>
            <a:endParaRPr lang="ru-RU" dirty="0">
              <a:latin typeface="Segoe Script" pitchFamily="34" charset="0"/>
            </a:endParaRPr>
          </a:p>
          <a:p>
            <a:pPr algn="just"/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Тема </a:t>
            </a:r>
            <a:r>
              <a:rPr lang="ru-RU" b="1" dirty="0" smtClean="0">
                <a:solidFill>
                  <a:srgbClr val="00B050"/>
                </a:solidFill>
                <a:latin typeface="Segoe Script" pitchFamily="34" charset="0"/>
              </a:rPr>
              <a:t>6. </a:t>
            </a:r>
            <a:r>
              <a:rPr lang="uk-UA" dirty="0" smtClean="0">
                <a:latin typeface="Segoe Script" pitchFamily="34" charset="0"/>
              </a:rPr>
              <a:t>Формування </a:t>
            </a:r>
            <a:r>
              <a:rPr lang="uk-UA" dirty="0">
                <a:latin typeface="Segoe Script" pitchFamily="34" charset="0"/>
              </a:rPr>
              <a:t>стабільного колективу та ефективного використання людських ресурсів </a:t>
            </a:r>
            <a:endParaRPr lang="ru-RU" dirty="0">
              <a:latin typeface="Segoe Script" pitchFamily="34" charset="0"/>
            </a:endParaRPr>
          </a:p>
          <a:p>
            <a:pPr algn="just"/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Тема </a:t>
            </a:r>
            <a:r>
              <a:rPr lang="ru-RU" b="1" dirty="0" smtClean="0">
                <a:solidFill>
                  <a:srgbClr val="00B050"/>
                </a:solidFill>
                <a:latin typeface="Segoe Script" pitchFamily="34" charset="0"/>
              </a:rPr>
              <a:t>7. </a:t>
            </a:r>
            <a:r>
              <a:rPr lang="uk-UA" dirty="0" smtClean="0">
                <a:latin typeface="Segoe Script" pitchFamily="34" charset="0"/>
              </a:rPr>
              <a:t>Сутність</a:t>
            </a:r>
            <a:r>
              <a:rPr lang="uk-UA" dirty="0">
                <a:latin typeface="Segoe Script" pitchFamily="34" charset="0"/>
              </a:rPr>
              <a:t>, завдання та основні етапи HR – менеджменту</a:t>
            </a:r>
            <a:endParaRPr lang="ru-RU" dirty="0">
              <a:latin typeface="Segoe Script" pitchFamily="34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Тема 8. </a:t>
            </a:r>
            <a:r>
              <a:rPr lang="uk-UA" dirty="0">
                <a:latin typeface="Segoe Script" pitchFamily="34" charset="0"/>
              </a:rPr>
              <a:t>Формування кадрового потенціалу організації та резерв кадрів</a:t>
            </a:r>
            <a:endParaRPr lang="ru-RU" dirty="0">
              <a:latin typeface="Segoe Script" pitchFamily="34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Тема 9. </a:t>
            </a:r>
            <a:r>
              <a:rPr lang="uk-UA" dirty="0">
                <a:latin typeface="Segoe Script" pitchFamily="34" charset="0"/>
              </a:rPr>
              <a:t>Регламентація та оцінювання діяльності персоналу </a:t>
            </a:r>
            <a:endParaRPr lang="ru-RU" dirty="0">
              <a:latin typeface="Segoe Script" pitchFamily="34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Тема 10. </a:t>
            </a:r>
            <a:r>
              <a:rPr lang="uk-UA" dirty="0">
                <a:latin typeface="Segoe Script" pitchFamily="34" charset="0"/>
              </a:rPr>
              <a:t>Розвиток персоналу та управління діловою кар’єрою в організаціях</a:t>
            </a:r>
            <a:endParaRPr lang="ru-RU" dirty="0">
              <a:latin typeface="Segoe Script" pitchFamily="34" charset="0"/>
            </a:endParaRPr>
          </a:p>
          <a:p>
            <a:pPr algn="just"/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Тема 11. </a:t>
            </a:r>
            <a:r>
              <a:rPr lang="uk-UA" dirty="0">
                <a:latin typeface="Segoe Script" pitchFamily="34" charset="0"/>
              </a:rPr>
              <a:t>Система компенсацій та винагород в HR – менеджменті</a:t>
            </a:r>
            <a:endParaRPr lang="ru-RU" dirty="0">
              <a:latin typeface="Segoe Script" pitchFamily="34" charset="0"/>
            </a:endParaRPr>
          </a:p>
          <a:p>
            <a:pPr algn="just"/>
            <a:r>
              <a:rPr lang="uk-UA" b="1" dirty="0">
                <a:solidFill>
                  <a:srgbClr val="00B050"/>
                </a:solidFill>
                <a:latin typeface="Segoe Script" pitchFamily="34" charset="0"/>
              </a:rPr>
              <a:t>Тема 12. </a:t>
            </a:r>
            <a:r>
              <a:rPr lang="uk-UA" dirty="0">
                <a:latin typeface="Segoe Script" pitchFamily="34" charset="0"/>
              </a:rPr>
              <a:t>Діловодство та адміністрування HR - менеджменту в організаціях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7365" y="-99392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6" name="Рисунок 5" descr="Почему HR-менеджер должен постоянно анализировать рынок труда? - HR Exper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6359"/>
            <a:ext cx="1117483" cy="7775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5915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287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HR-МЕНЕДЖМЕНТ В ОРГАНІЗАЦІЯХ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Пользователь Windows</cp:lastModifiedBy>
  <cp:revision>78</cp:revision>
  <dcterms:created xsi:type="dcterms:W3CDTF">2021-04-17T15:25:28Z</dcterms:created>
  <dcterms:modified xsi:type="dcterms:W3CDTF">2023-01-10T18:32:09Z</dcterms:modified>
</cp:coreProperties>
</file>