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60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E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>
        <p:scale>
          <a:sx n="60" d="100"/>
          <a:sy n="60" d="100"/>
        </p:scale>
        <p:origin x="-1656" y="-29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50DEF-3860-47DD-AF12-E678574E7C97}" type="datetimeFigureOut">
              <a:rPr lang="uk-UA" smtClean="0"/>
              <a:t>20.04.2021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20787-369D-4130-87B0-B3F3DA75F72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657351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50DEF-3860-47DD-AF12-E678574E7C97}" type="datetimeFigureOut">
              <a:rPr lang="uk-UA" smtClean="0"/>
              <a:t>20.04.2021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20787-369D-4130-87B0-B3F3DA75F72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715740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50DEF-3860-47DD-AF12-E678574E7C97}" type="datetimeFigureOut">
              <a:rPr lang="uk-UA" smtClean="0"/>
              <a:t>20.04.2021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20787-369D-4130-87B0-B3F3DA75F72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318421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50DEF-3860-47DD-AF12-E678574E7C97}" type="datetimeFigureOut">
              <a:rPr lang="uk-UA" smtClean="0"/>
              <a:t>20.04.2021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20787-369D-4130-87B0-B3F3DA75F72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1159795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50DEF-3860-47DD-AF12-E678574E7C97}" type="datetimeFigureOut">
              <a:rPr lang="uk-UA" smtClean="0"/>
              <a:t>20.04.2021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20787-369D-4130-87B0-B3F3DA75F72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457861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50DEF-3860-47DD-AF12-E678574E7C97}" type="datetimeFigureOut">
              <a:rPr lang="uk-UA" smtClean="0"/>
              <a:t>20.04.2021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20787-369D-4130-87B0-B3F3DA75F72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769356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50DEF-3860-47DD-AF12-E678574E7C97}" type="datetimeFigureOut">
              <a:rPr lang="uk-UA" smtClean="0"/>
              <a:t>20.04.2021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20787-369D-4130-87B0-B3F3DA75F72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935109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50DEF-3860-47DD-AF12-E678574E7C97}" type="datetimeFigureOut">
              <a:rPr lang="uk-UA" smtClean="0"/>
              <a:t>20.04.2021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20787-369D-4130-87B0-B3F3DA75F72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726931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50DEF-3860-47DD-AF12-E678574E7C97}" type="datetimeFigureOut">
              <a:rPr lang="uk-UA" smtClean="0"/>
              <a:t>20.04.2021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20787-369D-4130-87B0-B3F3DA75F72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429452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50DEF-3860-47DD-AF12-E678574E7C97}" type="datetimeFigureOut">
              <a:rPr lang="uk-UA" smtClean="0"/>
              <a:t>20.04.2021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20787-369D-4130-87B0-B3F3DA75F72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376262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50DEF-3860-47DD-AF12-E678574E7C97}" type="datetimeFigureOut">
              <a:rPr lang="uk-UA" smtClean="0"/>
              <a:t>20.04.2021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20787-369D-4130-87B0-B3F3DA75F72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03071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750DEF-3860-47DD-AF12-E678574E7C97}" type="datetimeFigureOut">
              <a:rPr lang="uk-UA" smtClean="0"/>
              <a:t>20.04.2021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820787-369D-4130-87B0-B3F3DA75F72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230156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eim.snau.edu.ua/kafedri/marketingu-ta-logistiki/sklad-kafedri/makarova-viktoriya-viktorivna/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7" Type="http://schemas.openxmlformats.org/officeDocument/2006/relationships/image" Target="../media/image12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5547351"/>
            <a:ext cx="8458200" cy="1035546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>
                <a:solidFill>
                  <a:srgbClr val="008E40"/>
                </a:solidFill>
                <a:latin typeface="Segoe Script" pitchFamily="34" charset="0"/>
                <a:cs typeface="Aparajita" pitchFamily="34" charset="0"/>
              </a:rPr>
              <a:t>МАРКЕТИНГ </a:t>
            </a:r>
            <a:r>
              <a:rPr lang="uk-UA" sz="3600" b="1" dirty="0" smtClean="0">
                <a:solidFill>
                  <a:srgbClr val="008E40"/>
                </a:solidFill>
                <a:latin typeface="Segoe Script" pitchFamily="34" charset="0"/>
                <a:cs typeface="Aparajita" pitchFamily="34" charset="0"/>
              </a:rPr>
              <a:t>ВІДНОСИН</a:t>
            </a:r>
            <a:endParaRPr lang="uk-UA" sz="3600" dirty="0">
              <a:solidFill>
                <a:srgbClr val="008E40"/>
              </a:solidFill>
              <a:latin typeface="Segoe Script" pitchFamily="34" charset="0"/>
              <a:cs typeface="Aparajita" pitchFamily="34" charset="0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499" y="3706"/>
            <a:ext cx="3356379" cy="1121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2" descr="Барви, звуки та смаки життя... : Аби досягнути майстерності у професійному  спілкуванні потрібні тренування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268760"/>
            <a:ext cx="6840760" cy="42785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85827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2"/>
          <p:cNvSpPr txBox="1">
            <a:spLocks/>
          </p:cNvSpPr>
          <p:nvPr/>
        </p:nvSpPr>
        <p:spPr>
          <a:xfrm>
            <a:off x="611560" y="1988839"/>
            <a:ext cx="4320480" cy="3217609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uk-UA" sz="2400" i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Кандидат економічних наук, доцент кафедри маркетингу та логістики</a:t>
            </a:r>
            <a:r>
              <a:rPr lang="uk-UA" sz="2600" i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marL="0" indent="0" algn="ctr">
              <a:buNone/>
            </a:pPr>
            <a:endParaRPr lang="uk-UA" sz="2800" b="1" dirty="0" smtClean="0">
              <a:solidFill>
                <a:srgbClr val="00B050"/>
              </a:solidFill>
              <a:latin typeface="Segoe Script" pitchFamily="34" charset="0"/>
              <a:cs typeface="Aparajita" pitchFamily="34" charset="0"/>
            </a:endParaRPr>
          </a:p>
          <a:p>
            <a:pPr marL="0" indent="0" algn="ctr">
              <a:buNone/>
            </a:pPr>
            <a:r>
              <a:rPr lang="uk-UA" b="1" dirty="0" smtClean="0">
                <a:solidFill>
                  <a:srgbClr val="00B050"/>
                </a:solidFill>
                <a:latin typeface="Segoe Script" pitchFamily="34" charset="0"/>
                <a:cs typeface="Aparajita" pitchFamily="34" charset="0"/>
              </a:rPr>
              <a:t>Макарова Вікторія Вікторівна</a:t>
            </a:r>
            <a:endParaRPr lang="uk-UA" b="1" dirty="0">
              <a:solidFill>
                <a:srgbClr val="00B050"/>
              </a:solidFill>
              <a:latin typeface="Segoe Script" pitchFamily="34" charset="0"/>
              <a:cs typeface="Aparajita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8051" y="116632"/>
            <a:ext cx="5163531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48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Segoe Script" pitchFamily="34" charset="0"/>
              </a:rPr>
              <a:t>Хто викладач курсу?</a:t>
            </a:r>
            <a:endParaRPr lang="uk-UA" sz="48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70C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Segoe Script" pitchFamily="34" charset="0"/>
            </a:endParaRPr>
          </a:p>
        </p:txBody>
      </p:sp>
      <p:pic>
        <p:nvPicPr>
          <p:cNvPr id="5124" name="Picture 4" descr="Цікаві факти про інтернет - Dovidka.biz.u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37" y="5915524"/>
            <a:ext cx="1875159" cy="942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1875159" y="6019090"/>
            <a:ext cx="737736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  <a:hlinkClick r:id="rId3"/>
              </a:rPr>
              <a:t>https://eim.snau.edu.ua/kafedri/marketingu-ta-logistiki/sklad-kafedri/makarova-viktoriya-viktorivna</a:t>
            </a:r>
            <a:r>
              <a:rPr lang="en-US" b="1" dirty="0" smtClean="0">
                <a:solidFill>
                  <a:srgbClr val="0070C0"/>
                </a:solidFill>
                <a:hlinkClick r:id="rId3"/>
              </a:rPr>
              <a:t>/</a:t>
            </a:r>
            <a:r>
              <a:rPr lang="uk-UA" b="1" dirty="0" smtClean="0">
                <a:solidFill>
                  <a:srgbClr val="0070C0"/>
                </a:solidFill>
              </a:rPr>
              <a:t> </a:t>
            </a:r>
            <a:endParaRPr lang="uk-UA" b="1" dirty="0">
              <a:solidFill>
                <a:srgbClr val="0070C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875159" y="5549555"/>
            <a:ext cx="46458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b="1" dirty="0">
                <a:solidFill>
                  <a:srgbClr val="0070C0"/>
                </a:solidFill>
                <a:latin typeface="Segoe Script" pitchFamily="34" charset="0"/>
              </a:rPr>
              <a:t>Детальніше про викладача тут: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9" y="572471"/>
            <a:ext cx="3087952" cy="47491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74748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6" name="Picture 6" descr="Earn reward points Pictures, Earn reward points Stock Photos &amp; Images |  Depositphotos®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7920" y="3248982"/>
            <a:ext cx="2968890" cy="3024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131840" y="188640"/>
            <a:ext cx="6012160" cy="27084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400" b="1" dirty="0" smtClean="0">
                <a:solidFill>
                  <a:srgbClr val="00B050"/>
                </a:solidFill>
                <a:latin typeface="Segoe Script" pitchFamily="34" charset="0"/>
                <a:cs typeface="Arial" pitchFamily="34" charset="0"/>
              </a:rPr>
              <a:t>МЕТА ВИВЧЕННЯ ДИСЦИПЛІНИ: </a:t>
            </a:r>
          </a:p>
          <a:p>
            <a:pPr algn="ctr"/>
            <a:endParaRPr lang="uk-UA" sz="2000" b="1" i="1" dirty="0" smtClean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uk-UA" dirty="0" smtClean="0">
                <a:latin typeface="Segoe Script" pitchFamily="34" charset="0"/>
              </a:rPr>
              <a:t>формування у студентів уявлення про основи теорії і практики маркетингу відносин; засвоєння практичних навичок послідовного і цілеспрямованого формування системи ефективних партнерських відносин клієнтоорієнтованої компанії.</a:t>
            </a:r>
            <a:endParaRPr lang="uk-UA" dirty="0">
              <a:latin typeface="Segoe Script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1999" y="2852936"/>
            <a:ext cx="6638234" cy="381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400" i="1" dirty="0">
                <a:latin typeface="Arial" pitchFamily="34" charset="0"/>
                <a:cs typeface="Arial" pitchFamily="34" charset="0"/>
              </a:rPr>
              <a:t> </a:t>
            </a:r>
            <a:r>
              <a:rPr lang="uk-UA" sz="2400" b="1" dirty="0" smtClean="0">
                <a:solidFill>
                  <a:srgbClr val="00B050"/>
                </a:solidFill>
                <a:latin typeface="Segoe Script" pitchFamily="34" charset="0"/>
                <a:cs typeface="Arial" pitchFamily="34" charset="0"/>
              </a:rPr>
              <a:t>ЗАВДАННЯ  ДИСЦИПЛІНИ: </a:t>
            </a:r>
          </a:p>
          <a:p>
            <a:pPr algn="ctr"/>
            <a:endParaRPr lang="uk-UA" sz="2000" b="1" i="1" dirty="0" smtClean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Wingdings" pitchFamily="2" charset="2"/>
              <a:buChar char="ü"/>
            </a:pPr>
            <a:r>
              <a:rPr lang="uk-UA" dirty="0">
                <a:latin typeface="Segoe Script" pitchFamily="34" charset="0"/>
              </a:rPr>
              <a:t>вивчення сутності та принципів функціонування маркетингу </a:t>
            </a:r>
            <a:r>
              <a:rPr lang="uk-UA" dirty="0" smtClean="0">
                <a:latin typeface="Segoe Script" pitchFamily="34" charset="0"/>
              </a:rPr>
              <a:t>відносин;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uk-UA" dirty="0" smtClean="0">
                <a:latin typeface="Segoe Script" pitchFamily="34" charset="0"/>
              </a:rPr>
              <a:t>дослідження </a:t>
            </a:r>
            <a:r>
              <a:rPr lang="uk-UA" dirty="0">
                <a:latin typeface="Segoe Script" pitchFamily="34" charset="0"/>
              </a:rPr>
              <a:t>особливостей управління відносинами між працівниками, компанією та її </a:t>
            </a:r>
            <a:r>
              <a:rPr lang="uk-UA" dirty="0" smtClean="0">
                <a:latin typeface="Segoe Script" pitchFamily="34" charset="0"/>
              </a:rPr>
              <a:t>споживачами;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uk-UA" dirty="0" smtClean="0">
                <a:latin typeface="Segoe Script" pitchFamily="34" charset="0"/>
              </a:rPr>
              <a:t>набуття </a:t>
            </a:r>
            <a:r>
              <a:rPr lang="uk-UA" dirty="0">
                <a:latin typeface="Segoe Script" pitchFamily="34" charset="0"/>
              </a:rPr>
              <a:t>навичок виявлення та оцінки мотиваційних чинників поведінки і задоволеності споживачів та етапів ефективного проведення </a:t>
            </a:r>
            <a:r>
              <a:rPr lang="uk-UA" dirty="0" smtClean="0">
                <a:latin typeface="Segoe Script" pitchFamily="34" charset="0"/>
              </a:rPr>
              <a:t>переговорів;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uk-UA" dirty="0" smtClean="0">
                <a:latin typeface="Segoe Script" pitchFamily="34" charset="0"/>
              </a:rPr>
              <a:t>формування </a:t>
            </a:r>
            <a:r>
              <a:rPr lang="uk-UA" dirty="0">
                <a:latin typeface="Segoe Script" pitchFamily="34" charset="0"/>
              </a:rPr>
              <a:t>довгострокової лояльності </a:t>
            </a:r>
            <a:r>
              <a:rPr lang="uk-UA" dirty="0" smtClean="0">
                <a:latin typeface="Segoe Script" pitchFamily="34" charset="0"/>
              </a:rPr>
              <a:t>споживачів тощо</a:t>
            </a:r>
            <a:r>
              <a:rPr lang="uk-UA" dirty="0">
                <a:latin typeface="Segoe Script" pitchFamily="34" charset="0"/>
              </a:rPr>
              <a:t>.</a:t>
            </a:r>
          </a:p>
        </p:txBody>
      </p:sp>
      <p:pic>
        <p:nvPicPr>
          <p:cNvPr id="5128" name="Picture 8" descr="87% клиентов программ лояльности согласны, чтобы отслеживали их покупки и  предпочтения - RETAIL PLATFORM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485" y="476672"/>
            <a:ext cx="3161682" cy="2376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8787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23527" y="144496"/>
            <a:ext cx="869000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400" b="1" dirty="0" smtClean="0">
                <a:solidFill>
                  <a:srgbClr val="00B050"/>
                </a:solidFill>
                <a:latin typeface="Segoe Script" pitchFamily="34" charset="0"/>
              </a:rPr>
              <a:t>Вивчивши курс, ви отримаєте відповіді на такі питання як:</a:t>
            </a:r>
            <a:endParaRPr lang="uk-UA" sz="2400" b="1" dirty="0">
              <a:solidFill>
                <a:srgbClr val="00B050"/>
              </a:solidFill>
              <a:latin typeface="Segoe Script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827785" y="764704"/>
            <a:ext cx="229054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00B0F0"/>
                </a:solidFill>
                <a:latin typeface="Segoe Script" pitchFamily="34" charset="0"/>
              </a:rPr>
              <a:t>Як </a:t>
            </a:r>
            <a:r>
              <a:rPr lang="uk-UA" b="1" dirty="0" smtClean="0">
                <a:solidFill>
                  <a:srgbClr val="00B0F0"/>
                </a:solidFill>
                <a:latin typeface="Segoe Script" pitchFamily="34" charset="0"/>
              </a:rPr>
              <a:t>розробити програму лояльності?</a:t>
            </a:r>
            <a:endParaRPr lang="uk-UA" b="1" dirty="0">
              <a:solidFill>
                <a:srgbClr val="00B0F0"/>
              </a:solidFill>
              <a:latin typeface="Segoe Script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75398" y="1063379"/>
            <a:ext cx="257208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b="1" dirty="0" smtClean="0">
                <a:solidFill>
                  <a:srgbClr val="0070C0"/>
                </a:solidFill>
                <a:latin typeface="Segoe Script" pitchFamily="34" charset="0"/>
              </a:rPr>
              <a:t>Як ефективно проводити ділові переговори ? </a:t>
            </a:r>
            <a:endParaRPr lang="uk-UA" b="1" dirty="0">
              <a:solidFill>
                <a:srgbClr val="0070C0"/>
              </a:solidFill>
              <a:latin typeface="Segoe Script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3362004" y="2941129"/>
            <a:ext cx="229054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b="1" dirty="0" smtClean="0">
                <a:solidFill>
                  <a:srgbClr val="00B0F0"/>
                </a:solidFill>
                <a:latin typeface="Segoe Script" pitchFamily="34" charset="0"/>
                <a:cs typeface="Arial" pitchFamily="34" charset="0"/>
              </a:rPr>
              <a:t>Що таке </a:t>
            </a:r>
            <a:r>
              <a:rPr lang="en-US" b="1" dirty="0" smtClean="0">
                <a:solidFill>
                  <a:srgbClr val="00B0F0"/>
                </a:solidFill>
                <a:latin typeface="Segoe Script" pitchFamily="34" charset="0"/>
                <a:cs typeface="Arial" pitchFamily="34" charset="0"/>
              </a:rPr>
              <a:t>Mystery Shopping </a:t>
            </a:r>
            <a:r>
              <a:rPr lang="uk-UA" b="1" dirty="0" smtClean="0">
                <a:solidFill>
                  <a:srgbClr val="00B0F0"/>
                </a:solidFill>
                <a:latin typeface="Segoe Script" pitchFamily="34" charset="0"/>
                <a:cs typeface="Arial" pitchFamily="34" charset="0"/>
              </a:rPr>
              <a:t>та </a:t>
            </a:r>
            <a:r>
              <a:rPr lang="en-US" b="1" dirty="0" smtClean="0">
                <a:solidFill>
                  <a:srgbClr val="00B0F0"/>
                </a:solidFill>
                <a:latin typeface="Segoe Script" pitchFamily="34" charset="0"/>
                <a:cs typeface="Arial" pitchFamily="34" charset="0"/>
              </a:rPr>
              <a:t>Mystery Calls</a:t>
            </a:r>
            <a:r>
              <a:rPr lang="uk-UA" b="1" dirty="0" smtClean="0">
                <a:solidFill>
                  <a:srgbClr val="00B0F0"/>
                </a:solidFill>
                <a:latin typeface="Segoe Script" pitchFamily="34" charset="0"/>
              </a:rPr>
              <a:t>?</a:t>
            </a:r>
            <a:endParaRPr lang="uk-UA" b="1" dirty="0">
              <a:solidFill>
                <a:srgbClr val="00B0F0"/>
              </a:solidFill>
              <a:latin typeface="Segoe Script" pitchFamily="34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6338028" y="4141458"/>
            <a:ext cx="276062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b="1" dirty="0" smtClean="0">
                <a:solidFill>
                  <a:srgbClr val="00B050"/>
                </a:solidFill>
                <a:latin typeface="Segoe Script" pitchFamily="34" charset="0"/>
              </a:rPr>
              <a:t>Навіщо маркетологу знати мову тіла та жестів? </a:t>
            </a:r>
            <a:endParaRPr lang="uk-UA" b="1" dirty="0">
              <a:solidFill>
                <a:srgbClr val="00B050"/>
              </a:solidFill>
              <a:latin typeface="Segoe Script" pitchFamily="34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229986" y="3888210"/>
            <a:ext cx="290185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b="1" dirty="0" smtClean="0">
                <a:solidFill>
                  <a:srgbClr val="00B050"/>
                </a:solidFill>
                <a:latin typeface="Segoe Script" pitchFamily="34" charset="0"/>
              </a:rPr>
              <a:t>Як можна і треба використовувати скарги і пропозицій клієнтів? </a:t>
            </a:r>
            <a:endParaRPr lang="uk-UA" b="1" dirty="0">
              <a:solidFill>
                <a:srgbClr val="00B050"/>
              </a:solidFill>
              <a:latin typeface="Segoe Script" pitchFamily="34" charset="0"/>
            </a:endParaRPr>
          </a:p>
        </p:txBody>
      </p:sp>
      <p:pic>
        <p:nvPicPr>
          <p:cNvPr id="3100" name="Picture 28" descr="Question mark earth stock illustration. Illustration of think - 11711560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453"/>
          <a:stretch/>
        </p:blipFill>
        <p:spPr bwMode="auto">
          <a:xfrm>
            <a:off x="3471170" y="981659"/>
            <a:ext cx="1916703" cy="17941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2" descr="ÐÐ°ÑÑÐ¸Ð½ÐºÐ¸ Ð¿Ð¾ Ð·Ð°Ð¿ÑÐ¾ÑÑ Mystery Shoppi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7139" y="4141457"/>
            <a:ext cx="3142780" cy="21737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Round Table Talks Brainstorm. Team Business People Meeting Conference..  Royalty Free Cliparts, Vectors, And Stock Illustration. Image 90303865.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925034"/>
            <a:ext cx="2279936" cy="16187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6" descr="Как отправить электронное письмо ▷ ➡️ Creative Stop ▷ ➡️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5088538"/>
            <a:ext cx="2019380" cy="17694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Як мова вашого тіла впливає на ваш виступ? - Бізнес Закарпаття. Організація  роботодавців &quot;Обласна федерація роботодавців Закарпаття&quot;. ОР &quot;ОФРЗ&quot;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7656" y="5517232"/>
            <a:ext cx="3096344" cy="11765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2" name="Picture 10" descr="Заказать изготовление дисконтных карт в Москве - скидочные карты от  компании Rhombus-print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2750" y="2262642"/>
            <a:ext cx="2381250" cy="19240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Прямоугольник 13"/>
          <p:cNvSpPr/>
          <p:nvPr/>
        </p:nvSpPr>
        <p:spPr>
          <a:xfrm>
            <a:off x="4860917" y="1525044"/>
            <a:ext cx="237347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b="1" dirty="0" smtClean="0">
                <a:solidFill>
                  <a:srgbClr val="00B050"/>
                </a:solidFill>
                <a:latin typeface="Segoe Script" pitchFamily="34" charset="0"/>
              </a:rPr>
              <a:t>Які види дисконтних карт ефективніші? </a:t>
            </a:r>
            <a:endParaRPr lang="uk-UA" b="1" dirty="0">
              <a:solidFill>
                <a:srgbClr val="00B050"/>
              </a:solidFill>
              <a:latin typeface="Segoe Scrip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9747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ow Do You Grow Your Business in 202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3" y="797618"/>
            <a:ext cx="2906353" cy="20621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3" y="3713094"/>
            <a:ext cx="2906353" cy="30174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214529" y="1375624"/>
            <a:ext cx="6796432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100" b="1" dirty="0" smtClean="0">
                <a:solidFill>
                  <a:srgbClr val="00B050"/>
                </a:solidFill>
                <a:latin typeface="Segoe Script" pitchFamily="34" charset="0"/>
              </a:rPr>
              <a:t>ТЕМА 1. </a:t>
            </a:r>
            <a:r>
              <a:rPr lang="uk-UA" sz="2100" dirty="0" smtClean="0">
                <a:latin typeface="Segoe Script" pitchFamily="34" charset="0"/>
              </a:rPr>
              <a:t>Теоретичні </a:t>
            </a:r>
            <a:r>
              <a:rPr lang="uk-UA" sz="2100" dirty="0">
                <a:latin typeface="Segoe Script" pitchFamily="34" charset="0"/>
              </a:rPr>
              <a:t>основи концепції  маркетингу відносин</a:t>
            </a:r>
          </a:p>
          <a:p>
            <a:r>
              <a:rPr lang="uk-UA" sz="2100" b="1" dirty="0">
                <a:solidFill>
                  <a:srgbClr val="00B050"/>
                </a:solidFill>
                <a:latin typeface="Segoe Script" pitchFamily="34" charset="0"/>
              </a:rPr>
              <a:t>ТЕМА </a:t>
            </a:r>
            <a:r>
              <a:rPr lang="uk-UA" sz="2100" b="1" dirty="0" smtClean="0">
                <a:solidFill>
                  <a:srgbClr val="00B050"/>
                </a:solidFill>
                <a:latin typeface="Segoe Script" pitchFamily="34" charset="0"/>
              </a:rPr>
              <a:t>2. </a:t>
            </a:r>
            <a:r>
              <a:rPr lang="uk-UA" sz="2100" dirty="0" smtClean="0">
                <a:latin typeface="Segoe Script" pitchFamily="34" charset="0"/>
              </a:rPr>
              <a:t>Внутрішній </a:t>
            </a:r>
            <a:r>
              <a:rPr lang="uk-UA" sz="2100" dirty="0">
                <a:latin typeface="Segoe Script" pitchFamily="34" charset="0"/>
              </a:rPr>
              <a:t>маркетинг</a:t>
            </a:r>
          </a:p>
          <a:p>
            <a:r>
              <a:rPr lang="uk-UA" sz="2100" b="1" dirty="0">
                <a:solidFill>
                  <a:srgbClr val="00B050"/>
                </a:solidFill>
                <a:latin typeface="Segoe Script" pitchFamily="34" charset="0"/>
              </a:rPr>
              <a:t>ТЕМА 3</a:t>
            </a:r>
            <a:r>
              <a:rPr lang="uk-UA" sz="2100" b="1" dirty="0" smtClean="0">
                <a:solidFill>
                  <a:srgbClr val="00B050"/>
                </a:solidFill>
                <a:latin typeface="Segoe Script" pitchFamily="34" charset="0"/>
              </a:rPr>
              <a:t>. </a:t>
            </a:r>
            <a:r>
              <a:rPr lang="uk-UA" sz="2100" dirty="0" smtClean="0">
                <a:latin typeface="Segoe Script" pitchFamily="34" charset="0"/>
              </a:rPr>
              <a:t>Задоволеність </a:t>
            </a:r>
            <a:r>
              <a:rPr lang="uk-UA" sz="2100" dirty="0">
                <a:latin typeface="Segoe Script" pitchFamily="34" charset="0"/>
              </a:rPr>
              <a:t>клієнтів в маркетингу відносин</a:t>
            </a:r>
          </a:p>
          <a:p>
            <a:r>
              <a:rPr lang="uk-UA" sz="2100" b="1" dirty="0">
                <a:solidFill>
                  <a:srgbClr val="00B050"/>
                </a:solidFill>
                <a:latin typeface="Segoe Script" pitchFamily="34" charset="0"/>
              </a:rPr>
              <a:t>ТЕМА </a:t>
            </a:r>
            <a:r>
              <a:rPr lang="uk-UA" sz="2100" b="1" dirty="0" smtClean="0">
                <a:solidFill>
                  <a:srgbClr val="00B050"/>
                </a:solidFill>
                <a:latin typeface="Segoe Script" pitchFamily="34" charset="0"/>
              </a:rPr>
              <a:t>4. </a:t>
            </a:r>
            <a:r>
              <a:rPr lang="uk-UA" sz="2100" dirty="0" smtClean="0">
                <a:latin typeface="Segoe Script" pitchFamily="34" charset="0"/>
              </a:rPr>
              <a:t>Невербальні </a:t>
            </a:r>
            <a:r>
              <a:rPr lang="uk-UA" sz="2100" dirty="0">
                <a:latin typeface="Segoe Script" pitchFamily="34" charset="0"/>
              </a:rPr>
              <a:t>засоби спілкування</a:t>
            </a:r>
          </a:p>
          <a:p>
            <a:r>
              <a:rPr lang="uk-UA" sz="2100" b="1" dirty="0">
                <a:solidFill>
                  <a:srgbClr val="00B050"/>
                </a:solidFill>
                <a:latin typeface="Segoe Script" pitchFamily="34" charset="0"/>
              </a:rPr>
              <a:t>ТЕМА </a:t>
            </a:r>
            <a:r>
              <a:rPr lang="uk-UA" sz="2100" b="1" dirty="0" smtClean="0">
                <a:solidFill>
                  <a:srgbClr val="00B050"/>
                </a:solidFill>
                <a:latin typeface="Segoe Script" pitchFamily="34" charset="0"/>
              </a:rPr>
              <a:t>5. </a:t>
            </a:r>
            <a:r>
              <a:rPr lang="uk-UA" sz="2100" dirty="0" smtClean="0">
                <a:latin typeface="Segoe Script" pitchFamily="34" charset="0"/>
              </a:rPr>
              <a:t>Аналіз </a:t>
            </a:r>
            <a:r>
              <a:rPr lang="uk-UA" sz="2100" dirty="0">
                <a:latin typeface="Segoe Script" pitchFamily="34" charset="0"/>
              </a:rPr>
              <a:t>прибутковості покупців</a:t>
            </a:r>
          </a:p>
          <a:p>
            <a:r>
              <a:rPr lang="uk-UA" sz="2100" b="1" dirty="0">
                <a:solidFill>
                  <a:srgbClr val="00B050"/>
                </a:solidFill>
                <a:latin typeface="Segoe Script" pitchFamily="34" charset="0"/>
              </a:rPr>
              <a:t>ТЕМА </a:t>
            </a:r>
            <a:r>
              <a:rPr lang="uk-UA" sz="2100" b="1" dirty="0" smtClean="0">
                <a:solidFill>
                  <a:srgbClr val="00B050"/>
                </a:solidFill>
                <a:latin typeface="Segoe Script" pitchFamily="34" charset="0"/>
              </a:rPr>
              <a:t>6.</a:t>
            </a:r>
            <a:r>
              <a:rPr lang="uk-UA" sz="2100" b="1" dirty="0" smtClean="0">
                <a:latin typeface="Segoe Script" pitchFamily="34" charset="0"/>
              </a:rPr>
              <a:t> </a:t>
            </a:r>
            <a:r>
              <a:rPr lang="uk-UA" sz="2100" dirty="0">
                <a:latin typeface="Segoe Script" pitchFamily="34" charset="0"/>
              </a:rPr>
              <a:t>Переговорний процес </a:t>
            </a:r>
          </a:p>
          <a:p>
            <a:r>
              <a:rPr lang="uk-UA" sz="2100" b="1" dirty="0">
                <a:solidFill>
                  <a:srgbClr val="00B050"/>
                </a:solidFill>
                <a:latin typeface="Segoe Script" pitchFamily="34" charset="0"/>
              </a:rPr>
              <a:t>ТЕМА </a:t>
            </a:r>
            <a:r>
              <a:rPr lang="uk-UA" sz="2100" b="1" dirty="0" smtClean="0">
                <a:solidFill>
                  <a:srgbClr val="00B050"/>
                </a:solidFill>
                <a:latin typeface="Segoe Script" pitchFamily="34" charset="0"/>
              </a:rPr>
              <a:t>7. </a:t>
            </a:r>
            <a:r>
              <a:rPr lang="uk-UA" sz="2100" dirty="0" smtClean="0">
                <a:latin typeface="Segoe Script" pitchFamily="34" charset="0"/>
              </a:rPr>
              <a:t>Відносини </a:t>
            </a:r>
            <a:r>
              <a:rPr lang="uk-UA" sz="2100" dirty="0">
                <a:latin typeface="Segoe Script" pitchFamily="34" charset="0"/>
              </a:rPr>
              <a:t>«службовець - клієнт»</a:t>
            </a:r>
          </a:p>
          <a:p>
            <a:r>
              <a:rPr lang="uk-UA" sz="2100" b="1" dirty="0">
                <a:solidFill>
                  <a:srgbClr val="00B050"/>
                </a:solidFill>
                <a:latin typeface="Segoe Script" pitchFamily="34" charset="0"/>
              </a:rPr>
              <a:t>ТЕМА </a:t>
            </a:r>
            <a:r>
              <a:rPr lang="uk-UA" sz="2100" b="1" dirty="0" smtClean="0">
                <a:solidFill>
                  <a:srgbClr val="00B050"/>
                </a:solidFill>
                <a:latin typeface="Segoe Script" pitchFamily="34" charset="0"/>
              </a:rPr>
              <a:t>8. </a:t>
            </a:r>
            <a:r>
              <a:rPr lang="uk-UA" sz="2100" dirty="0" smtClean="0">
                <a:latin typeface="Segoe Script" pitchFamily="34" charset="0"/>
              </a:rPr>
              <a:t>Відносини </a:t>
            </a:r>
            <a:r>
              <a:rPr lang="uk-UA" sz="2100" dirty="0">
                <a:latin typeface="Segoe Script" pitchFamily="34" charset="0"/>
              </a:rPr>
              <a:t>«компанія - клієнт»</a:t>
            </a:r>
          </a:p>
          <a:p>
            <a:r>
              <a:rPr lang="uk-UA" sz="2100" b="1" dirty="0">
                <a:solidFill>
                  <a:srgbClr val="00B050"/>
                </a:solidFill>
                <a:latin typeface="Segoe Script" pitchFamily="34" charset="0"/>
              </a:rPr>
              <a:t>ТЕМА </a:t>
            </a:r>
            <a:r>
              <a:rPr lang="uk-UA" sz="2100" b="1" dirty="0" smtClean="0">
                <a:solidFill>
                  <a:srgbClr val="00B050"/>
                </a:solidFill>
                <a:latin typeface="Segoe Script" pitchFamily="34" charset="0"/>
              </a:rPr>
              <a:t>9. </a:t>
            </a:r>
            <a:r>
              <a:rPr lang="uk-UA" sz="2100" dirty="0" smtClean="0">
                <a:latin typeface="Segoe Script" pitchFamily="34" charset="0"/>
              </a:rPr>
              <a:t>Особливості </a:t>
            </a:r>
            <a:r>
              <a:rPr lang="uk-UA" sz="2100" dirty="0">
                <a:latin typeface="Segoe Script" pitchFamily="34" charset="0"/>
              </a:rPr>
              <a:t>маркетингу відносин  за сферами діяльності </a:t>
            </a:r>
          </a:p>
          <a:p>
            <a:r>
              <a:rPr lang="uk-UA" sz="2100" b="1" dirty="0">
                <a:solidFill>
                  <a:srgbClr val="00B050"/>
                </a:solidFill>
                <a:latin typeface="Segoe Script" pitchFamily="34" charset="0"/>
              </a:rPr>
              <a:t>ТЕМА </a:t>
            </a:r>
            <a:r>
              <a:rPr lang="uk-UA" sz="2100" b="1" dirty="0" smtClean="0">
                <a:solidFill>
                  <a:srgbClr val="00B050"/>
                </a:solidFill>
                <a:latin typeface="Segoe Script" pitchFamily="34" charset="0"/>
              </a:rPr>
              <a:t>10. </a:t>
            </a:r>
            <a:r>
              <a:rPr lang="uk-UA" sz="2100" dirty="0" smtClean="0">
                <a:latin typeface="Segoe Script" pitchFamily="34" charset="0"/>
              </a:rPr>
              <a:t>CRM-системи</a:t>
            </a:r>
            <a:r>
              <a:rPr lang="uk-UA" sz="2100" dirty="0">
                <a:latin typeface="Segoe Script" pitchFamily="34" charset="0"/>
              </a:rPr>
              <a:t>: особливості функціонування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908585" y="0"/>
            <a:ext cx="722595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54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Зміст</a:t>
            </a:r>
            <a:r>
              <a:rPr lang="ru-RU" sz="54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 </a:t>
            </a:r>
            <a:r>
              <a:rPr lang="uk-UA" sz="54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дисципліни</a:t>
            </a:r>
            <a:r>
              <a:rPr lang="ru-RU" sz="54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:</a:t>
            </a:r>
            <a:endParaRPr lang="ru-RU" sz="54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rgbClr val="00B050"/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pic>
        <p:nvPicPr>
          <p:cNvPr id="4106" name="Picture 10" descr="Что позволяет измерить показатель csi сбербанка: что это за показатель,  ответ на вопрос, как определить индекс удовлетворенности потребителей?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06" y="0"/>
            <a:ext cx="2088232" cy="1293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59152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182</TotalTime>
  <Words>186</Words>
  <Application>Microsoft Office PowerPoint</Application>
  <PresentationFormat>Экран (4:3)</PresentationFormat>
  <Paragraphs>34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МАРКЕТИНГ ВІДНОСИН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МАРКЕТИНГ АДМІНІСТРАТИВНО-ТЕРИТОРІАЛЬНИХ ОДИНИЦЬ</dc:title>
  <dc:creator>Виктория</dc:creator>
  <cp:lastModifiedBy>Виктория</cp:lastModifiedBy>
  <cp:revision>80</cp:revision>
  <dcterms:created xsi:type="dcterms:W3CDTF">2021-04-17T15:25:28Z</dcterms:created>
  <dcterms:modified xsi:type="dcterms:W3CDTF">2021-04-20T19:30:52Z</dcterms:modified>
</cp:coreProperties>
</file>