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makarova-viktoriya-viktorivn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gital Marketing Consul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90" y="1124744"/>
            <a:ext cx="5866822" cy="47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547351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8E40"/>
                </a:solidFill>
                <a:latin typeface="Segoe Script" pitchFamily="34" charset="0"/>
                <a:cs typeface="Aparajita" pitchFamily="34" charset="0"/>
              </a:rPr>
              <a:t>DIGITAL </a:t>
            </a:r>
            <a:r>
              <a:rPr lang="uk-UA" sz="3600" b="1" dirty="0" smtClean="0">
                <a:solidFill>
                  <a:srgbClr val="008E40"/>
                </a:solidFill>
                <a:latin typeface="Segoe Script" pitchFamily="34" charset="0"/>
                <a:cs typeface="Aparajita" pitchFamily="34" charset="0"/>
              </a:rPr>
              <a:t>МАРКЕТИНГ</a:t>
            </a:r>
            <a:endParaRPr lang="uk-UA" sz="3600" dirty="0">
              <a:solidFill>
                <a:srgbClr val="008E40"/>
              </a:solidFill>
              <a:latin typeface="Segoe Script" pitchFamily="34" charset="0"/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988839"/>
            <a:ext cx="432048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маркетингу та логістики</a:t>
            </a:r>
            <a:r>
              <a:rPr lang="uk-UA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Макарова Вікторія Вікторівна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https://eim.snau.edu.ua/kafedri/marketingu-ta-logistiki/sklad-kafedri/makarova-viktoriya-viktorivna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572471"/>
            <a:ext cx="3087952" cy="474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6012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99" y="2852936"/>
            <a:ext cx="6638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0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Email Marketing Services in Mumbai | Creative Emailer Design - D3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702625" cy="26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5 best digital marketing strategies - SNCF SCOOP Youth Por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78" y="2771233"/>
            <a:ext cx="3073722" cy="17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5138" y="797511"/>
            <a:ext cx="56413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Segoe Script" pitchFamily="34" charset="0"/>
              </a:rPr>
              <a:t>формування у студентів сукупності знань в області теорії та практики діджитал  маркетингу; отримання ними вмінь та навичок самостійної розробки програм просування підприємств та їх товарів в мережі Інтернет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43" y="3301646"/>
            <a:ext cx="63886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розвинути </a:t>
            </a:r>
            <a:r>
              <a:rPr lang="uk-UA" dirty="0">
                <a:latin typeface="Segoe Script" pitchFamily="34" charset="0"/>
              </a:rPr>
              <a:t>навички роботи з маркетинговими базами даних в Інтернет та навчити ефективно використовувати отриману інформацію; </a:t>
            </a:r>
            <a:endParaRPr lang="uk-UA" dirty="0" smtClean="0">
              <a:latin typeface="Segoe Script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набути </a:t>
            </a:r>
            <a:r>
              <a:rPr lang="uk-UA" dirty="0">
                <a:latin typeface="Segoe Script" pitchFamily="34" charset="0"/>
              </a:rPr>
              <a:t>вмінь та навичок самостійної розробки та проектування діяльності у сфері цифрового маркетингу; </a:t>
            </a:r>
            <a:endParaRPr lang="uk-UA" dirty="0" smtClean="0"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9" y="5192741"/>
            <a:ext cx="8446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dirty="0">
                <a:latin typeface="Segoe Script" pitchFamily="34" charset="0"/>
              </a:rPr>
              <a:t>вміти використовувати глобальний інформаційний простір задля пошуку потрібної інформації, розміщення власної інформації в Інтернет та розв’язання маркетингових завдань за його допомогою.</a:t>
            </a:r>
            <a:endParaRPr lang="uk-UA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5855" y="975493"/>
            <a:ext cx="229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Segoe Script" pitchFamily="34" charset="0"/>
              </a:rPr>
              <a:t>Як </a:t>
            </a:r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працюють блогери?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397" y="1063379"/>
            <a:ext cx="2645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F0"/>
                </a:solidFill>
                <a:latin typeface="Segoe Script" pitchFamily="34" charset="0"/>
              </a:rPr>
              <a:t>В чому різниця між </a:t>
            </a:r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гарячим та холодним лідом?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77326" y="3514969"/>
            <a:ext cx="2290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Яка роль </a:t>
            </a:r>
            <a:r>
              <a:rPr lang="en-US" b="1" dirty="0" smtClean="0">
                <a:solidFill>
                  <a:srgbClr val="00B0F0"/>
                </a:solidFill>
                <a:latin typeface="Segoe Script" pitchFamily="34" charset="0"/>
              </a:rPr>
              <a:t>CRM-</a:t>
            </a:r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систем в цифровому маркетингу?</a:t>
            </a:r>
            <a:endParaRPr lang="ru-RU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90103" y="4426501"/>
            <a:ext cx="2760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Навіщо потрібний </a:t>
            </a:r>
            <a:r>
              <a:rPr lang="en-US" b="1" dirty="0" smtClean="0">
                <a:solidFill>
                  <a:srgbClr val="00B050"/>
                </a:solidFill>
                <a:latin typeface="Segoe Script" pitchFamily="34" charset="0"/>
              </a:rPr>
              <a:t>SMM-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маркетинг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211" y="3226172"/>
            <a:ext cx="2901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Мем-маркетинг або як достукатись до міленіалів та покоління 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Z?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471170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09117" y="2263708"/>
            <a:ext cx="2373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Що таке воронка продажів?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7" y="4749667"/>
            <a:ext cx="2740419" cy="191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 descr="Что такое CRM-системы и для чего они нужны? | Сити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33" y="4730236"/>
            <a:ext cx="2020731" cy="18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Что такое воронка продаж? | SeoProfy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22" y="1878757"/>
            <a:ext cx="1782439" cy="25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то такое лиды? Изучаем новые понятия CPA-маркетинга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9" y="1986709"/>
            <a:ext cx="2050601" cy="10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9 составляющих успешной стратегии SMM | Блог агентства контент-маркетинга  «Альфа-контент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26" y="5072831"/>
            <a:ext cx="2485297" cy="15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68760"/>
            <a:ext cx="70109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 smtClean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uk-UA" sz="2400" dirty="0">
                <a:latin typeface="Segoe Script" pitchFamily="34" charset="0"/>
              </a:rPr>
              <a:t>Сутність та роль цифрового маркетингу</a:t>
            </a:r>
            <a:endParaRPr lang="uk-UA" sz="2100" dirty="0">
              <a:latin typeface="Segoe Script" pitchFamily="34" charset="0"/>
            </a:endParaRPr>
          </a:p>
          <a:p>
            <a:r>
              <a:rPr lang="uk-UA" sz="21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100" b="1" dirty="0" smtClean="0">
                <a:solidFill>
                  <a:srgbClr val="00B050"/>
                </a:solidFill>
                <a:latin typeface="Segoe Script" pitchFamily="34" charset="0"/>
              </a:rPr>
              <a:t>2. </a:t>
            </a:r>
            <a:r>
              <a:rPr lang="uk-UA" sz="2400" dirty="0">
                <a:latin typeface="Segoe Script" pitchFamily="34" charset="0"/>
              </a:rPr>
              <a:t>Сайт в системі цифрового маркетингу </a:t>
            </a:r>
            <a:r>
              <a:rPr lang="uk-UA" sz="2400" dirty="0" smtClean="0">
                <a:latin typeface="Segoe Script" pitchFamily="34" charset="0"/>
              </a:rPr>
              <a:t>як </a:t>
            </a:r>
            <a:r>
              <a:rPr lang="uk-UA" sz="2400" dirty="0">
                <a:latin typeface="Segoe Script" pitchFamily="34" charset="0"/>
              </a:rPr>
              <a:t>інструмент залучення клієнтів</a:t>
            </a:r>
            <a:endParaRPr lang="uk-UA" sz="2100" dirty="0">
              <a:latin typeface="Segoe Script" pitchFamily="34" charset="0"/>
            </a:endParaRPr>
          </a:p>
          <a:p>
            <a:r>
              <a:rPr lang="uk-UA" sz="2100" b="1" dirty="0">
                <a:solidFill>
                  <a:srgbClr val="00B050"/>
                </a:solidFill>
                <a:latin typeface="Segoe Script" pitchFamily="34" charset="0"/>
              </a:rPr>
              <a:t>ТЕМА 3</a:t>
            </a:r>
            <a:r>
              <a:rPr lang="uk-UA" sz="2100" b="1" dirty="0" smtClean="0">
                <a:solidFill>
                  <a:srgbClr val="00B050"/>
                </a:solidFill>
                <a:latin typeface="Segoe Script" pitchFamily="34" charset="0"/>
              </a:rPr>
              <a:t>. </a:t>
            </a:r>
            <a:r>
              <a:rPr lang="uk-UA" sz="2400" dirty="0">
                <a:latin typeface="Segoe Script" pitchFamily="34" charset="0"/>
              </a:rPr>
              <a:t>Рекламна кампанія в </a:t>
            </a:r>
            <a:r>
              <a:rPr lang="uk-UA" sz="2400" dirty="0" smtClean="0">
                <a:latin typeface="Segoe Script" pitchFamily="34" charset="0"/>
              </a:rPr>
              <a:t>Інтернет</a:t>
            </a:r>
          </a:p>
          <a:p>
            <a:r>
              <a:rPr lang="uk-UA" sz="21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100" b="1" dirty="0" smtClean="0">
                <a:solidFill>
                  <a:srgbClr val="00B050"/>
                </a:solidFill>
                <a:latin typeface="Segoe Script" pitchFamily="34" charset="0"/>
              </a:rPr>
              <a:t>4. </a:t>
            </a:r>
            <a:r>
              <a:rPr lang="uk-UA" sz="2400" dirty="0">
                <a:latin typeface="Segoe Script" pitchFamily="34" charset="0"/>
              </a:rPr>
              <a:t>Контекстна та банерна </a:t>
            </a:r>
            <a:r>
              <a:rPr lang="uk-UA" sz="2400" dirty="0" smtClean="0">
                <a:latin typeface="Segoe Script" pitchFamily="34" charset="0"/>
              </a:rPr>
              <a:t>реклама</a:t>
            </a:r>
            <a:endParaRPr lang="uk-UA" sz="2100" dirty="0">
              <a:latin typeface="Segoe Script" pitchFamily="34" charset="0"/>
            </a:endParaRPr>
          </a:p>
          <a:p>
            <a:r>
              <a:rPr lang="uk-UA" sz="21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100" b="1" dirty="0" smtClean="0">
                <a:solidFill>
                  <a:srgbClr val="00B050"/>
                </a:solidFill>
                <a:latin typeface="Segoe Script" pitchFamily="34" charset="0"/>
              </a:rPr>
              <a:t>5. </a:t>
            </a:r>
            <a:r>
              <a:rPr lang="uk-UA" sz="2400" dirty="0">
                <a:latin typeface="Segoe Script" pitchFamily="34" charset="0"/>
              </a:rPr>
              <a:t>Додаткові інструменти та можливості цифрового </a:t>
            </a:r>
            <a:r>
              <a:rPr lang="uk-UA" sz="2400" dirty="0" smtClean="0">
                <a:latin typeface="Segoe Script" pitchFamily="34" charset="0"/>
              </a:rPr>
              <a:t>маркетингу</a:t>
            </a:r>
            <a:endParaRPr lang="uk-UA" sz="2100" dirty="0">
              <a:latin typeface="Segoe Script" pitchFamily="34" charset="0"/>
            </a:endParaRPr>
          </a:p>
          <a:p>
            <a:r>
              <a:rPr lang="uk-UA" sz="21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100" b="1" dirty="0" smtClean="0">
                <a:solidFill>
                  <a:srgbClr val="00B050"/>
                </a:solidFill>
                <a:latin typeface="Segoe Script" pitchFamily="34" charset="0"/>
              </a:rPr>
              <a:t>6.</a:t>
            </a:r>
            <a:r>
              <a:rPr lang="uk-UA" sz="2100" b="1" dirty="0" smtClean="0">
                <a:latin typeface="Segoe Script" pitchFamily="34" charset="0"/>
              </a:rPr>
              <a:t> </a:t>
            </a:r>
            <a:r>
              <a:rPr lang="uk-UA" sz="2400" dirty="0">
                <a:latin typeface="Segoe Script" pitchFamily="34" charset="0"/>
              </a:rPr>
              <a:t>Веб-аналітика</a:t>
            </a:r>
            <a:endParaRPr lang="uk-UA" sz="2100" dirty="0">
              <a:latin typeface="Segoe Script" pitchFamily="34" charset="0"/>
            </a:endParaRPr>
          </a:p>
          <a:p>
            <a:r>
              <a:rPr lang="uk-UA" sz="21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100" b="1" dirty="0" smtClean="0">
                <a:solidFill>
                  <a:srgbClr val="00B050"/>
                </a:solidFill>
                <a:latin typeface="Segoe Script" pitchFamily="34" charset="0"/>
              </a:rPr>
              <a:t>7. </a:t>
            </a:r>
            <a:r>
              <a:rPr lang="uk-UA" sz="2400" dirty="0">
                <a:latin typeface="Segoe Script" pitchFamily="34" charset="0"/>
              </a:rPr>
              <a:t>PR в </a:t>
            </a:r>
            <a:r>
              <a:rPr lang="uk-UA" sz="2400" dirty="0" smtClean="0">
                <a:latin typeface="Segoe Script" pitchFamily="34" charset="0"/>
              </a:rPr>
              <a:t>Інтернет</a:t>
            </a:r>
          </a:p>
          <a:p>
            <a:r>
              <a:rPr lang="uk-UA" sz="21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100" b="1" dirty="0" smtClean="0">
                <a:solidFill>
                  <a:srgbClr val="00B050"/>
                </a:solidFill>
                <a:latin typeface="Segoe Script" pitchFamily="34" charset="0"/>
              </a:rPr>
              <a:t>8. </a:t>
            </a:r>
            <a:r>
              <a:rPr lang="uk-UA" sz="2400" dirty="0">
                <a:latin typeface="Segoe Script" pitchFamily="34" charset="0"/>
              </a:rPr>
              <a:t>Копірайтинг в </a:t>
            </a:r>
            <a:r>
              <a:rPr lang="uk-UA" sz="2400" dirty="0" smtClean="0">
                <a:latin typeface="Segoe Script" pitchFamily="34" charset="0"/>
              </a:rPr>
              <a:t>Інтернет</a:t>
            </a:r>
            <a:endParaRPr lang="uk-UA" sz="2400" dirty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-6836"/>
            <a:ext cx="722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8" descr="Digital Marketing PNG Transparent Images | PNG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34" y="3907251"/>
            <a:ext cx="3096783" cy="26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Що таке конверсія сайту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44" y="16288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227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DIGITAL МАРКЕТИНГ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Виктория</cp:lastModifiedBy>
  <cp:revision>99</cp:revision>
  <dcterms:created xsi:type="dcterms:W3CDTF">2021-04-17T15:25:28Z</dcterms:created>
  <dcterms:modified xsi:type="dcterms:W3CDTF">2021-04-21T18:34:03Z</dcterms:modified>
</cp:coreProperties>
</file>