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3" r:id="rId1"/>
  </p:sldMasterIdLst>
  <p:sldIdLst>
    <p:sldId id="256" r:id="rId2"/>
    <p:sldId id="273" r:id="rId3"/>
    <p:sldId id="257" r:id="rId4"/>
    <p:sldId id="277" r:id="rId5"/>
    <p:sldId id="270" r:id="rId6"/>
    <p:sldId id="272" r:id="rId7"/>
    <p:sldId id="274" r:id="rId8"/>
    <p:sldId id="275" r:id="rId9"/>
    <p:sldId id="276" r:id="rId10"/>
    <p:sldId id="278" r:id="rId11"/>
    <p:sldId id="279" r:id="rId12"/>
    <p:sldId id="280" r:id="rId13"/>
    <p:sldId id="281" r:id="rId14"/>
    <p:sldId id="282" r:id="rId15"/>
    <p:sldId id="283" r:id="rId16"/>
    <p:sldId id="284" r:id="rId17"/>
    <p:sldId id="285" r:id="rId18"/>
    <p:sldId id="287" r:id="rId19"/>
    <p:sldId id="290" r:id="rId20"/>
    <p:sldId id="291" r:id="rId21"/>
    <p:sldId id="292" r:id="rId22"/>
    <p:sldId id="293" r:id="rId23"/>
    <p:sldId id="295" r:id="rId24"/>
    <p:sldId id="294" r:id="rId25"/>
    <p:sldId id="296" r:id="rId26"/>
    <p:sldId id="29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6" d="100"/>
          <a:sy n="96" d="100"/>
        </p:scale>
        <p:origin x="-168" y="1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B61BEF0D-F0BB-DE4B-95CE-6DB70DBA9567}" type="datetimeFigureOut">
              <a:rPr lang="en-US" smtClean="0"/>
              <a:pPr/>
              <a:t>9/8/2021</a:t>
            </a:fld>
            <a:endParaRPr lang="en-US" dirty="0"/>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D57F1E4F-1CFF-5643-939E-217C01CDF565}" type="slidenum">
              <a:rPr lang="en-US" smtClean="0"/>
              <a:pPr/>
              <a:t>‹#›</a:t>
            </a:fld>
            <a:endParaRPr lang="en-US" dirty="0"/>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Content Placeholder 8"/>
          <p:cNvSpPr>
            <a:spLocks noGrp="1"/>
          </p:cNvSpPr>
          <p:nvPr>
            <p:ph sz="quarter" idx="13"/>
          </p:nvPr>
        </p:nvSpPr>
        <p:spPr>
          <a:xfrm>
            <a:off x="1389888" y="2313432"/>
            <a:ext cx="4559808"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dirty="0"/>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B61BEF0D-F0BB-DE4B-95CE-6DB70DBA9567}" type="datetimeFigureOut">
              <a:rPr lang="en-US" smtClean="0"/>
              <a:pPr/>
              <a:t>9/8/2021</a:t>
            </a:fld>
            <a:endParaRPr lang="en-US" dirty="0"/>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390667" y="2671638"/>
            <a:ext cx="4417807" cy="3178184"/>
          </a:xfrm>
        </p:spPr>
        <p:txBody>
          <a:bodyPr>
            <a:normAutofit fontScale="90000"/>
          </a:bodyPr>
          <a:lstStyle/>
          <a:p>
            <a:r>
              <a:rPr lang="uk-UA" dirty="0" smtClean="0"/>
              <a:t>Програма кафедри  </a:t>
            </a:r>
            <a:r>
              <a:rPr lang="uk-UA" dirty="0" smtClean="0"/>
              <a:t>публічного управління та адміністрування </a:t>
            </a:r>
            <a:r>
              <a:rPr lang="uk-UA" dirty="0" smtClean="0"/>
              <a:t> щодо реалізації стратегії СНАУ до 2025</a:t>
            </a:r>
            <a:r>
              <a:rPr lang="uk-UA" dirty="0"/>
              <a:t> </a:t>
            </a:r>
            <a:r>
              <a:rPr lang="uk-UA" dirty="0" smtClean="0"/>
              <a:t>року</a:t>
            </a:r>
            <a:endParaRPr lang="en-US" dirty="0"/>
          </a:p>
        </p:txBody>
      </p:sp>
      <p:pic>
        <p:nvPicPr>
          <p:cNvPr id="1026" name="Picture 2" descr="Замовити дипломну роботу: публічне управління і адмініструванн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6920" y="135173"/>
            <a:ext cx="4638769" cy="179897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Публічне управління та адміністрування - Home | Face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375561"/>
            <a:ext cx="5494028" cy="368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4137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5962" y="508883"/>
            <a:ext cx="10177669" cy="1661781"/>
          </a:xfrm>
        </p:spPr>
        <p:txBody>
          <a:bodyPr>
            <a:noAutofit/>
          </a:bodyPr>
          <a:lstStyle/>
          <a:p>
            <a:r>
              <a:rPr lang="ru-RU" sz="2400" dirty="0" err="1"/>
              <a:t>Ціль</a:t>
            </a:r>
            <a:r>
              <a:rPr lang="ru-RU" sz="2400" dirty="0"/>
              <a:t> 4. </a:t>
            </a:r>
            <a:r>
              <a:rPr lang="ru-RU" sz="2400" dirty="0" err="1"/>
              <a:t>Розширення</a:t>
            </a:r>
            <a:r>
              <a:rPr lang="ru-RU" sz="2400" dirty="0"/>
              <a:t> </a:t>
            </a:r>
            <a:r>
              <a:rPr lang="ru-RU" sz="2400" dirty="0" err="1"/>
              <a:t>конкурентних</a:t>
            </a:r>
            <a:r>
              <a:rPr lang="ru-RU" sz="2400" dirty="0"/>
              <a:t> </a:t>
            </a:r>
            <a:r>
              <a:rPr lang="ru-RU" sz="2400" dirty="0" err="1"/>
              <a:t>переваг</a:t>
            </a:r>
            <a:r>
              <a:rPr lang="ru-RU" sz="2400" dirty="0"/>
              <a:t> </a:t>
            </a:r>
            <a:r>
              <a:rPr lang="ru-RU" sz="2400" dirty="0" err="1"/>
              <a:t>студентів</a:t>
            </a:r>
            <a:r>
              <a:rPr lang="ru-RU" sz="2400" dirty="0"/>
              <a:t> через </a:t>
            </a:r>
            <a:r>
              <a:rPr lang="ru-RU" sz="2400" dirty="0" err="1" smtClean="0"/>
              <a:t>удосконалення</a:t>
            </a:r>
            <a:r>
              <a:rPr lang="ru-RU" sz="2400" dirty="0" smtClean="0"/>
              <a:t> </a:t>
            </a:r>
            <a:r>
              <a:rPr lang="ru-RU" sz="2400" dirty="0" err="1" smtClean="0"/>
              <a:t>фахової</a:t>
            </a:r>
            <a:r>
              <a:rPr lang="ru-RU" sz="2400" dirty="0" smtClean="0"/>
              <a:t> </a:t>
            </a:r>
            <a:r>
              <a:rPr lang="ru-RU" sz="2400" dirty="0" err="1"/>
              <a:t>підготовки</a:t>
            </a:r>
            <a:r>
              <a:rPr lang="ru-RU" sz="2400" dirty="0"/>
              <a:t>: </a:t>
            </a:r>
            <a:r>
              <a:rPr lang="ru-RU" sz="2400" dirty="0" err="1"/>
              <a:t>урахування</a:t>
            </a:r>
            <a:r>
              <a:rPr lang="ru-RU" sz="2400" dirty="0"/>
              <a:t> </a:t>
            </a:r>
            <a:r>
              <a:rPr lang="ru-RU" sz="2400" dirty="0" err="1"/>
              <a:t>вимог</a:t>
            </a:r>
            <a:r>
              <a:rPr lang="ru-RU" sz="2400" dirty="0"/>
              <a:t> </a:t>
            </a:r>
            <a:r>
              <a:rPr lang="ru-RU" sz="2400" dirty="0" err="1" smtClean="0"/>
              <a:t>професійних</a:t>
            </a:r>
            <a:r>
              <a:rPr lang="ru-RU" sz="2400" dirty="0" smtClean="0"/>
              <a:t> </a:t>
            </a:r>
            <a:r>
              <a:rPr lang="ru-RU" sz="2400" dirty="0" err="1"/>
              <a:t>стандартів</a:t>
            </a:r>
            <a:r>
              <a:rPr lang="ru-RU" sz="2400" dirty="0"/>
              <a:t>, </a:t>
            </a:r>
            <a:r>
              <a:rPr lang="ru-RU" sz="2400" dirty="0" err="1" smtClean="0"/>
              <a:t>посилення</a:t>
            </a:r>
            <a:r>
              <a:rPr lang="ru-RU" sz="2400" dirty="0" smtClean="0"/>
              <a:t> партнерства </a:t>
            </a:r>
            <a:r>
              <a:rPr lang="ru-RU" sz="2400" dirty="0"/>
              <a:t>з </a:t>
            </a:r>
            <a:r>
              <a:rPr lang="ru-RU" sz="2400" dirty="0" err="1"/>
              <a:t>бізнесом</a:t>
            </a:r>
            <a:r>
              <a:rPr lang="ru-RU" sz="2400" dirty="0"/>
              <a:t>, </a:t>
            </a:r>
            <a:r>
              <a:rPr lang="ru-RU" sz="2400" dirty="0" err="1"/>
              <a:t>розвиток</a:t>
            </a:r>
            <a:r>
              <a:rPr lang="ru-RU" sz="2400" dirty="0"/>
              <a:t> </a:t>
            </a:r>
            <a:r>
              <a:rPr lang="ru-RU" sz="2400" dirty="0" err="1"/>
              <a:t>підприємницьких</a:t>
            </a:r>
            <a:r>
              <a:rPr lang="ru-RU" sz="2400" dirty="0"/>
              <a:t> </a:t>
            </a:r>
            <a:r>
              <a:rPr lang="ru-RU" sz="2400" dirty="0" err="1"/>
              <a:t>навичок</a:t>
            </a:r>
            <a:endParaRPr lang="ru-RU" sz="2400" dirty="0"/>
          </a:p>
        </p:txBody>
      </p:sp>
      <p:sp>
        <p:nvSpPr>
          <p:cNvPr id="3" name="Объект 2"/>
          <p:cNvSpPr>
            <a:spLocks noGrp="1"/>
          </p:cNvSpPr>
          <p:nvPr>
            <p:ph idx="1"/>
          </p:nvPr>
        </p:nvSpPr>
        <p:spPr>
          <a:xfrm>
            <a:off x="993758" y="2210463"/>
            <a:ext cx="10289143" cy="4031311"/>
          </a:xfrm>
        </p:spPr>
        <p:txBody>
          <a:bodyPr>
            <a:normAutofit fontScale="70000" lnSpcReduction="20000"/>
          </a:bodyPr>
          <a:lstStyle/>
          <a:p>
            <a:pPr marL="68580" indent="0">
              <a:buNone/>
            </a:pPr>
            <a:r>
              <a:rPr lang="ru-RU" dirty="0"/>
              <a:t>І. На ОП факультету </a:t>
            </a:r>
            <a:r>
              <a:rPr lang="ru-RU" dirty="0" err="1"/>
              <a:t>економіки</a:t>
            </a:r>
            <a:r>
              <a:rPr lang="ru-RU" dirty="0"/>
              <a:t> і менеджменту </a:t>
            </a:r>
            <a:r>
              <a:rPr lang="ru-RU" dirty="0" err="1"/>
              <a:t>використовуються</a:t>
            </a:r>
            <a:r>
              <a:rPr lang="ru-RU" dirty="0"/>
              <a:t> в </a:t>
            </a:r>
            <a:r>
              <a:rPr lang="ru-RU" dirty="0" err="1"/>
              <a:t>навчанні</a:t>
            </a:r>
            <a:r>
              <a:rPr lang="ru-RU" dirty="0"/>
              <a:t> </a:t>
            </a:r>
            <a:r>
              <a:rPr lang="ru-RU" dirty="0" err="1"/>
              <a:t>сучасні</a:t>
            </a:r>
            <a:endParaRPr lang="ru-RU" dirty="0"/>
          </a:p>
          <a:p>
            <a:pPr marL="68580" indent="0">
              <a:buNone/>
            </a:pPr>
            <a:r>
              <a:rPr lang="ru-RU" dirty="0" err="1"/>
              <a:t>лабораторії</a:t>
            </a:r>
            <a:r>
              <a:rPr lang="ru-RU" dirty="0"/>
              <a:t>, </a:t>
            </a:r>
            <a:r>
              <a:rPr lang="ru-RU" dirty="0" err="1"/>
              <a:t>що</a:t>
            </a:r>
            <a:r>
              <a:rPr lang="ru-RU" dirty="0"/>
              <a:t> </a:t>
            </a:r>
            <a:r>
              <a:rPr lang="ru-RU" dirty="0" err="1"/>
              <a:t>наповнені</a:t>
            </a:r>
            <a:r>
              <a:rPr lang="ru-RU" dirty="0"/>
              <a:t> </a:t>
            </a:r>
            <a:r>
              <a:rPr lang="ru-RU" dirty="0" err="1"/>
              <a:t>новітньою</a:t>
            </a:r>
            <a:r>
              <a:rPr lang="ru-RU" dirty="0"/>
              <a:t> </a:t>
            </a:r>
            <a:r>
              <a:rPr lang="ru-RU" dirty="0" err="1"/>
              <a:t>технікою</a:t>
            </a:r>
            <a:r>
              <a:rPr lang="ru-RU" dirty="0"/>
              <a:t> і </a:t>
            </a:r>
            <a:r>
              <a:rPr lang="ru-RU" dirty="0" err="1"/>
              <a:t>обладнанням</a:t>
            </a:r>
            <a:r>
              <a:rPr lang="ru-RU" dirty="0"/>
              <a:t> в </a:t>
            </a:r>
            <a:r>
              <a:rPr lang="ru-RU" dirty="0" err="1"/>
              <a:t>експлуатації</a:t>
            </a:r>
            <a:r>
              <a:rPr lang="ru-RU" dirty="0"/>
              <a:t> </a:t>
            </a:r>
            <a:r>
              <a:rPr lang="ru-RU" dirty="0" err="1"/>
              <a:t>якої</a:t>
            </a:r>
            <a:endParaRPr lang="ru-RU" dirty="0"/>
          </a:p>
          <a:p>
            <a:pPr marL="68580" indent="0">
              <a:buNone/>
            </a:pPr>
            <a:r>
              <a:rPr lang="ru-RU" dirty="0" err="1"/>
              <a:t>використовуються</a:t>
            </a:r>
            <a:r>
              <a:rPr lang="ru-RU" dirty="0"/>
              <a:t> </a:t>
            </a:r>
            <a:r>
              <a:rPr lang="en-US" dirty="0"/>
              <a:t>IT-</a:t>
            </a:r>
            <a:r>
              <a:rPr lang="ru-RU" dirty="0" err="1"/>
              <a:t>технології</a:t>
            </a:r>
            <a:r>
              <a:rPr lang="ru-RU" dirty="0"/>
              <a:t> </a:t>
            </a:r>
            <a:r>
              <a:rPr lang="ru-RU" dirty="0" smtClean="0"/>
              <a:t>;</a:t>
            </a:r>
          </a:p>
          <a:p>
            <a:pPr marL="68580" indent="0">
              <a:buNone/>
            </a:pPr>
            <a:endParaRPr lang="ru-RU" dirty="0"/>
          </a:p>
          <a:p>
            <a:pPr marL="68580" indent="0">
              <a:buNone/>
            </a:pPr>
            <a:r>
              <a:rPr lang="ru-RU" dirty="0"/>
              <a:t>ІІ. 90 % </a:t>
            </a:r>
            <a:r>
              <a:rPr lang="ru-RU" dirty="0" err="1"/>
              <a:t>кваліфікаційних</a:t>
            </a:r>
            <a:r>
              <a:rPr lang="ru-RU" dirty="0"/>
              <a:t> </a:t>
            </a:r>
            <a:r>
              <a:rPr lang="ru-RU" dirty="0" err="1"/>
              <a:t>робіт</a:t>
            </a:r>
            <a:r>
              <a:rPr lang="ru-RU" dirty="0"/>
              <a:t> </a:t>
            </a:r>
            <a:r>
              <a:rPr lang="ru-RU" dirty="0" err="1"/>
              <a:t>виконуються</a:t>
            </a:r>
            <a:r>
              <a:rPr lang="ru-RU" dirty="0"/>
              <a:t> для потреб великих </a:t>
            </a:r>
            <a:r>
              <a:rPr lang="ru-RU" dirty="0" err="1"/>
              <a:t>агрохолдингів</a:t>
            </a:r>
            <a:r>
              <a:rPr lang="ru-RU" dirty="0"/>
              <a:t> та </a:t>
            </a:r>
            <a:r>
              <a:rPr lang="ru-RU" dirty="0" err="1" smtClean="0"/>
              <a:t>фермерських</a:t>
            </a:r>
            <a:r>
              <a:rPr lang="ru-RU" dirty="0" smtClean="0"/>
              <a:t> </a:t>
            </a:r>
            <a:r>
              <a:rPr lang="ru-RU" dirty="0" err="1" smtClean="0"/>
              <a:t>господарств</a:t>
            </a:r>
            <a:r>
              <a:rPr lang="ru-RU" dirty="0"/>
              <a:t>, </a:t>
            </a:r>
            <a:r>
              <a:rPr lang="ru-RU" dirty="0" err="1"/>
              <a:t>територіальних</a:t>
            </a:r>
            <a:r>
              <a:rPr lang="ru-RU" dirty="0"/>
              <a:t> </a:t>
            </a:r>
            <a:r>
              <a:rPr lang="ru-RU" dirty="0" smtClean="0"/>
              <a:t>громад, </a:t>
            </a:r>
            <a:r>
              <a:rPr lang="ru-RU" dirty="0" err="1" smtClean="0"/>
              <a:t>органів</a:t>
            </a:r>
            <a:r>
              <a:rPr lang="ru-RU" dirty="0" smtClean="0"/>
              <a:t> державного </a:t>
            </a:r>
            <a:r>
              <a:rPr lang="ru-RU" dirty="0" err="1" smtClean="0"/>
              <a:t>управління</a:t>
            </a:r>
            <a:r>
              <a:rPr lang="ru-RU" dirty="0" smtClean="0"/>
              <a:t> та </a:t>
            </a:r>
            <a:r>
              <a:rPr lang="ru-RU" dirty="0" err="1" smtClean="0"/>
              <a:t>місцевого</a:t>
            </a:r>
            <a:r>
              <a:rPr lang="ru-RU" dirty="0" smtClean="0"/>
              <a:t> </a:t>
            </a:r>
            <a:r>
              <a:rPr lang="ru-RU" dirty="0" err="1" smtClean="0"/>
              <a:t>самоврядування</a:t>
            </a:r>
            <a:r>
              <a:rPr lang="ru-RU" dirty="0" smtClean="0"/>
              <a:t>.</a:t>
            </a:r>
            <a:endParaRPr lang="ru-RU" dirty="0"/>
          </a:p>
          <a:p>
            <a:pPr marL="68580" indent="0">
              <a:buNone/>
            </a:pPr>
            <a:endParaRPr lang="ru-RU" dirty="0"/>
          </a:p>
          <a:p>
            <a:pPr marL="68580" indent="0">
              <a:buNone/>
            </a:pPr>
            <a:r>
              <a:rPr lang="ru-RU" dirty="0" smtClean="0"/>
              <a:t>ІІІ. На </a:t>
            </a:r>
            <a:r>
              <a:rPr lang="ru-RU" dirty="0"/>
              <a:t>перспективу у </a:t>
            </a:r>
            <a:r>
              <a:rPr lang="ru-RU" dirty="0" err="1"/>
              <a:t>роботі</a:t>
            </a:r>
            <a:r>
              <a:rPr lang="ru-RU" dirty="0"/>
              <a:t> </a:t>
            </a:r>
            <a:r>
              <a:rPr lang="ru-RU" dirty="0" err="1"/>
              <a:t>знаходиться</a:t>
            </a:r>
            <a:r>
              <a:rPr lang="ru-RU" dirty="0"/>
              <a:t> </a:t>
            </a:r>
            <a:r>
              <a:rPr lang="ru-RU" dirty="0" smtClean="0"/>
              <a:t>2 </a:t>
            </a:r>
            <a:r>
              <a:rPr lang="ru-RU" dirty="0" err="1" smtClean="0"/>
              <a:t>дисертаційні</a:t>
            </a:r>
            <a:r>
              <a:rPr lang="ru-RU" dirty="0" smtClean="0"/>
              <a:t>  </a:t>
            </a:r>
            <a:r>
              <a:rPr lang="ru-RU" dirty="0" err="1" smtClean="0"/>
              <a:t>дослідженя</a:t>
            </a:r>
            <a:r>
              <a:rPr lang="ru-RU" dirty="0" smtClean="0"/>
              <a:t> (Харченко Т.О</a:t>
            </a:r>
            <a:r>
              <a:rPr lang="ru-RU" dirty="0" smtClean="0"/>
              <a:t>. – 2022 </a:t>
            </a:r>
            <a:r>
              <a:rPr lang="ru-RU" dirty="0" err="1" smtClean="0"/>
              <a:t>рік</a:t>
            </a:r>
            <a:r>
              <a:rPr lang="ru-RU" dirty="0" smtClean="0"/>
              <a:t>, </a:t>
            </a:r>
            <a:r>
              <a:rPr lang="ru-RU" dirty="0" err="1" smtClean="0"/>
              <a:t>Стоволос</a:t>
            </a:r>
            <a:r>
              <a:rPr lang="ru-RU" dirty="0" smtClean="0"/>
              <a:t> Н.Б</a:t>
            </a:r>
            <a:r>
              <a:rPr lang="ru-RU" dirty="0" smtClean="0"/>
              <a:t>. – 2023 </a:t>
            </a:r>
            <a:r>
              <a:rPr lang="ru-RU" dirty="0" err="1" smtClean="0"/>
              <a:t>рік</a:t>
            </a:r>
            <a:r>
              <a:rPr lang="ru-RU" dirty="0" smtClean="0"/>
              <a:t>, Бричко А.М. – 2025 </a:t>
            </a:r>
            <a:r>
              <a:rPr lang="ru-RU" dirty="0" err="1" smtClean="0"/>
              <a:t>рік</a:t>
            </a:r>
            <a:r>
              <a:rPr lang="ru-RU" dirty="0" smtClean="0"/>
              <a:t>, Лукаш С.М. – 2026 </a:t>
            </a:r>
            <a:r>
              <a:rPr lang="ru-RU" dirty="0" err="1" smtClean="0"/>
              <a:t>рік</a:t>
            </a:r>
            <a:r>
              <a:rPr lang="ru-RU" dirty="0" smtClean="0"/>
              <a:t>)</a:t>
            </a:r>
            <a:endParaRPr lang="ru-RU" dirty="0"/>
          </a:p>
          <a:p>
            <a:pPr marL="68580" indent="0">
              <a:buNone/>
            </a:pPr>
            <a:endParaRPr lang="ru-RU" dirty="0"/>
          </a:p>
          <a:p>
            <a:pPr marL="68580" indent="0">
              <a:buNone/>
            </a:pPr>
            <a:r>
              <a:rPr lang="ru-RU" dirty="0"/>
              <a:t>І</a:t>
            </a:r>
            <a:r>
              <a:rPr lang="en-US" dirty="0"/>
              <a:t>V. </a:t>
            </a:r>
            <a:r>
              <a:rPr lang="ru-RU" dirty="0"/>
              <a:t>На ОП факультету до </a:t>
            </a:r>
            <a:r>
              <a:rPr lang="ru-RU" dirty="0" err="1"/>
              <a:t>викладання</a:t>
            </a:r>
            <a:r>
              <a:rPr lang="ru-RU" dirty="0"/>
              <a:t> активно </a:t>
            </a:r>
            <a:r>
              <a:rPr lang="ru-RU" dirty="0" err="1"/>
              <a:t>долучаються</a:t>
            </a:r>
            <a:r>
              <a:rPr lang="ru-RU" dirty="0"/>
              <a:t> </a:t>
            </a:r>
            <a:r>
              <a:rPr lang="ru-RU" dirty="0" err="1"/>
              <a:t>роботодавці</a:t>
            </a:r>
            <a:r>
              <a:rPr lang="ru-RU" dirty="0"/>
              <a:t> та </a:t>
            </a:r>
            <a:r>
              <a:rPr lang="ru-RU" dirty="0" err="1" smtClean="0"/>
              <a:t>професіонали</a:t>
            </a:r>
            <a:r>
              <a:rPr lang="ru-RU" dirty="0" smtClean="0"/>
              <a:t>-практики (</a:t>
            </a:r>
            <a:r>
              <a:rPr lang="ru-RU" dirty="0" err="1"/>
              <a:t>Маслак</a:t>
            </a:r>
            <a:r>
              <a:rPr lang="ru-RU" dirty="0"/>
              <a:t> О.М</a:t>
            </a:r>
            <a:r>
              <a:rPr lang="ru-RU" dirty="0" smtClean="0"/>
              <a:t>., </a:t>
            </a:r>
            <a:r>
              <a:rPr lang="ru-RU" dirty="0" err="1" smtClean="0"/>
              <a:t>залчення</a:t>
            </a:r>
            <a:r>
              <a:rPr lang="ru-RU" dirty="0" smtClean="0"/>
              <a:t> </a:t>
            </a:r>
            <a:r>
              <a:rPr lang="ru-RU" dirty="0" err="1" smtClean="0"/>
              <a:t>осіб</a:t>
            </a:r>
            <a:r>
              <a:rPr lang="ru-RU" dirty="0" smtClean="0"/>
              <a:t> з </a:t>
            </a:r>
            <a:r>
              <a:rPr lang="ru-RU" dirty="0" err="1" smtClean="0"/>
              <a:t>експертної</a:t>
            </a:r>
            <a:r>
              <a:rPr lang="ru-RU" dirty="0" smtClean="0"/>
              <a:t> ради </a:t>
            </a:r>
            <a:r>
              <a:rPr lang="ru-RU" dirty="0" err="1" smtClean="0"/>
              <a:t>роботодавців</a:t>
            </a:r>
            <a:r>
              <a:rPr lang="ru-RU" dirty="0" smtClean="0"/>
              <a:t>).</a:t>
            </a:r>
            <a:endParaRPr lang="ru-RU" dirty="0"/>
          </a:p>
          <a:p>
            <a:pPr marL="68580" indent="0">
              <a:buNone/>
            </a:pPr>
            <a:endParaRPr lang="ru-RU" dirty="0"/>
          </a:p>
          <a:p>
            <a:pPr marL="68580" indent="0">
              <a:buNone/>
            </a:pPr>
            <a:r>
              <a:rPr lang="en-US" dirty="0"/>
              <a:t>V. </a:t>
            </a:r>
            <a:r>
              <a:rPr lang="ru-RU" dirty="0" err="1"/>
              <a:t>Більшість</a:t>
            </a:r>
            <a:r>
              <a:rPr lang="ru-RU" dirty="0"/>
              <a:t> </a:t>
            </a:r>
            <a:r>
              <a:rPr lang="ru-RU" dirty="0" err="1"/>
              <a:t>здобувачів</a:t>
            </a:r>
            <a:r>
              <a:rPr lang="ru-RU" dirty="0"/>
              <a:t> факультету </a:t>
            </a:r>
            <a:r>
              <a:rPr lang="ru-RU" dirty="0" err="1"/>
              <a:t>поєднують</a:t>
            </a:r>
            <a:r>
              <a:rPr lang="ru-RU" dirty="0"/>
              <a:t> </a:t>
            </a:r>
            <a:r>
              <a:rPr lang="ru-RU" dirty="0" err="1"/>
              <a:t>навчання</a:t>
            </a:r>
            <a:r>
              <a:rPr lang="ru-RU" dirty="0"/>
              <a:t> та роботу за </a:t>
            </a:r>
            <a:r>
              <a:rPr lang="ru-RU" dirty="0" err="1"/>
              <a:t>спеціальністю</a:t>
            </a:r>
            <a:r>
              <a:rPr lang="ru-RU" dirty="0"/>
              <a:t>.</a:t>
            </a:r>
          </a:p>
        </p:txBody>
      </p:sp>
    </p:spTree>
    <p:extLst>
      <p:ext uri="{BB962C8B-B14F-4D97-AF65-F5344CB8AC3E}">
        <p14:creationId xmlns:p14="http://schemas.microsoft.com/office/powerpoint/2010/main" val="1951372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83368" y="1576304"/>
            <a:ext cx="9804117" cy="2669693"/>
          </a:xfrm>
        </p:spPr>
        <p:txBody>
          <a:bodyPr>
            <a:normAutofit fontScale="90000"/>
          </a:bodyPr>
          <a:lstStyle/>
          <a:p>
            <a:r>
              <a:rPr lang="ru-RU" sz="3200" dirty="0" err="1"/>
              <a:t>Ціль</a:t>
            </a:r>
            <a:r>
              <a:rPr lang="ru-RU" sz="3200" dirty="0"/>
              <a:t> 5. </a:t>
            </a:r>
            <a:r>
              <a:rPr lang="ru-RU" sz="3200" dirty="0" err="1"/>
              <a:t>Розвиток</a:t>
            </a:r>
            <a:r>
              <a:rPr lang="ru-RU" sz="3200" dirty="0"/>
              <a:t> </a:t>
            </a:r>
            <a:r>
              <a:rPr lang="ru-RU" sz="3200" dirty="0" err="1"/>
              <a:t>студентоцентрованого</a:t>
            </a:r>
            <a:r>
              <a:rPr lang="ru-RU" sz="3200" dirty="0"/>
              <a:t> </a:t>
            </a:r>
            <a:r>
              <a:rPr lang="ru-RU" sz="3200" dirty="0" err="1"/>
              <a:t>навчання</a:t>
            </a:r>
            <a:r>
              <a:rPr lang="ru-RU" sz="3200" dirty="0"/>
              <a:t> </a:t>
            </a:r>
            <a:r>
              <a:rPr lang="ru-RU" sz="3200" dirty="0" err="1"/>
              <a:t>викладання</a:t>
            </a:r>
            <a:r>
              <a:rPr lang="ru-RU" sz="3200" dirty="0"/>
              <a:t> та </a:t>
            </a:r>
            <a:r>
              <a:rPr lang="ru-RU" sz="3200" dirty="0" err="1"/>
              <a:t>оцінювання</a:t>
            </a:r>
            <a:r>
              <a:rPr lang="ru-RU" sz="3200" dirty="0"/>
              <a:t>, </a:t>
            </a:r>
            <a:r>
              <a:rPr lang="ru-RU" sz="3200" dirty="0" smtClean="0"/>
              <a:t>через </a:t>
            </a:r>
            <a:r>
              <a:rPr lang="ru-RU" sz="3200" dirty="0" err="1" smtClean="0"/>
              <a:t>розвиток</a:t>
            </a:r>
            <a:r>
              <a:rPr lang="ru-RU" sz="3200" dirty="0" smtClean="0"/>
              <a:t> </a:t>
            </a:r>
            <a:r>
              <a:rPr lang="ru-RU" sz="3200" dirty="0" err="1"/>
              <a:t>викладацької</a:t>
            </a:r>
            <a:r>
              <a:rPr lang="ru-RU" sz="3200" dirty="0"/>
              <a:t> </a:t>
            </a:r>
            <a:r>
              <a:rPr lang="ru-RU" sz="3200" dirty="0" smtClean="0"/>
              <a:t> </a:t>
            </a:r>
            <a:r>
              <a:rPr lang="ru-RU" sz="3200" dirty="0" err="1" smtClean="0"/>
              <a:t>майстерності</a:t>
            </a:r>
            <a:r>
              <a:rPr lang="ru-RU" sz="3200" dirty="0"/>
              <a:t>, </a:t>
            </a:r>
            <a:r>
              <a:rPr lang="ru-RU" sz="3200" dirty="0" err="1"/>
              <a:t>удосконалення</a:t>
            </a:r>
            <a:r>
              <a:rPr lang="ru-RU" sz="3200" dirty="0"/>
              <a:t> </a:t>
            </a:r>
            <a:r>
              <a:rPr lang="ru-RU" sz="3200" dirty="0" err="1" smtClean="0"/>
              <a:t>процедури</a:t>
            </a:r>
            <a:r>
              <a:rPr lang="ru-RU" sz="3200" dirty="0" smtClean="0"/>
              <a:t> </a:t>
            </a:r>
            <a:r>
              <a:rPr lang="ru-RU" sz="3200" dirty="0" err="1"/>
              <a:t>формування</a:t>
            </a:r>
            <a:r>
              <a:rPr lang="ru-RU" sz="3200" dirty="0"/>
              <a:t/>
            </a:r>
            <a:br>
              <a:rPr lang="ru-RU" sz="3200" dirty="0"/>
            </a:br>
            <a:r>
              <a:rPr lang="ru-RU" sz="3200" dirty="0" err="1"/>
              <a:t>індивідуальних</a:t>
            </a:r>
            <a:r>
              <a:rPr lang="ru-RU" sz="3200" dirty="0"/>
              <a:t> </a:t>
            </a:r>
            <a:r>
              <a:rPr lang="ru-RU" sz="3200" dirty="0" err="1"/>
              <a:t>освітніх</a:t>
            </a:r>
            <a:r>
              <a:rPr lang="ru-RU" sz="3200" dirty="0"/>
              <a:t> </a:t>
            </a:r>
            <a:r>
              <a:rPr lang="ru-RU" sz="3200" dirty="0" err="1"/>
              <a:t>траєкторій</a:t>
            </a:r>
            <a:r>
              <a:rPr lang="ru-RU" sz="3200" dirty="0"/>
              <a:t>, </a:t>
            </a:r>
            <a:r>
              <a:rPr lang="ru-RU" sz="3200" dirty="0" err="1"/>
              <a:t>формування</a:t>
            </a:r>
            <a:r>
              <a:rPr lang="ru-RU" sz="3200" dirty="0"/>
              <a:t> </a:t>
            </a:r>
            <a:r>
              <a:rPr lang="ru-RU" sz="3200" dirty="0" err="1"/>
              <a:t>політики</a:t>
            </a:r>
            <a:r>
              <a:rPr lang="ru-RU" sz="3200" dirty="0"/>
              <a:t> </a:t>
            </a:r>
            <a:r>
              <a:rPr lang="ru-RU" sz="3200" dirty="0" err="1"/>
              <a:t>оцінювання</a:t>
            </a:r>
            <a:r>
              <a:rPr lang="ru-RU" sz="3200" dirty="0"/>
              <a:t>, </a:t>
            </a:r>
            <a:r>
              <a:rPr lang="ru-RU" sz="3200" dirty="0" err="1"/>
              <a:t>що</a:t>
            </a:r>
            <a:r>
              <a:rPr lang="ru-RU" sz="3200" dirty="0"/>
              <a:t> </a:t>
            </a:r>
            <a:r>
              <a:rPr lang="ru-RU" sz="3200" dirty="0" err="1"/>
              <a:t>сприяє</a:t>
            </a:r>
            <a:r>
              <a:rPr lang="ru-RU" sz="3200" dirty="0"/>
              <a:t/>
            </a:r>
            <a:br>
              <a:rPr lang="ru-RU" sz="3200" dirty="0"/>
            </a:br>
            <a:r>
              <a:rPr lang="ru-RU" sz="3200" dirty="0"/>
              <a:t>максимальному </a:t>
            </a:r>
            <a:r>
              <a:rPr lang="ru-RU" sz="3200" dirty="0" err="1"/>
              <a:t>залученню</a:t>
            </a:r>
            <a:r>
              <a:rPr lang="ru-RU" sz="3200" dirty="0"/>
              <a:t> </a:t>
            </a:r>
            <a:r>
              <a:rPr lang="ru-RU" sz="3200" dirty="0" err="1"/>
              <a:t>студентів</a:t>
            </a:r>
            <a:r>
              <a:rPr lang="ru-RU" sz="3200" dirty="0"/>
              <a:t> до </a:t>
            </a:r>
            <a:r>
              <a:rPr lang="ru-RU" sz="3200" dirty="0" err="1"/>
              <a:t>творення</a:t>
            </a:r>
            <a:r>
              <a:rPr lang="ru-RU" sz="3200" dirty="0"/>
              <a:t> </a:t>
            </a:r>
            <a:r>
              <a:rPr lang="ru-RU" sz="3200" dirty="0" err="1"/>
              <a:t>свого</a:t>
            </a:r>
            <a:r>
              <a:rPr lang="ru-RU" sz="3200" dirty="0"/>
              <a:t> </a:t>
            </a:r>
            <a:r>
              <a:rPr lang="ru-RU" sz="3200" dirty="0" err="1"/>
              <a:t>навчального</a:t>
            </a:r>
            <a:r>
              <a:rPr lang="ru-RU" sz="3200" dirty="0"/>
              <a:t> </a:t>
            </a:r>
            <a:r>
              <a:rPr lang="ru-RU" sz="3200" dirty="0" err="1"/>
              <a:t>процесу</a:t>
            </a:r>
            <a:endParaRPr lang="ru-RU" sz="3200" dirty="0"/>
          </a:p>
        </p:txBody>
      </p:sp>
      <p:sp>
        <p:nvSpPr>
          <p:cNvPr id="4" name="Прямоугольник 3"/>
          <p:cNvSpPr/>
          <p:nvPr/>
        </p:nvSpPr>
        <p:spPr>
          <a:xfrm>
            <a:off x="1473641" y="4255446"/>
            <a:ext cx="8982324" cy="1200329"/>
          </a:xfrm>
          <a:prstGeom prst="rect">
            <a:avLst/>
          </a:prstGeom>
        </p:spPr>
        <p:txBody>
          <a:bodyPr wrap="square">
            <a:spAutoFit/>
          </a:bodyPr>
          <a:lstStyle/>
          <a:p>
            <a:r>
              <a:rPr lang="ru-RU" dirty="0"/>
              <a:t>100% </a:t>
            </a:r>
            <a:r>
              <a:rPr lang="ru-RU" dirty="0" err="1"/>
              <a:t>науково-педагогічних</a:t>
            </a:r>
            <a:r>
              <a:rPr lang="ru-RU" dirty="0"/>
              <a:t> </a:t>
            </a:r>
            <a:r>
              <a:rPr lang="ru-RU" dirty="0" err="1"/>
              <a:t>працівників</a:t>
            </a:r>
            <a:r>
              <a:rPr lang="ru-RU" dirty="0"/>
              <a:t> </a:t>
            </a:r>
            <a:r>
              <a:rPr lang="ru-RU" dirty="0" err="1"/>
              <a:t>пройшли</a:t>
            </a:r>
            <a:r>
              <a:rPr lang="ru-RU" dirty="0"/>
              <a:t> </a:t>
            </a:r>
            <a:r>
              <a:rPr lang="ru-RU" dirty="0" err="1"/>
              <a:t>курси</a:t>
            </a:r>
            <a:r>
              <a:rPr lang="ru-RU" dirty="0"/>
              <a:t> </a:t>
            </a:r>
            <a:r>
              <a:rPr lang="ru-RU" dirty="0" err="1"/>
              <a:t>підвищення</a:t>
            </a:r>
            <a:r>
              <a:rPr lang="ru-RU" dirty="0"/>
              <a:t> </a:t>
            </a:r>
            <a:r>
              <a:rPr lang="ru-RU" dirty="0" err="1"/>
              <a:t>викладацької</a:t>
            </a:r>
            <a:r>
              <a:rPr lang="ru-RU" dirty="0"/>
              <a:t> </a:t>
            </a:r>
            <a:r>
              <a:rPr lang="ru-RU" dirty="0" err="1" smtClean="0"/>
              <a:t>майстерності</a:t>
            </a:r>
            <a:r>
              <a:rPr lang="ru-RU" dirty="0" smtClean="0"/>
              <a:t> </a:t>
            </a:r>
            <a:r>
              <a:rPr lang="ru-RU" dirty="0" err="1" smtClean="0"/>
              <a:t>викладачів</a:t>
            </a:r>
            <a:r>
              <a:rPr lang="ru-RU" dirty="0"/>
              <a:t>, як </a:t>
            </a:r>
            <a:r>
              <a:rPr lang="ru-RU" dirty="0" err="1"/>
              <a:t>внутрішні</a:t>
            </a:r>
            <a:r>
              <a:rPr lang="ru-RU" dirty="0"/>
              <a:t>, так і </a:t>
            </a:r>
            <a:r>
              <a:rPr lang="ru-RU" dirty="0" err="1"/>
              <a:t>зовнішні</a:t>
            </a:r>
            <a:r>
              <a:rPr lang="ru-RU" dirty="0" smtClean="0"/>
              <a:t>.</a:t>
            </a:r>
          </a:p>
          <a:p>
            <a:r>
              <a:rPr lang="uk-UA" dirty="0" smtClean="0"/>
              <a:t>Українські: Славкова О.П., Лукаш С.М., </a:t>
            </a:r>
            <a:r>
              <a:rPr lang="uk-UA" dirty="0" err="1" smtClean="0"/>
              <a:t>Аьрахам</a:t>
            </a:r>
            <a:r>
              <a:rPr lang="uk-UA" dirty="0" smtClean="0"/>
              <a:t> Ю.В.</a:t>
            </a:r>
          </a:p>
          <a:p>
            <a:r>
              <a:rPr lang="uk-UA" dirty="0" smtClean="0"/>
              <a:t>Закордонні: </a:t>
            </a:r>
            <a:r>
              <a:rPr lang="uk-UA" dirty="0" err="1" smtClean="0"/>
              <a:t>Калачевська</a:t>
            </a:r>
            <a:r>
              <a:rPr lang="uk-UA" dirty="0" smtClean="0"/>
              <a:t> Л.І., </a:t>
            </a:r>
            <a:r>
              <a:rPr lang="uk-UA" dirty="0" err="1" smtClean="0"/>
              <a:t>Бричко</a:t>
            </a:r>
            <a:r>
              <a:rPr lang="uk-UA" dirty="0" smtClean="0"/>
              <a:t> А.М., Харченко Т.О.</a:t>
            </a:r>
            <a:endParaRPr lang="ru-RU" dirty="0"/>
          </a:p>
        </p:txBody>
      </p:sp>
    </p:spTree>
    <p:extLst>
      <p:ext uri="{BB962C8B-B14F-4D97-AF65-F5344CB8AC3E}">
        <p14:creationId xmlns:p14="http://schemas.microsoft.com/office/powerpoint/2010/main" val="2461002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374" y="349858"/>
            <a:ext cx="10463916" cy="3395206"/>
          </a:xfrm>
        </p:spPr>
        <p:txBody>
          <a:bodyPr>
            <a:noAutofit/>
          </a:bodyPr>
          <a:lstStyle/>
          <a:p>
            <a:r>
              <a:rPr lang="ru-RU" sz="2800" dirty="0" err="1"/>
              <a:t>Ціль</a:t>
            </a:r>
            <a:r>
              <a:rPr lang="ru-RU" sz="2800" dirty="0"/>
              <a:t> 6. </a:t>
            </a:r>
            <a:r>
              <a:rPr lang="ru-RU" sz="2800" dirty="0" err="1"/>
              <a:t>Розвиток</a:t>
            </a:r>
            <a:r>
              <a:rPr lang="ru-RU" sz="2800" dirty="0"/>
              <a:t> </a:t>
            </a:r>
            <a:r>
              <a:rPr lang="ru-RU" sz="2800" dirty="0" err="1"/>
              <a:t>системи</a:t>
            </a:r>
            <a:r>
              <a:rPr lang="ru-RU" sz="2800" dirty="0"/>
              <a:t> </a:t>
            </a:r>
            <a:r>
              <a:rPr lang="ru-RU" sz="2800" dirty="0" err="1"/>
              <a:t>внутрішнього</a:t>
            </a:r>
            <a:r>
              <a:rPr lang="ru-RU" sz="2800" dirty="0"/>
              <a:t> </a:t>
            </a:r>
            <a:r>
              <a:rPr lang="ru-RU" sz="2800" dirty="0" err="1"/>
              <a:t>забезпечення</a:t>
            </a:r>
            <a:r>
              <a:rPr lang="ru-RU" sz="2800" dirty="0"/>
              <a:t> </a:t>
            </a:r>
            <a:r>
              <a:rPr lang="ru-RU" sz="2800" dirty="0" err="1"/>
              <a:t>якості</a:t>
            </a:r>
            <a:r>
              <a:rPr lang="ru-RU" sz="2800" dirty="0"/>
              <a:t> </a:t>
            </a:r>
            <a:r>
              <a:rPr lang="ru-RU" sz="2800" dirty="0" err="1"/>
              <a:t>освіти</a:t>
            </a:r>
            <a:r>
              <a:rPr lang="ru-RU" sz="2800" dirty="0"/>
              <a:t>, у тому </a:t>
            </a:r>
            <a:r>
              <a:rPr lang="ru-RU" sz="2800" dirty="0" err="1"/>
              <a:t>числі</a:t>
            </a:r>
            <a:r>
              <a:rPr lang="ru-RU" sz="2800" dirty="0"/>
              <a:t> </a:t>
            </a:r>
            <a:r>
              <a:rPr lang="ru-RU" sz="2800" dirty="0" err="1"/>
              <a:t>удосконалення</a:t>
            </a:r>
            <a:r>
              <a:rPr lang="ru-RU" sz="2800" dirty="0"/>
              <a:t> </a:t>
            </a:r>
            <a:r>
              <a:rPr lang="ru-RU" sz="2800" dirty="0" err="1"/>
              <a:t>процедури</a:t>
            </a:r>
            <a:r>
              <a:rPr lang="ru-RU" sz="2800" dirty="0"/>
              <a:t/>
            </a:r>
            <a:br>
              <a:rPr lang="ru-RU" sz="2800" dirty="0"/>
            </a:br>
            <a:r>
              <a:rPr lang="ru-RU" sz="2800" dirty="0" err="1"/>
              <a:t>відслідковування</a:t>
            </a:r>
            <a:r>
              <a:rPr lang="ru-RU" sz="2800" dirty="0"/>
              <a:t> </a:t>
            </a:r>
            <a:r>
              <a:rPr lang="ru-RU" sz="2800" dirty="0" err="1"/>
              <a:t>кар'єрного</a:t>
            </a:r>
            <a:r>
              <a:rPr lang="ru-RU" sz="2800" dirty="0"/>
              <a:t> шляху </a:t>
            </a:r>
            <a:r>
              <a:rPr lang="ru-RU" sz="2800" dirty="0" err="1"/>
              <a:t>випускників</a:t>
            </a:r>
            <a:r>
              <a:rPr lang="ru-RU" sz="2800" dirty="0"/>
              <a:t>, </a:t>
            </a:r>
            <a:r>
              <a:rPr lang="ru-RU" sz="2800" dirty="0" err="1"/>
              <a:t>визнання</a:t>
            </a:r>
            <a:r>
              <a:rPr lang="ru-RU" sz="2800" dirty="0"/>
              <a:t> </a:t>
            </a:r>
            <a:r>
              <a:rPr lang="ru-RU" sz="2800" dirty="0" err="1"/>
              <a:t>результатів</a:t>
            </a:r>
            <a:r>
              <a:rPr lang="ru-RU" sz="2800" dirty="0"/>
              <a:t> </a:t>
            </a:r>
            <a:r>
              <a:rPr lang="ru-RU" sz="2800" dirty="0" err="1"/>
              <a:t>навчання</a:t>
            </a:r>
            <a:r>
              <a:rPr lang="ru-RU" sz="2800" dirty="0"/>
              <a:t> </a:t>
            </a:r>
            <a:r>
              <a:rPr lang="ru-RU" sz="2800" dirty="0" err="1"/>
              <a:t>отриманих</a:t>
            </a:r>
            <a:r>
              <a:rPr lang="ru-RU" sz="2800" dirty="0"/>
              <a:t> у </a:t>
            </a:r>
            <a:r>
              <a:rPr lang="ru-RU" sz="2800" dirty="0" err="1" smtClean="0"/>
              <a:t>неформальній</a:t>
            </a:r>
            <a:r>
              <a:rPr lang="ru-RU" sz="2800" dirty="0" smtClean="0"/>
              <a:t> та </a:t>
            </a:r>
            <a:r>
              <a:rPr lang="ru-RU" sz="2800" dirty="0" err="1"/>
              <a:t>інформальній</a:t>
            </a:r>
            <a:r>
              <a:rPr lang="ru-RU" sz="2800" dirty="0"/>
              <a:t> </a:t>
            </a:r>
            <a:r>
              <a:rPr lang="ru-RU" sz="2800" dirty="0" err="1"/>
              <a:t>освіті</a:t>
            </a:r>
            <a:r>
              <a:rPr lang="ru-RU" sz="2800" dirty="0"/>
              <a:t>), </a:t>
            </a:r>
            <a:r>
              <a:rPr lang="ru-RU" sz="2800" dirty="0" err="1" smtClean="0"/>
              <a:t>запровадження</a:t>
            </a:r>
            <a:r>
              <a:rPr lang="ru-RU" sz="2800" dirty="0" smtClean="0"/>
              <a:t> </a:t>
            </a:r>
            <a:r>
              <a:rPr lang="ru-RU" sz="2800" dirty="0" err="1"/>
              <a:t>автоматизованої</a:t>
            </a:r>
            <a:r>
              <a:rPr lang="ru-RU" sz="2800" dirty="0"/>
              <a:t> </a:t>
            </a:r>
            <a:r>
              <a:rPr lang="ru-RU" sz="2800" dirty="0" err="1"/>
              <a:t>системи</a:t>
            </a:r>
            <a:r>
              <a:rPr lang="ru-RU" sz="2800" dirty="0"/>
              <a:t> </a:t>
            </a:r>
            <a:r>
              <a:rPr lang="ru-RU" sz="2800" dirty="0" err="1"/>
              <a:t>опитування</a:t>
            </a:r>
            <a:r>
              <a:rPr lang="ru-RU" sz="2800" dirty="0"/>
              <a:t> </a:t>
            </a:r>
            <a:r>
              <a:rPr lang="ru-RU" sz="2800" dirty="0" err="1"/>
              <a:t>студентів</a:t>
            </a:r>
            <a:r>
              <a:rPr lang="ru-RU" sz="2800" dirty="0"/>
              <a:t> </a:t>
            </a:r>
            <a:r>
              <a:rPr lang="ru-RU" sz="2800" dirty="0" err="1"/>
              <a:t>щодо</a:t>
            </a:r>
            <a:r>
              <a:rPr lang="ru-RU" sz="2800" dirty="0"/>
              <a:t> </a:t>
            </a:r>
            <a:r>
              <a:rPr lang="ru-RU" sz="2800" dirty="0" err="1" smtClean="0"/>
              <a:t>вивчення</a:t>
            </a:r>
            <a:r>
              <a:rPr lang="ru-RU" sz="2800" dirty="0" smtClean="0"/>
              <a:t> </a:t>
            </a:r>
            <a:r>
              <a:rPr lang="ru-RU" sz="2800" dirty="0" err="1" smtClean="0"/>
              <a:t>дисциплін</a:t>
            </a:r>
            <a:r>
              <a:rPr lang="ru-RU" sz="2800" dirty="0" smtClean="0"/>
              <a:t> </a:t>
            </a:r>
            <a:r>
              <a:rPr lang="ru-RU" sz="2800" dirty="0"/>
              <a:t>та </a:t>
            </a:r>
            <a:r>
              <a:rPr lang="ru-RU" sz="2800" dirty="0" err="1"/>
              <a:t>освітніх</a:t>
            </a:r>
            <a:r>
              <a:rPr lang="ru-RU" sz="2800" dirty="0"/>
              <a:t> </a:t>
            </a:r>
            <a:r>
              <a:rPr lang="ru-RU" sz="2800" dirty="0" err="1"/>
              <a:t>програм</a:t>
            </a:r>
            <a:r>
              <a:rPr lang="ru-RU" sz="2800" dirty="0"/>
              <a:t>, </a:t>
            </a:r>
            <a:r>
              <a:rPr lang="ru-RU" sz="2800" dirty="0" err="1" smtClean="0"/>
              <a:t>запровадження</a:t>
            </a:r>
            <a:r>
              <a:rPr lang="ru-RU" sz="2800" dirty="0" smtClean="0"/>
              <a:t> </a:t>
            </a:r>
            <a:r>
              <a:rPr lang="ru-RU" sz="2800" dirty="0" err="1"/>
              <a:t>формування</a:t>
            </a:r>
            <a:r>
              <a:rPr lang="ru-RU" sz="2800" dirty="0"/>
              <a:t> </a:t>
            </a:r>
            <a:r>
              <a:rPr lang="ru-RU" sz="2800" dirty="0" err="1"/>
              <a:t>довідників</a:t>
            </a:r>
            <a:r>
              <a:rPr lang="ru-RU" sz="2800" dirty="0"/>
              <a:t> за ОП для </a:t>
            </a:r>
            <a:r>
              <a:rPr lang="ru-RU" sz="2800" dirty="0" err="1"/>
              <a:t>здобувачів</a:t>
            </a:r>
            <a:endParaRPr lang="ru-RU" sz="2800" dirty="0"/>
          </a:p>
        </p:txBody>
      </p:sp>
      <p:sp>
        <p:nvSpPr>
          <p:cNvPr id="3" name="Объект 2"/>
          <p:cNvSpPr>
            <a:spLocks noGrp="1"/>
          </p:cNvSpPr>
          <p:nvPr>
            <p:ph idx="1"/>
          </p:nvPr>
        </p:nvSpPr>
        <p:spPr>
          <a:xfrm>
            <a:off x="946206" y="3840481"/>
            <a:ext cx="9386126" cy="2464903"/>
          </a:xfrm>
        </p:spPr>
        <p:txBody>
          <a:bodyPr>
            <a:normAutofit fontScale="85000" lnSpcReduction="20000"/>
          </a:bodyPr>
          <a:lstStyle/>
          <a:p>
            <a:pPr marL="68580" indent="0">
              <a:buNone/>
            </a:pPr>
            <a:r>
              <a:rPr lang="ru-RU" dirty="0"/>
              <a:t>1. </a:t>
            </a:r>
            <a:r>
              <a:rPr lang="ru-RU" dirty="0" err="1"/>
              <a:t>Створення</a:t>
            </a:r>
            <a:r>
              <a:rPr lang="ru-RU" dirty="0"/>
              <a:t> за кожною </a:t>
            </a:r>
            <a:r>
              <a:rPr lang="ru-RU" dirty="0" err="1"/>
              <a:t>освітньою</a:t>
            </a:r>
            <a:r>
              <a:rPr lang="ru-RU" dirty="0"/>
              <a:t> </a:t>
            </a:r>
            <a:r>
              <a:rPr lang="ru-RU" dirty="0" err="1"/>
              <a:t>програмою</a:t>
            </a:r>
            <a:r>
              <a:rPr lang="ru-RU" dirty="0"/>
              <a:t> </a:t>
            </a:r>
            <a:r>
              <a:rPr lang="ru-RU" dirty="0" err="1"/>
              <a:t>силабусів</a:t>
            </a:r>
            <a:r>
              <a:rPr lang="ru-RU" dirty="0"/>
              <a:t>. </a:t>
            </a:r>
            <a:r>
              <a:rPr lang="ru-RU" dirty="0" err="1"/>
              <a:t>Друк</a:t>
            </a:r>
            <a:r>
              <a:rPr lang="ru-RU" dirty="0"/>
              <a:t> </a:t>
            </a:r>
            <a:r>
              <a:rPr lang="ru-RU" dirty="0" err="1"/>
              <a:t>фахових</a:t>
            </a:r>
            <a:r>
              <a:rPr lang="ru-RU" dirty="0"/>
              <a:t> </a:t>
            </a:r>
            <a:r>
              <a:rPr lang="ru-RU" dirty="0" err="1"/>
              <a:t>публікацій</a:t>
            </a:r>
            <a:r>
              <a:rPr lang="ru-RU" dirty="0"/>
              <a:t> та у </a:t>
            </a:r>
            <a:r>
              <a:rPr lang="ru-RU" dirty="0" err="1"/>
              <a:t>виданнях</a:t>
            </a:r>
            <a:r>
              <a:rPr lang="ru-RU" dirty="0"/>
              <a:t>, </a:t>
            </a:r>
            <a:r>
              <a:rPr lang="ru-RU" dirty="0" err="1"/>
              <a:t>що</a:t>
            </a:r>
            <a:r>
              <a:rPr lang="ru-RU" dirty="0"/>
              <a:t> </a:t>
            </a:r>
            <a:r>
              <a:rPr lang="ru-RU" dirty="0" err="1"/>
              <a:t>індексуються</a:t>
            </a:r>
            <a:r>
              <a:rPr lang="ru-RU" dirty="0"/>
              <a:t> </a:t>
            </a:r>
            <a:r>
              <a:rPr lang="ru-RU" dirty="0" smtClean="0"/>
              <a:t>у </a:t>
            </a:r>
            <a:r>
              <a:rPr lang="ru-RU" dirty="0" err="1" smtClean="0"/>
              <a:t>науково-метричних</a:t>
            </a:r>
            <a:r>
              <a:rPr lang="ru-RU" dirty="0" smtClean="0"/>
              <a:t> </a:t>
            </a:r>
            <a:r>
              <a:rPr lang="ru-RU" dirty="0"/>
              <a:t>базах, </a:t>
            </a:r>
            <a:r>
              <a:rPr lang="ru-RU" dirty="0" err="1"/>
              <a:t>випуск</a:t>
            </a:r>
            <a:r>
              <a:rPr lang="ru-RU" dirty="0"/>
              <a:t> </a:t>
            </a:r>
            <a:r>
              <a:rPr lang="ru-RU" dirty="0" err="1"/>
              <a:t>підручників</a:t>
            </a:r>
            <a:r>
              <a:rPr lang="ru-RU" dirty="0"/>
              <a:t>, </a:t>
            </a:r>
            <a:r>
              <a:rPr lang="ru-RU" dirty="0" err="1"/>
              <a:t>що</a:t>
            </a:r>
            <a:r>
              <a:rPr lang="ru-RU" dirty="0"/>
              <a:t> </a:t>
            </a:r>
            <a:r>
              <a:rPr lang="ru-RU" dirty="0" err="1"/>
              <a:t>забезпечують</a:t>
            </a:r>
            <a:r>
              <a:rPr lang="ru-RU" dirty="0"/>
              <a:t> </a:t>
            </a:r>
            <a:r>
              <a:rPr lang="ru-RU" dirty="0" err="1"/>
              <a:t>освітні</a:t>
            </a:r>
            <a:r>
              <a:rPr lang="ru-RU" dirty="0"/>
              <a:t> </a:t>
            </a:r>
            <a:r>
              <a:rPr lang="ru-RU" dirty="0" err="1"/>
              <a:t>компоненти</a:t>
            </a:r>
            <a:r>
              <a:rPr lang="ru-RU" dirty="0"/>
              <a:t> </a:t>
            </a:r>
            <a:r>
              <a:rPr lang="ru-RU" dirty="0" err="1"/>
              <a:t>освітніх</a:t>
            </a:r>
            <a:r>
              <a:rPr lang="ru-RU" dirty="0"/>
              <a:t> </a:t>
            </a:r>
            <a:r>
              <a:rPr lang="ru-RU" dirty="0" err="1"/>
              <a:t>програм</a:t>
            </a:r>
            <a:r>
              <a:rPr lang="ru-RU" dirty="0" smtClean="0"/>
              <a:t>.</a:t>
            </a:r>
            <a:endParaRPr lang="ru-RU" dirty="0"/>
          </a:p>
          <a:p>
            <a:pPr marL="68580" indent="0">
              <a:buNone/>
            </a:pPr>
            <a:r>
              <a:rPr lang="ru-RU" dirty="0"/>
              <a:t>3. </a:t>
            </a:r>
            <a:r>
              <a:rPr lang="ru-RU" dirty="0" err="1"/>
              <a:t>Впровадження</a:t>
            </a:r>
            <a:r>
              <a:rPr lang="ru-RU" dirty="0"/>
              <a:t> онлайн </a:t>
            </a:r>
            <a:r>
              <a:rPr lang="ru-RU" dirty="0" err="1"/>
              <a:t>анкетування</a:t>
            </a:r>
            <a:r>
              <a:rPr lang="ru-RU" dirty="0"/>
              <a:t> </a:t>
            </a:r>
            <a:r>
              <a:rPr lang="ru-RU" dirty="0" err="1"/>
              <a:t>випускників</a:t>
            </a:r>
            <a:r>
              <a:rPr lang="ru-RU" dirty="0"/>
              <a:t> та </a:t>
            </a:r>
            <a:r>
              <a:rPr lang="ru-RU" dirty="0" err="1"/>
              <a:t>обговорення</a:t>
            </a:r>
            <a:r>
              <a:rPr lang="ru-RU" dirty="0"/>
              <a:t> </a:t>
            </a:r>
            <a:r>
              <a:rPr lang="ru-RU" dirty="0" err="1"/>
              <a:t>результатів</a:t>
            </a:r>
            <a:r>
              <a:rPr lang="ru-RU" dirty="0"/>
              <a:t> </a:t>
            </a:r>
            <a:r>
              <a:rPr lang="ru-RU" dirty="0" err="1"/>
              <a:t>під</a:t>
            </a:r>
            <a:r>
              <a:rPr lang="ru-RU" dirty="0"/>
              <a:t> час </a:t>
            </a:r>
            <a:r>
              <a:rPr lang="ru-RU" dirty="0" err="1"/>
              <a:t>проведення</a:t>
            </a:r>
            <a:r>
              <a:rPr lang="ru-RU" dirty="0"/>
              <a:t> </a:t>
            </a:r>
            <a:r>
              <a:rPr lang="ru-RU" dirty="0" err="1"/>
              <a:t>круглих</a:t>
            </a:r>
            <a:r>
              <a:rPr lang="ru-RU" dirty="0"/>
              <a:t> </a:t>
            </a:r>
            <a:r>
              <a:rPr lang="ru-RU" dirty="0" err="1"/>
              <a:t>столів</a:t>
            </a:r>
            <a:r>
              <a:rPr lang="ru-RU" dirty="0"/>
              <a:t> </a:t>
            </a:r>
            <a:r>
              <a:rPr lang="ru-RU" dirty="0" smtClean="0"/>
              <a:t>з метою </a:t>
            </a:r>
            <a:r>
              <a:rPr lang="ru-RU" dirty="0" err="1"/>
              <a:t>удосконалення</a:t>
            </a:r>
            <a:r>
              <a:rPr lang="ru-RU" dirty="0"/>
              <a:t> ОП. </a:t>
            </a:r>
          </a:p>
          <a:p>
            <a:pPr marL="68580" indent="0">
              <a:buNone/>
            </a:pPr>
            <a:r>
              <a:rPr lang="ru-RU" dirty="0"/>
              <a:t>4. </a:t>
            </a:r>
            <a:r>
              <a:rPr lang="ru-RU" dirty="0" err="1"/>
              <a:t>Цільове</a:t>
            </a:r>
            <a:r>
              <a:rPr lang="ru-RU" dirty="0"/>
              <a:t> </a:t>
            </a:r>
            <a:r>
              <a:rPr lang="ru-RU" dirty="0" err="1"/>
              <a:t>стажування</a:t>
            </a:r>
            <a:r>
              <a:rPr lang="ru-RU" dirty="0"/>
              <a:t> </a:t>
            </a:r>
            <a:r>
              <a:rPr lang="ru-RU" dirty="0" err="1"/>
              <a:t>викладачів</a:t>
            </a:r>
            <a:r>
              <a:rPr lang="ru-RU" dirty="0"/>
              <a:t> </a:t>
            </a:r>
            <a:r>
              <a:rPr lang="ru-RU" dirty="0" err="1"/>
              <a:t>направлене</a:t>
            </a:r>
            <a:r>
              <a:rPr lang="ru-RU" dirty="0"/>
              <a:t> на </a:t>
            </a:r>
            <a:r>
              <a:rPr lang="ru-RU" dirty="0" err="1"/>
              <a:t>забезпечення</a:t>
            </a:r>
            <a:r>
              <a:rPr lang="ru-RU" dirty="0"/>
              <a:t> </a:t>
            </a:r>
            <a:r>
              <a:rPr lang="ru-RU" dirty="0" err="1"/>
              <a:t>фахових</a:t>
            </a:r>
            <a:r>
              <a:rPr lang="ru-RU" dirty="0"/>
              <a:t> компетентностей </a:t>
            </a:r>
            <a:r>
              <a:rPr lang="ru-RU" dirty="0" smtClean="0"/>
              <a:t>НПП</a:t>
            </a:r>
            <a:endParaRPr lang="ru-RU" dirty="0"/>
          </a:p>
        </p:txBody>
      </p:sp>
    </p:spTree>
    <p:extLst>
      <p:ext uri="{BB962C8B-B14F-4D97-AF65-F5344CB8AC3E}">
        <p14:creationId xmlns:p14="http://schemas.microsoft.com/office/powerpoint/2010/main" val="239422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1563" y="644056"/>
            <a:ext cx="9366325" cy="2067297"/>
          </a:xfrm>
        </p:spPr>
        <p:txBody>
          <a:bodyPr>
            <a:noAutofit/>
          </a:bodyPr>
          <a:lstStyle/>
          <a:p>
            <a:r>
              <a:rPr lang="ru-RU" sz="2800" dirty="0" err="1"/>
              <a:t>Ціль</a:t>
            </a:r>
            <a:r>
              <a:rPr lang="ru-RU" sz="2800" dirty="0"/>
              <a:t> 7. </a:t>
            </a:r>
            <a:r>
              <a:rPr lang="ru-RU" sz="2800" dirty="0" err="1"/>
              <a:t>Розширення</a:t>
            </a:r>
            <a:r>
              <a:rPr lang="ru-RU" sz="2800" dirty="0"/>
              <a:t> </a:t>
            </a:r>
            <a:r>
              <a:rPr lang="ru-RU" sz="2800" dirty="0" err="1"/>
              <a:t>можливостей</a:t>
            </a:r>
            <a:r>
              <a:rPr lang="ru-RU" sz="2800" dirty="0"/>
              <a:t> для </a:t>
            </a:r>
            <a:r>
              <a:rPr lang="ru-RU" sz="2800" dirty="0" err="1"/>
              <a:t>реалізації</a:t>
            </a:r>
            <a:r>
              <a:rPr lang="ru-RU" sz="2800" dirty="0"/>
              <a:t> студентами права на </a:t>
            </a:r>
            <a:r>
              <a:rPr lang="ru-RU" sz="2800" dirty="0" err="1" smtClean="0"/>
              <a:t>академічну</a:t>
            </a:r>
            <a:r>
              <a:rPr lang="ru-RU" sz="2800" dirty="0" smtClean="0"/>
              <a:t> </a:t>
            </a:r>
            <a:r>
              <a:rPr lang="ru-RU" sz="2800" dirty="0" err="1" smtClean="0"/>
              <a:t>мобільність</a:t>
            </a:r>
            <a:r>
              <a:rPr lang="ru-RU" sz="2800" dirty="0" smtClean="0"/>
              <a:t> </a:t>
            </a:r>
            <a:r>
              <a:rPr lang="ru-RU" sz="2800" dirty="0"/>
              <a:t>через </a:t>
            </a:r>
            <a:r>
              <a:rPr lang="ru-RU" sz="2800" dirty="0" err="1"/>
              <a:t>формування</a:t>
            </a:r>
            <a:r>
              <a:rPr lang="ru-RU" sz="2800" dirty="0"/>
              <a:t> в </a:t>
            </a:r>
            <a:r>
              <a:rPr lang="ru-RU" sz="2800" dirty="0" err="1"/>
              <a:t>освітніх</a:t>
            </a:r>
            <a:r>
              <a:rPr lang="ru-RU" sz="2800" dirty="0"/>
              <a:t> </a:t>
            </a:r>
            <a:r>
              <a:rPr lang="ru-RU" sz="2800" dirty="0" err="1" smtClean="0"/>
              <a:t>програмах</a:t>
            </a:r>
            <a:r>
              <a:rPr lang="ru-RU" sz="2800" dirty="0" smtClean="0"/>
              <a:t> </a:t>
            </a:r>
            <a:r>
              <a:rPr lang="ru-RU" sz="2800" dirty="0"/>
              <a:t>«</a:t>
            </a:r>
            <a:r>
              <a:rPr lang="ru-RU" sz="2800" dirty="0" err="1"/>
              <a:t>вікон</a:t>
            </a:r>
            <a:r>
              <a:rPr lang="ru-RU" sz="2800" dirty="0"/>
              <a:t> </a:t>
            </a:r>
            <a:r>
              <a:rPr lang="ru-RU" sz="2800" dirty="0" err="1"/>
              <a:t>мобільності</a:t>
            </a:r>
            <a:r>
              <a:rPr lang="ru-RU" sz="2800" dirty="0" smtClean="0"/>
              <a:t>», </a:t>
            </a:r>
            <a:r>
              <a:rPr lang="ru-RU" sz="2800" dirty="0" err="1" smtClean="0"/>
              <a:t>розвиток</a:t>
            </a:r>
            <a:r>
              <a:rPr lang="ru-RU" sz="2800" dirty="0" smtClean="0"/>
              <a:t> </a:t>
            </a:r>
            <a:r>
              <a:rPr lang="ru-RU" sz="2800" dirty="0" err="1"/>
              <a:t>стратегічних</a:t>
            </a:r>
            <a:r>
              <a:rPr lang="ru-RU" sz="2800" dirty="0"/>
              <a:t> </a:t>
            </a:r>
            <a:r>
              <a:rPr lang="ru-RU" sz="2800" dirty="0" err="1"/>
              <a:t>комунікацій</a:t>
            </a:r>
            <a:r>
              <a:rPr lang="ru-RU" sz="2800" dirty="0"/>
              <a:t> з партнерами як </a:t>
            </a:r>
            <a:r>
              <a:rPr lang="ru-RU" sz="2800" dirty="0" err="1"/>
              <a:t>вітчизняними</a:t>
            </a:r>
            <a:r>
              <a:rPr lang="ru-RU" sz="2800" dirty="0"/>
              <a:t>, так </a:t>
            </a:r>
            <a:r>
              <a:rPr lang="ru-RU" sz="2800" dirty="0" smtClean="0"/>
              <a:t>і </a:t>
            </a:r>
            <a:r>
              <a:rPr lang="ru-RU" sz="2800" dirty="0" err="1" smtClean="0"/>
              <a:t>закордонними</a:t>
            </a:r>
            <a:endParaRPr lang="ru-RU" sz="2800" dirty="0"/>
          </a:p>
        </p:txBody>
      </p:sp>
      <p:sp>
        <p:nvSpPr>
          <p:cNvPr id="3" name="Объект 2"/>
          <p:cNvSpPr>
            <a:spLocks noGrp="1"/>
          </p:cNvSpPr>
          <p:nvPr>
            <p:ph idx="1"/>
          </p:nvPr>
        </p:nvSpPr>
        <p:spPr>
          <a:xfrm>
            <a:off x="1431079" y="2878372"/>
            <a:ext cx="9036423" cy="2954257"/>
          </a:xfrm>
        </p:spPr>
        <p:txBody>
          <a:bodyPr>
            <a:normAutofit/>
          </a:bodyPr>
          <a:lstStyle/>
          <a:p>
            <a:pPr>
              <a:spcBef>
                <a:spcPts val="0"/>
              </a:spcBef>
            </a:pPr>
            <a:r>
              <a:rPr lang="ru-RU" dirty="0" err="1" smtClean="0"/>
              <a:t>Міжнародна</a:t>
            </a:r>
            <a:r>
              <a:rPr lang="ru-RU" dirty="0" smtClean="0"/>
              <a:t> </a:t>
            </a:r>
            <a:r>
              <a:rPr lang="ru-RU" dirty="0" err="1"/>
              <a:t>літня</a:t>
            </a:r>
            <a:r>
              <a:rPr lang="ru-RU" dirty="0"/>
              <a:t> школа в </a:t>
            </a:r>
            <a:r>
              <a:rPr lang="ru-RU" dirty="0" err="1"/>
              <a:t>Німеччині</a:t>
            </a:r>
            <a:r>
              <a:rPr lang="ru-RU" dirty="0"/>
              <a:t> (2 </a:t>
            </a:r>
            <a:r>
              <a:rPr lang="ru-RU" dirty="0" err="1"/>
              <a:t>тижні</a:t>
            </a:r>
            <a:r>
              <a:rPr lang="ru-RU" dirty="0"/>
              <a:t>) в </a:t>
            </a:r>
            <a:r>
              <a:rPr lang="ru-RU" dirty="0" err="1"/>
              <a:t>Університеті</a:t>
            </a:r>
            <a:r>
              <a:rPr lang="ru-RU" dirty="0"/>
              <a:t> </a:t>
            </a:r>
            <a:r>
              <a:rPr lang="ru-RU" dirty="0" err="1"/>
              <a:t>Вайєнштефан-Тріздорф</a:t>
            </a:r>
            <a:r>
              <a:rPr lang="ru-RU" dirty="0"/>
              <a:t> для </a:t>
            </a:r>
            <a:r>
              <a:rPr lang="ru-RU" dirty="0" err="1"/>
              <a:t>магістрів</a:t>
            </a:r>
            <a:r>
              <a:rPr lang="ru-RU" dirty="0"/>
              <a:t> </a:t>
            </a:r>
            <a:r>
              <a:rPr lang="ru-RU" dirty="0" err="1"/>
              <a:t>Адміністративного</a:t>
            </a:r>
            <a:r>
              <a:rPr lang="ru-RU" dirty="0"/>
              <a:t> менеджменту в рамках </a:t>
            </a:r>
            <a:r>
              <a:rPr lang="ru-RU" dirty="0" err="1"/>
              <a:t>спільного</a:t>
            </a:r>
            <a:r>
              <a:rPr lang="ru-RU" dirty="0"/>
              <a:t> </a:t>
            </a:r>
            <a:r>
              <a:rPr lang="ru-RU" dirty="0" err="1"/>
              <a:t>магістерського</a:t>
            </a:r>
            <a:r>
              <a:rPr lang="ru-RU" dirty="0"/>
              <a:t> курсу</a:t>
            </a:r>
            <a:r>
              <a:rPr lang="ru-RU" dirty="0" smtClean="0"/>
              <a:t>.</a:t>
            </a:r>
          </a:p>
          <a:p>
            <a:pPr>
              <a:spcBef>
                <a:spcPts val="0"/>
              </a:spcBef>
            </a:pPr>
            <a:r>
              <a:rPr lang="en-US" dirty="0" smtClean="0"/>
              <a:t>DAAD </a:t>
            </a:r>
            <a:r>
              <a:rPr lang="uk-UA" dirty="0" smtClean="0"/>
              <a:t>– </a:t>
            </a:r>
            <a:r>
              <a:rPr lang="en-US" dirty="0" smtClean="0"/>
              <a:t>Erasmus + KA107 - </a:t>
            </a:r>
            <a:r>
              <a:rPr lang="uk-UA" dirty="0" smtClean="0"/>
              <a:t>академічна мобільність студентів, викладацького складу.</a:t>
            </a:r>
            <a:endParaRPr lang="ru-RU" dirty="0"/>
          </a:p>
          <a:p>
            <a:endParaRPr lang="ru-RU" dirty="0"/>
          </a:p>
        </p:txBody>
      </p:sp>
    </p:spTree>
    <p:extLst>
      <p:ext uri="{BB962C8B-B14F-4D97-AF65-F5344CB8AC3E}">
        <p14:creationId xmlns:p14="http://schemas.microsoft.com/office/powerpoint/2010/main" val="1186614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err="1"/>
              <a:t>Ціль</a:t>
            </a:r>
            <a:r>
              <a:rPr lang="ru-RU" sz="2400" dirty="0"/>
              <a:t> 8. </a:t>
            </a:r>
            <a:r>
              <a:rPr lang="ru-RU" sz="2400" dirty="0" err="1"/>
              <a:t>Посилення</a:t>
            </a:r>
            <a:r>
              <a:rPr lang="ru-RU" sz="2400" dirty="0"/>
              <a:t> </a:t>
            </a:r>
            <a:r>
              <a:rPr lang="ru-RU" sz="2400" dirty="0" err="1"/>
              <a:t>впливу</a:t>
            </a:r>
            <a:r>
              <a:rPr lang="ru-RU" sz="2400" dirty="0"/>
              <a:t> </a:t>
            </a:r>
            <a:r>
              <a:rPr lang="ru-RU" sz="2400" dirty="0" err="1"/>
              <a:t>наукової</a:t>
            </a:r>
            <a:r>
              <a:rPr lang="ru-RU" sz="2400" dirty="0"/>
              <a:t> </a:t>
            </a:r>
            <a:r>
              <a:rPr lang="ru-RU" sz="2400" dirty="0" err="1"/>
              <a:t>діяльності</a:t>
            </a:r>
            <a:r>
              <a:rPr lang="ru-RU" sz="2400" dirty="0"/>
              <a:t> </a:t>
            </a:r>
            <a:r>
              <a:rPr lang="ru-RU" sz="2400" dirty="0" err="1"/>
              <a:t>Університету</a:t>
            </a:r>
            <a:r>
              <a:rPr lang="ru-RU" sz="2400" dirty="0"/>
              <a:t> </a:t>
            </a:r>
            <a:r>
              <a:rPr lang="ru-RU" sz="2400" dirty="0" smtClean="0"/>
              <a:t>на </a:t>
            </a:r>
            <a:r>
              <a:rPr lang="ru-RU" sz="2400" dirty="0" err="1" smtClean="0"/>
              <a:t>розвиток</a:t>
            </a:r>
            <a:r>
              <a:rPr lang="ru-RU" sz="2400" dirty="0" smtClean="0"/>
              <a:t> </a:t>
            </a:r>
            <a:r>
              <a:rPr lang="ru-RU" sz="2400" dirty="0" err="1"/>
              <a:t>світової</a:t>
            </a:r>
            <a:r>
              <a:rPr lang="ru-RU" sz="2400" dirty="0"/>
              <a:t> науки, </a:t>
            </a:r>
            <a:r>
              <a:rPr lang="ru-RU" sz="2400" dirty="0" err="1"/>
              <a:t>зокрема</a:t>
            </a:r>
            <a:r>
              <a:rPr lang="ru-RU" sz="2400" dirty="0"/>
              <a:t> в </a:t>
            </a:r>
            <a:r>
              <a:rPr lang="ru-RU" sz="2400" dirty="0" err="1"/>
              <a:t>пріоритетних</a:t>
            </a:r>
            <a:r>
              <a:rPr lang="ru-RU" sz="2400" dirty="0"/>
              <a:t> </a:t>
            </a:r>
            <a:r>
              <a:rPr lang="ru-RU" sz="2400" dirty="0" err="1" smtClean="0"/>
              <a:t>наукових</a:t>
            </a:r>
            <a:r>
              <a:rPr lang="ru-RU" sz="2400" dirty="0" smtClean="0"/>
              <a:t> </a:t>
            </a:r>
            <a:r>
              <a:rPr lang="ru-RU" sz="2400" dirty="0" err="1" smtClean="0"/>
              <a:t>напрямах</a:t>
            </a:r>
            <a:r>
              <a:rPr lang="ru-RU" sz="2400" dirty="0" smtClean="0"/>
              <a:t> </a:t>
            </a:r>
            <a:r>
              <a:rPr lang="ru-RU" sz="2400" dirty="0"/>
              <a:t>з </a:t>
            </a:r>
            <a:r>
              <a:rPr lang="ru-RU" sz="2400" dirty="0" err="1"/>
              <a:t>високим</a:t>
            </a:r>
            <a:r>
              <a:rPr lang="ru-RU" sz="2400" dirty="0"/>
              <a:t> </a:t>
            </a:r>
            <a:r>
              <a:rPr lang="ru-RU" sz="2400" dirty="0" err="1"/>
              <a:t>потенціалом</a:t>
            </a:r>
            <a:r>
              <a:rPr lang="ru-RU" sz="2400" dirty="0"/>
              <a:t> </a:t>
            </a:r>
            <a:r>
              <a:rPr lang="ru-RU" sz="2400" dirty="0" err="1"/>
              <a:t>розвитку</a:t>
            </a:r>
            <a:endParaRPr lang="ru-RU" sz="2400" dirty="0"/>
          </a:p>
        </p:txBody>
      </p:sp>
      <p:sp>
        <p:nvSpPr>
          <p:cNvPr id="3" name="Объект 2"/>
          <p:cNvSpPr>
            <a:spLocks noGrp="1"/>
          </p:cNvSpPr>
          <p:nvPr>
            <p:ph idx="1"/>
          </p:nvPr>
        </p:nvSpPr>
        <p:spPr/>
        <p:txBody>
          <a:bodyPr/>
          <a:lstStyle/>
          <a:p>
            <a:pPr marL="68580" indent="0">
              <a:buNone/>
            </a:pPr>
            <a:r>
              <a:rPr lang="uk-UA" dirty="0" smtClean="0"/>
              <a:t>Планується публікації НПП в </a:t>
            </a:r>
          </a:p>
          <a:p>
            <a:r>
              <a:rPr lang="uk-UA" dirty="0" smtClean="0"/>
              <a:t>наукових фахових видання не менше 1 </a:t>
            </a:r>
            <a:r>
              <a:rPr lang="uk-UA" dirty="0" smtClean="0"/>
              <a:t>публікації на рік</a:t>
            </a:r>
            <a:endParaRPr lang="uk-UA" dirty="0" smtClean="0"/>
          </a:p>
          <a:p>
            <a:r>
              <a:rPr lang="uk-UA" dirty="0" smtClean="0"/>
              <a:t>в індексованих </a:t>
            </a:r>
            <a:r>
              <a:rPr lang="uk-UA" dirty="0" smtClean="0"/>
              <a:t>виданнях (</a:t>
            </a:r>
            <a:r>
              <a:rPr lang="en-US" dirty="0" err="1" smtClean="0"/>
              <a:t>WoS</a:t>
            </a:r>
            <a:r>
              <a:rPr lang="en-US" dirty="0" smtClean="0"/>
              <a:t> / SCOPUS) </a:t>
            </a:r>
            <a:r>
              <a:rPr lang="uk-UA" dirty="0" smtClean="0"/>
              <a:t> </a:t>
            </a:r>
            <a:r>
              <a:rPr lang="uk-UA" dirty="0" smtClean="0"/>
              <a:t>не менше 1 </a:t>
            </a:r>
            <a:r>
              <a:rPr lang="uk-UA" dirty="0" smtClean="0"/>
              <a:t>публікації на рік</a:t>
            </a:r>
            <a:endParaRPr lang="uk-UA" dirty="0" smtClean="0"/>
          </a:p>
          <a:p>
            <a:r>
              <a:rPr lang="uk-UA" dirty="0" smtClean="0"/>
              <a:t>на міжнародних конференціях не менше 1 </a:t>
            </a:r>
            <a:r>
              <a:rPr lang="uk-UA" dirty="0" smtClean="0"/>
              <a:t>публікації на рік</a:t>
            </a:r>
            <a:endParaRPr lang="uk-UA" dirty="0" smtClean="0"/>
          </a:p>
          <a:p>
            <a:pPr marL="68580" indent="0">
              <a:buNone/>
            </a:pPr>
            <a:endParaRPr lang="uk-UA" dirty="0" smtClean="0"/>
          </a:p>
          <a:p>
            <a:endParaRPr lang="ru-RU" dirty="0"/>
          </a:p>
        </p:txBody>
      </p:sp>
    </p:spTree>
    <p:extLst>
      <p:ext uri="{BB962C8B-B14F-4D97-AF65-F5344CB8AC3E}">
        <p14:creationId xmlns:p14="http://schemas.microsoft.com/office/powerpoint/2010/main" val="4137470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5659" y="397565"/>
            <a:ext cx="9366325" cy="2504619"/>
          </a:xfrm>
        </p:spPr>
        <p:txBody>
          <a:bodyPr>
            <a:noAutofit/>
          </a:bodyPr>
          <a:lstStyle/>
          <a:p>
            <a:r>
              <a:rPr lang="ru-RU" sz="2800" dirty="0" err="1"/>
              <a:t>Ціль</a:t>
            </a:r>
            <a:r>
              <a:rPr lang="ru-RU" sz="2800" dirty="0"/>
              <a:t> 9. </a:t>
            </a:r>
            <a:r>
              <a:rPr lang="ru-RU" sz="2800" dirty="0" err="1"/>
              <a:t>Посилення</a:t>
            </a:r>
            <a:r>
              <a:rPr lang="ru-RU" sz="2800" dirty="0"/>
              <a:t> </a:t>
            </a:r>
            <a:r>
              <a:rPr lang="ru-RU" sz="2800" dirty="0" err="1"/>
              <a:t>інтеграції</a:t>
            </a:r>
            <a:r>
              <a:rPr lang="ru-RU" sz="2800" dirty="0"/>
              <a:t> у </a:t>
            </a:r>
            <a:r>
              <a:rPr lang="ru-RU" sz="2800" dirty="0" err="1"/>
              <a:t>світовий</a:t>
            </a:r>
            <a:r>
              <a:rPr lang="ru-RU" sz="2800" dirty="0"/>
              <a:t> </a:t>
            </a:r>
            <a:r>
              <a:rPr lang="ru-RU" sz="2800" dirty="0" err="1"/>
              <a:t>науковий</a:t>
            </a:r>
            <a:r>
              <a:rPr lang="ru-RU" sz="2800" dirty="0"/>
              <a:t> </a:t>
            </a:r>
            <a:r>
              <a:rPr lang="ru-RU" sz="2800" dirty="0" err="1"/>
              <a:t>простір</a:t>
            </a:r>
            <a:r>
              <a:rPr lang="ru-RU" sz="2800" dirty="0"/>
              <a:t> через </a:t>
            </a:r>
            <a:r>
              <a:rPr lang="ru-RU" sz="2800" dirty="0" err="1" smtClean="0"/>
              <a:t>науково-дослідну</a:t>
            </a:r>
            <a:r>
              <a:rPr lang="ru-RU" sz="2800" dirty="0" smtClean="0"/>
              <a:t> </a:t>
            </a:r>
            <a:r>
              <a:rPr lang="ru-RU" sz="2800" dirty="0" err="1" smtClean="0"/>
              <a:t>співпрацю</a:t>
            </a:r>
            <a:r>
              <a:rPr lang="ru-RU" sz="2800" dirty="0" smtClean="0"/>
              <a:t> </a:t>
            </a:r>
            <a:r>
              <a:rPr lang="ru-RU" sz="2800" dirty="0"/>
              <a:t>з </a:t>
            </a:r>
            <a:r>
              <a:rPr lang="ru-RU" sz="2800" dirty="0" err="1"/>
              <a:t>всесвітньо</a:t>
            </a:r>
            <a:r>
              <a:rPr lang="ru-RU" sz="2800" dirty="0"/>
              <a:t> </a:t>
            </a:r>
            <a:r>
              <a:rPr lang="ru-RU" sz="2800" dirty="0" err="1"/>
              <a:t>відомими</a:t>
            </a:r>
            <a:r>
              <a:rPr lang="ru-RU" sz="2800" dirty="0"/>
              <a:t> </a:t>
            </a:r>
            <a:r>
              <a:rPr lang="ru-RU" sz="2800" dirty="0" err="1"/>
              <a:t>університетами</a:t>
            </a:r>
            <a:r>
              <a:rPr lang="ru-RU" sz="2800" dirty="0"/>
              <a:t> </a:t>
            </a:r>
            <a:r>
              <a:rPr lang="ru-RU" sz="2800" dirty="0" smtClean="0"/>
              <a:t>та </a:t>
            </a:r>
            <a:r>
              <a:rPr lang="ru-RU" sz="2800" dirty="0" err="1" smtClean="0"/>
              <a:t>науковими</a:t>
            </a:r>
            <a:r>
              <a:rPr lang="ru-RU" sz="2800" dirty="0" smtClean="0"/>
              <a:t> </a:t>
            </a:r>
            <a:r>
              <a:rPr lang="ru-RU" sz="2800" dirty="0" err="1"/>
              <a:t>установами</a:t>
            </a:r>
            <a:r>
              <a:rPr lang="ru-RU" sz="2800" dirty="0"/>
              <a:t>, </a:t>
            </a:r>
            <a:r>
              <a:rPr lang="ru-RU" sz="2800" dirty="0" err="1" smtClean="0"/>
              <a:t>зокрема</a:t>
            </a:r>
            <a:r>
              <a:rPr lang="ru-RU" sz="2800" dirty="0" smtClean="0"/>
              <a:t> у </a:t>
            </a:r>
            <a:r>
              <a:rPr lang="ru-RU" sz="2800" dirty="0" err="1"/>
              <a:t>пріоритетних</a:t>
            </a:r>
            <a:r>
              <a:rPr lang="ru-RU" sz="2800" dirty="0"/>
              <a:t> </a:t>
            </a:r>
            <a:r>
              <a:rPr lang="ru-RU" sz="2800" dirty="0" err="1"/>
              <a:t>наукових</a:t>
            </a:r>
            <a:r>
              <a:rPr lang="ru-RU" sz="2800" dirty="0"/>
              <a:t> </a:t>
            </a:r>
            <a:r>
              <a:rPr lang="ru-RU" sz="2800" dirty="0" err="1"/>
              <a:t>напрямах</a:t>
            </a:r>
            <a:endParaRPr lang="ru-RU" sz="2800" dirty="0"/>
          </a:p>
        </p:txBody>
      </p:sp>
      <p:sp>
        <p:nvSpPr>
          <p:cNvPr id="3" name="Объект 2"/>
          <p:cNvSpPr>
            <a:spLocks noGrp="1"/>
          </p:cNvSpPr>
          <p:nvPr>
            <p:ph idx="1"/>
          </p:nvPr>
        </p:nvSpPr>
        <p:spPr>
          <a:xfrm>
            <a:off x="1311810" y="2838616"/>
            <a:ext cx="9036423" cy="3442914"/>
          </a:xfrm>
        </p:spPr>
        <p:txBody>
          <a:bodyPr>
            <a:noAutofit/>
          </a:bodyPr>
          <a:lstStyle/>
          <a:p>
            <a:r>
              <a:rPr lang="ru-RU" sz="1200" dirty="0" err="1" smtClean="0"/>
              <a:t>Університет</a:t>
            </a:r>
            <a:r>
              <a:rPr lang="ru-RU" sz="1200" dirty="0" smtClean="0"/>
              <a:t> </a:t>
            </a:r>
            <a:r>
              <a:rPr lang="ru-RU" sz="1200" dirty="0" err="1"/>
              <a:t>прикладних</a:t>
            </a:r>
            <a:r>
              <a:rPr lang="ru-RU" sz="1200" dirty="0"/>
              <a:t> наук </a:t>
            </a:r>
            <a:r>
              <a:rPr lang="ru-RU" sz="1200" dirty="0" err="1"/>
              <a:t>Вайєнштефан-Тріздорф</a:t>
            </a:r>
            <a:r>
              <a:rPr lang="ru-RU" sz="1200" dirty="0"/>
              <a:t>, </a:t>
            </a:r>
            <a:r>
              <a:rPr lang="ru-RU" sz="1200" dirty="0" err="1" smtClean="0"/>
              <a:t>Німеччина</a:t>
            </a:r>
            <a:endParaRPr lang="ru-RU" sz="1200" dirty="0"/>
          </a:p>
          <a:p>
            <a:r>
              <a:rPr lang="ru-RU" sz="1200" dirty="0" err="1"/>
              <a:t>Вірменський</a:t>
            </a:r>
            <a:r>
              <a:rPr lang="ru-RU" sz="1200" dirty="0"/>
              <a:t> </a:t>
            </a:r>
            <a:r>
              <a:rPr lang="ru-RU" sz="1200" dirty="0" err="1"/>
              <a:t>національний</a:t>
            </a:r>
            <a:r>
              <a:rPr lang="ru-RU" sz="1200" dirty="0"/>
              <a:t> </a:t>
            </a:r>
            <a:r>
              <a:rPr lang="ru-RU" sz="1200" dirty="0" err="1"/>
              <a:t>аграрний</a:t>
            </a:r>
            <a:r>
              <a:rPr lang="ru-RU" sz="1200" dirty="0"/>
              <a:t> </a:t>
            </a:r>
            <a:r>
              <a:rPr lang="ru-RU" sz="1200" dirty="0" err="1"/>
              <a:t>університет</a:t>
            </a:r>
            <a:r>
              <a:rPr lang="ru-RU" sz="1200" dirty="0"/>
              <a:t>, </a:t>
            </a:r>
            <a:r>
              <a:rPr lang="ru-RU" sz="1200" dirty="0" err="1" smtClean="0"/>
              <a:t>Вірменія</a:t>
            </a:r>
            <a:endParaRPr lang="ru-RU" sz="1200" dirty="0"/>
          </a:p>
          <a:p>
            <a:r>
              <a:rPr lang="ru-RU" sz="1200" dirty="0" err="1"/>
              <a:t>Єреванський</a:t>
            </a:r>
            <a:r>
              <a:rPr lang="ru-RU" sz="1200" dirty="0"/>
              <a:t> </a:t>
            </a:r>
            <a:r>
              <a:rPr lang="ru-RU" sz="1200" dirty="0" err="1"/>
              <a:t>державний</a:t>
            </a:r>
            <a:r>
              <a:rPr lang="ru-RU" sz="1200" dirty="0"/>
              <a:t> </a:t>
            </a:r>
            <a:r>
              <a:rPr lang="ru-RU" sz="1200" dirty="0" err="1"/>
              <a:t>університет</a:t>
            </a:r>
            <a:r>
              <a:rPr lang="ru-RU" sz="1200" dirty="0"/>
              <a:t>, </a:t>
            </a:r>
            <a:r>
              <a:rPr lang="ru-RU" sz="1200" dirty="0" err="1" smtClean="0"/>
              <a:t>Вірменія</a:t>
            </a:r>
            <a:endParaRPr lang="ru-RU" sz="1200" dirty="0"/>
          </a:p>
          <a:p>
            <a:r>
              <a:rPr lang="ru-RU" sz="1200" dirty="0" err="1"/>
              <a:t>Університет</a:t>
            </a:r>
            <a:r>
              <a:rPr lang="ru-RU" sz="1200" dirty="0"/>
              <a:t> </a:t>
            </a:r>
            <a:r>
              <a:rPr lang="ru-RU" sz="1200" dirty="0" err="1"/>
              <a:t>Хохенхайм</a:t>
            </a:r>
            <a:r>
              <a:rPr lang="ru-RU" sz="1200" dirty="0"/>
              <a:t> Штутгарт, </a:t>
            </a:r>
            <a:r>
              <a:rPr lang="ru-RU" sz="1200" dirty="0" err="1" smtClean="0"/>
              <a:t>Німеччина</a:t>
            </a:r>
            <a:endParaRPr lang="ru-RU" sz="1200" dirty="0"/>
          </a:p>
          <a:p>
            <a:r>
              <a:rPr lang="ru-RU" sz="1200" dirty="0" err="1"/>
              <a:t>Бернський</a:t>
            </a:r>
            <a:r>
              <a:rPr lang="ru-RU" sz="1200" dirty="0"/>
              <a:t> </a:t>
            </a:r>
            <a:r>
              <a:rPr lang="ru-RU" sz="1200" dirty="0" err="1"/>
              <a:t>університет</a:t>
            </a:r>
            <a:r>
              <a:rPr lang="ru-RU" sz="1200" dirty="0"/>
              <a:t> </a:t>
            </a:r>
            <a:r>
              <a:rPr lang="ru-RU" sz="1200" dirty="0" err="1"/>
              <a:t>прикладних</a:t>
            </a:r>
            <a:r>
              <a:rPr lang="ru-RU" sz="1200" dirty="0"/>
              <a:t> наук, Берн, </a:t>
            </a:r>
            <a:r>
              <a:rPr lang="ru-RU" sz="1200" dirty="0" err="1" smtClean="0"/>
              <a:t>Швейцарія</a:t>
            </a:r>
            <a:endParaRPr lang="ru-RU" sz="1200" dirty="0"/>
          </a:p>
          <a:p>
            <a:r>
              <a:rPr lang="ru-RU" sz="1200" dirty="0" err="1"/>
              <a:t>Університет</a:t>
            </a:r>
            <a:r>
              <a:rPr lang="ru-RU" sz="1200" dirty="0"/>
              <a:t> </a:t>
            </a:r>
            <a:r>
              <a:rPr lang="ru-RU" sz="1200" dirty="0" err="1"/>
              <a:t>аграрних</a:t>
            </a:r>
            <a:r>
              <a:rPr lang="ru-RU" sz="1200" dirty="0"/>
              <a:t> наук і </a:t>
            </a:r>
            <a:r>
              <a:rPr lang="ru-RU" sz="1200" dirty="0" err="1"/>
              <a:t>ветеринарної</a:t>
            </a:r>
            <a:r>
              <a:rPr lang="ru-RU" sz="1200" dirty="0"/>
              <a:t> </a:t>
            </a:r>
            <a:r>
              <a:rPr lang="ru-RU" sz="1200" dirty="0" err="1"/>
              <a:t>медицини</a:t>
            </a:r>
            <a:r>
              <a:rPr lang="ru-RU" sz="1200" dirty="0"/>
              <a:t> Бухарест</a:t>
            </a:r>
            <a:r>
              <a:rPr lang="ru-RU" sz="1200" dirty="0" smtClean="0"/>
              <a:t>, </a:t>
            </a:r>
            <a:r>
              <a:rPr lang="ru-RU" sz="1200" dirty="0" err="1" smtClean="0"/>
              <a:t>Румунія</a:t>
            </a:r>
            <a:endParaRPr lang="ru-RU" sz="1200" dirty="0"/>
          </a:p>
          <a:p>
            <a:r>
              <a:rPr lang="ru-RU" sz="1200" dirty="0" err="1"/>
              <a:t>Чеський</a:t>
            </a:r>
            <a:r>
              <a:rPr lang="ru-RU" sz="1200" dirty="0"/>
              <a:t> </a:t>
            </a:r>
            <a:r>
              <a:rPr lang="ru-RU" sz="1200" dirty="0" err="1"/>
              <a:t>агротехнічний</a:t>
            </a:r>
            <a:r>
              <a:rPr lang="ru-RU" sz="1200" dirty="0"/>
              <a:t> </a:t>
            </a:r>
            <a:r>
              <a:rPr lang="ru-RU" sz="1200" dirty="0" err="1"/>
              <a:t>університет</a:t>
            </a:r>
            <a:r>
              <a:rPr lang="ru-RU" sz="1200" dirty="0"/>
              <a:t>, Прага, </a:t>
            </a:r>
            <a:r>
              <a:rPr lang="ru-RU" sz="1200" dirty="0" err="1" smtClean="0"/>
              <a:t>Чехія</a:t>
            </a:r>
            <a:endParaRPr lang="ru-RU" sz="1200" dirty="0"/>
          </a:p>
          <a:p>
            <a:r>
              <a:rPr lang="ru-RU" sz="1200" dirty="0" err="1"/>
              <a:t>Вроцлавський</a:t>
            </a:r>
            <a:r>
              <a:rPr lang="ru-RU" sz="1200" dirty="0"/>
              <a:t> </a:t>
            </a:r>
            <a:r>
              <a:rPr lang="ru-RU" sz="1200" dirty="0" err="1"/>
              <a:t>униіверситет</a:t>
            </a:r>
            <a:r>
              <a:rPr lang="ru-RU" sz="1200" dirty="0"/>
              <a:t> </a:t>
            </a:r>
            <a:r>
              <a:rPr lang="ru-RU" sz="1200" dirty="0" err="1"/>
              <a:t>природничих</a:t>
            </a:r>
            <a:r>
              <a:rPr lang="ru-RU" sz="1200" dirty="0"/>
              <a:t> наук, </a:t>
            </a:r>
            <a:r>
              <a:rPr lang="ru-RU" sz="1200" dirty="0" err="1" smtClean="0"/>
              <a:t>Польща</a:t>
            </a:r>
            <a:endParaRPr lang="ru-RU" sz="1200" dirty="0"/>
          </a:p>
          <a:p>
            <a:r>
              <a:rPr lang="ru-RU" sz="1200" dirty="0" err="1"/>
              <a:t>Андіжанський</a:t>
            </a:r>
            <a:r>
              <a:rPr lang="ru-RU" sz="1200" dirty="0"/>
              <a:t> </a:t>
            </a:r>
            <a:r>
              <a:rPr lang="ru-RU" sz="1200" dirty="0" err="1"/>
              <a:t>філіал</a:t>
            </a:r>
            <a:r>
              <a:rPr lang="ru-RU" sz="1200" dirty="0"/>
              <a:t> </a:t>
            </a:r>
            <a:r>
              <a:rPr lang="ru-RU" sz="1200" dirty="0" err="1"/>
              <a:t>Ташкентського</a:t>
            </a:r>
            <a:r>
              <a:rPr lang="ru-RU" sz="1200" dirty="0"/>
              <a:t> державного </a:t>
            </a:r>
            <a:r>
              <a:rPr lang="ru-RU" sz="1200" dirty="0" smtClean="0"/>
              <a:t>аграрного </a:t>
            </a:r>
            <a:r>
              <a:rPr lang="ru-RU" sz="1200" dirty="0" err="1" smtClean="0"/>
              <a:t>університету</a:t>
            </a:r>
            <a:r>
              <a:rPr lang="ru-RU" sz="1200" dirty="0"/>
              <a:t>, </a:t>
            </a:r>
            <a:r>
              <a:rPr lang="ru-RU" sz="1200" dirty="0" smtClean="0"/>
              <a:t>Узбекистан</a:t>
            </a:r>
            <a:endParaRPr lang="ru-RU" sz="1200" dirty="0"/>
          </a:p>
          <a:p>
            <a:r>
              <a:rPr lang="ru-RU" sz="1200" dirty="0" err="1"/>
              <a:t>Самаркандський</a:t>
            </a:r>
            <a:r>
              <a:rPr lang="ru-RU" sz="1200" dirty="0"/>
              <a:t> </a:t>
            </a:r>
            <a:r>
              <a:rPr lang="ru-RU" sz="1200" dirty="0" err="1"/>
              <a:t>філіал</a:t>
            </a:r>
            <a:r>
              <a:rPr lang="ru-RU" sz="1200" dirty="0"/>
              <a:t> </a:t>
            </a:r>
            <a:r>
              <a:rPr lang="ru-RU" sz="1200" dirty="0" err="1"/>
              <a:t>Ташкентського</a:t>
            </a:r>
            <a:r>
              <a:rPr lang="ru-RU" sz="1200" dirty="0"/>
              <a:t> державного </a:t>
            </a:r>
            <a:r>
              <a:rPr lang="ru-RU" sz="1200" dirty="0" err="1" smtClean="0"/>
              <a:t>університету</a:t>
            </a:r>
            <a:r>
              <a:rPr lang="ru-RU" sz="1200" dirty="0" smtClean="0"/>
              <a:t> </a:t>
            </a:r>
            <a:r>
              <a:rPr lang="ru-RU" sz="1200" dirty="0" err="1" smtClean="0"/>
              <a:t>економіки</a:t>
            </a:r>
            <a:r>
              <a:rPr lang="ru-RU" sz="1200" dirty="0"/>
              <a:t>, </a:t>
            </a:r>
            <a:r>
              <a:rPr lang="ru-RU" sz="1200" dirty="0" smtClean="0"/>
              <a:t>Узбекистан</a:t>
            </a:r>
            <a:endParaRPr lang="ru-RU" sz="1200" dirty="0"/>
          </a:p>
          <a:p>
            <a:r>
              <a:rPr lang="ru-RU" sz="1200" dirty="0" err="1"/>
              <a:t>Ташкентський</a:t>
            </a:r>
            <a:r>
              <a:rPr lang="ru-RU" sz="1200" dirty="0"/>
              <a:t> </a:t>
            </a:r>
            <a:r>
              <a:rPr lang="ru-RU" sz="1200" dirty="0" err="1"/>
              <a:t>державний</a:t>
            </a:r>
            <a:r>
              <a:rPr lang="ru-RU" sz="1200" dirty="0"/>
              <a:t> </a:t>
            </a:r>
            <a:r>
              <a:rPr lang="ru-RU" sz="1200" dirty="0" err="1"/>
              <a:t>аграрний</a:t>
            </a:r>
            <a:r>
              <a:rPr lang="ru-RU" sz="1200" dirty="0"/>
              <a:t> </a:t>
            </a:r>
            <a:r>
              <a:rPr lang="ru-RU" sz="1200" dirty="0" err="1"/>
              <a:t>університет</a:t>
            </a:r>
            <a:r>
              <a:rPr lang="ru-RU" sz="1200" dirty="0"/>
              <a:t>, </a:t>
            </a:r>
            <a:r>
              <a:rPr lang="ru-RU" sz="1200" dirty="0" smtClean="0"/>
              <a:t>Узбекистан</a:t>
            </a:r>
            <a:endParaRPr lang="ru-RU" sz="1200" dirty="0"/>
          </a:p>
          <a:p>
            <a:r>
              <a:rPr lang="ru-RU" sz="1200" dirty="0" err="1"/>
              <a:t>Хенаньський</a:t>
            </a:r>
            <a:r>
              <a:rPr lang="ru-RU" sz="1200" dirty="0"/>
              <a:t> </a:t>
            </a:r>
            <a:r>
              <a:rPr lang="ru-RU" sz="1200" dirty="0" err="1"/>
              <a:t>науково-технічний</a:t>
            </a:r>
            <a:r>
              <a:rPr lang="ru-RU" sz="1200" dirty="0"/>
              <a:t> </a:t>
            </a:r>
            <a:r>
              <a:rPr lang="ru-RU" sz="1200" dirty="0" err="1"/>
              <a:t>інститут</a:t>
            </a:r>
            <a:r>
              <a:rPr lang="ru-RU" sz="1200" dirty="0"/>
              <a:t>, </a:t>
            </a:r>
            <a:r>
              <a:rPr lang="ru-RU" sz="1200" dirty="0" smtClean="0"/>
              <a:t>КНР</a:t>
            </a:r>
            <a:endParaRPr lang="ru-RU" sz="1200" dirty="0"/>
          </a:p>
          <a:p>
            <a:r>
              <a:rPr lang="ru-RU" sz="1200" dirty="0" err="1"/>
              <a:t>Університет</a:t>
            </a:r>
            <a:r>
              <a:rPr lang="ru-RU" sz="1200" dirty="0"/>
              <a:t> </a:t>
            </a:r>
            <a:r>
              <a:rPr lang="ru-RU" sz="1200" dirty="0" err="1"/>
              <a:t>Хейчжоу</a:t>
            </a:r>
            <a:r>
              <a:rPr lang="ru-RU" sz="1200" dirty="0"/>
              <a:t>, </a:t>
            </a:r>
            <a:r>
              <a:rPr lang="ru-RU" sz="1200" dirty="0" smtClean="0"/>
              <a:t>КНР</a:t>
            </a:r>
            <a:endParaRPr lang="ru-RU" sz="1200" dirty="0"/>
          </a:p>
          <a:p>
            <a:r>
              <a:rPr lang="ru-RU" sz="1200" dirty="0" err="1"/>
              <a:t>Інститут</a:t>
            </a:r>
            <a:r>
              <a:rPr lang="ru-RU" sz="1200" dirty="0"/>
              <a:t> </a:t>
            </a:r>
            <a:r>
              <a:rPr lang="ru-RU" sz="1200" dirty="0" err="1"/>
              <a:t>Цзі</a:t>
            </a:r>
            <a:r>
              <a:rPr lang="ru-RU" sz="1200" dirty="0"/>
              <a:t> Ян </a:t>
            </a:r>
            <a:r>
              <a:rPr lang="ru-RU" sz="1200" dirty="0" err="1"/>
              <a:t>Чжецзянського</a:t>
            </a:r>
            <a:r>
              <a:rPr lang="ru-RU" sz="1200" dirty="0"/>
              <a:t> </a:t>
            </a:r>
            <a:r>
              <a:rPr lang="ru-RU" sz="1200" dirty="0" err="1"/>
              <a:t>Університету</a:t>
            </a:r>
            <a:r>
              <a:rPr lang="ru-RU" sz="1200" dirty="0"/>
              <a:t> </a:t>
            </a:r>
            <a:r>
              <a:rPr lang="ru-RU" sz="1200" dirty="0" err="1"/>
              <a:t>землеробства</a:t>
            </a:r>
            <a:r>
              <a:rPr lang="ru-RU" sz="1200" dirty="0"/>
              <a:t> </a:t>
            </a:r>
            <a:r>
              <a:rPr lang="ru-RU" sz="1200" dirty="0" smtClean="0"/>
              <a:t>та </a:t>
            </a:r>
            <a:r>
              <a:rPr lang="ru-RU" sz="1200" dirty="0" err="1" smtClean="0"/>
              <a:t>лісового</a:t>
            </a:r>
            <a:r>
              <a:rPr lang="ru-RU" sz="1200" dirty="0" smtClean="0"/>
              <a:t> </a:t>
            </a:r>
            <a:r>
              <a:rPr lang="ru-RU" sz="1200" dirty="0" err="1"/>
              <a:t>господарства</a:t>
            </a:r>
            <a:r>
              <a:rPr lang="ru-RU" sz="1200" dirty="0"/>
              <a:t> </a:t>
            </a:r>
            <a:r>
              <a:rPr lang="ru-RU" sz="1200" dirty="0" smtClean="0"/>
              <a:t>КНР</a:t>
            </a:r>
            <a:endParaRPr lang="en-US" sz="1200" dirty="0" smtClean="0"/>
          </a:p>
          <a:p>
            <a:pPr marL="68580" indent="0">
              <a:buNone/>
            </a:pPr>
            <a:r>
              <a:rPr lang="uk-UA" sz="1200" b="1" dirty="0" smtClean="0">
                <a:solidFill>
                  <a:srgbClr val="FF0000"/>
                </a:solidFill>
              </a:rPr>
              <a:t>ЗАПЛАНОВАНО:  читання лекцій представниками університетів-партнерів – не менше 1 лекції в семестр)</a:t>
            </a:r>
            <a:endParaRPr lang="ru-RU" sz="1200" b="1" dirty="0">
              <a:solidFill>
                <a:srgbClr val="FF0000"/>
              </a:solidFill>
            </a:endParaRPr>
          </a:p>
        </p:txBody>
      </p:sp>
    </p:spTree>
    <p:extLst>
      <p:ext uri="{BB962C8B-B14F-4D97-AF65-F5344CB8AC3E}">
        <p14:creationId xmlns:p14="http://schemas.microsoft.com/office/powerpoint/2010/main" val="2639650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Ціль</a:t>
            </a:r>
            <a:r>
              <a:rPr lang="ru-RU" dirty="0"/>
              <a:t> 10. Трансфер </a:t>
            </a:r>
            <a:r>
              <a:rPr lang="ru-RU" dirty="0" err="1"/>
              <a:t>знань</a:t>
            </a:r>
            <a:r>
              <a:rPr lang="ru-RU" dirty="0"/>
              <a:t> та </a:t>
            </a:r>
            <a:r>
              <a:rPr lang="ru-RU" dirty="0" err="1"/>
              <a:t>технологій</a:t>
            </a:r>
            <a:endParaRPr lang="ru-RU" dirty="0"/>
          </a:p>
        </p:txBody>
      </p:sp>
      <p:sp>
        <p:nvSpPr>
          <p:cNvPr id="3" name="Объект 2"/>
          <p:cNvSpPr>
            <a:spLocks noGrp="1"/>
          </p:cNvSpPr>
          <p:nvPr>
            <p:ph idx="1"/>
          </p:nvPr>
        </p:nvSpPr>
        <p:spPr/>
        <p:txBody>
          <a:bodyPr/>
          <a:lstStyle/>
          <a:p>
            <a:pPr marL="68580" indent="0">
              <a:buNone/>
            </a:pPr>
            <a:r>
              <a:rPr lang="uk-UA" dirty="0" smtClean="0"/>
              <a:t>Планується кожним співробітником кафедри отримати охоронні документи на </a:t>
            </a:r>
            <a:r>
              <a:rPr lang="uk-UA" dirty="0" smtClean="0"/>
              <a:t>твір (щорічно).</a:t>
            </a:r>
            <a:endParaRPr lang="ru-RU" dirty="0"/>
          </a:p>
        </p:txBody>
      </p:sp>
    </p:spTree>
    <p:extLst>
      <p:ext uri="{BB962C8B-B14F-4D97-AF65-F5344CB8AC3E}">
        <p14:creationId xmlns:p14="http://schemas.microsoft.com/office/powerpoint/2010/main" val="223047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3612" y="818984"/>
            <a:ext cx="9366325" cy="1773099"/>
          </a:xfrm>
        </p:spPr>
        <p:txBody>
          <a:bodyPr>
            <a:noAutofit/>
          </a:bodyPr>
          <a:lstStyle/>
          <a:p>
            <a:r>
              <a:rPr lang="ru-RU" sz="2800" dirty="0" err="1"/>
              <a:t>Ціль</a:t>
            </a:r>
            <a:r>
              <a:rPr lang="ru-RU" sz="2800" dirty="0"/>
              <a:t> 11. </a:t>
            </a:r>
            <a:r>
              <a:rPr lang="ru-RU" sz="2800" dirty="0" err="1"/>
              <a:t>Вдосконалення</a:t>
            </a:r>
            <a:r>
              <a:rPr lang="ru-RU" sz="2800" dirty="0"/>
              <a:t> </a:t>
            </a:r>
            <a:r>
              <a:rPr lang="ru-RU" sz="2800" dirty="0" err="1"/>
              <a:t>наукової</a:t>
            </a:r>
            <a:r>
              <a:rPr lang="ru-RU" sz="2800" dirty="0"/>
              <a:t> </a:t>
            </a:r>
            <a:r>
              <a:rPr lang="ru-RU" sz="2800" dirty="0" err="1"/>
              <a:t>інфраструктури</a:t>
            </a:r>
            <a:r>
              <a:rPr lang="ru-RU" sz="2800" dirty="0"/>
              <a:t> через </a:t>
            </a:r>
            <a:r>
              <a:rPr lang="ru-RU" sz="2800" dirty="0" err="1" smtClean="0"/>
              <a:t>науково-дослідну</a:t>
            </a:r>
            <a:r>
              <a:rPr lang="ru-RU" sz="2800" dirty="0" smtClean="0"/>
              <a:t> </a:t>
            </a:r>
            <a:r>
              <a:rPr lang="ru-RU" sz="2800" dirty="0" err="1" smtClean="0"/>
              <a:t>співпрацю</a:t>
            </a:r>
            <a:r>
              <a:rPr lang="ru-RU" sz="2800" dirty="0" smtClean="0"/>
              <a:t> </a:t>
            </a:r>
            <a:r>
              <a:rPr lang="ru-RU" sz="2800" dirty="0" err="1"/>
              <a:t>із</a:t>
            </a:r>
            <a:r>
              <a:rPr lang="ru-RU" sz="2800" dirty="0"/>
              <a:t> </a:t>
            </a:r>
            <a:r>
              <a:rPr lang="ru-RU" sz="2800" dirty="0" err="1"/>
              <a:t>бізнесом</a:t>
            </a:r>
            <a:r>
              <a:rPr lang="ru-RU" sz="2800" dirty="0"/>
              <a:t>, </a:t>
            </a:r>
            <a:r>
              <a:rPr lang="ru-RU" sz="2800" dirty="0" err="1"/>
              <a:t>посилення</a:t>
            </a:r>
            <a:r>
              <a:rPr lang="ru-RU" sz="2800" dirty="0"/>
              <a:t> </a:t>
            </a:r>
            <a:r>
              <a:rPr lang="ru-RU" sz="2800" dirty="0" err="1"/>
              <a:t>грантової</a:t>
            </a:r>
            <a:r>
              <a:rPr lang="ru-RU" sz="2800" dirty="0"/>
              <a:t> </a:t>
            </a:r>
            <a:r>
              <a:rPr lang="ru-RU" sz="2800" dirty="0" err="1"/>
              <a:t>діяльності</a:t>
            </a:r>
            <a:r>
              <a:rPr lang="ru-RU" sz="2800" dirty="0"/>
              <a:t>, як в межах </a:t>
            </a:r>
            <a:r>
              <a:rPr lang="ru-RU" sz="2800" dirty="0" err="1"/>
              <a:t>України</a:t>
            </a:r>
            <a:r>
              <a:rPr lang="ru-RU" sz="2800" dirty="0"/>
              <a:t>, так і </a:t>
            </a:r>
            <a:r>
              <a:rPr lang="ru-RU" sz="2800" dirty="0" smtClean="0"/>
              <a:t>за </a:t>
            </a:r>
            <a:r>
              <a:rPr lang="ru-RU" sz="2800" dirty="0" err="1" smtClean="0"/>
              <a:t>рахунок</a:t>
            </a:r>
            <a:r>
              <a:rPr lang="ru-RU" sz="2800" dirty="0" smtClean="0"/>
              <a:t> </a:t>
            </a:r>
            <a:r>
              <a:rPr lang="ru-RU" sz="2800" dirty="0" err="1"/>
              <a:t>міжнародних</a:t>
            </a:r>
            <a:r>
              <a:rPr lang="ru-RU" sz="2800" dirty="0"/>
              <a:t> </a:t>
            </a:r>
            <a:r>
              <a:rPr lang="ru-RU" sz="2800" dirty="0" err="1"/>
              <a:t>грантів</a:t>
            </a:r>
            <a:endParaRPr lang="ru-RU" sz="2800" dirty="0"/>
          </a:p>
        </p:txBody>
      </p:sp>
      <p:sp>
        <p:nvSpPr>
          <p:cNvPr id="3" name="Объект 2"/>
          <p:cNvSpPr>
            <a:spLocks noGrp="1"/>
          </p:cNvSpPr>
          <p:nvPr>
            <p:ph idx="1"/>
          </p:nvPr>
        </p:nvSpPr>
        <p:spPr>
          <a:xfrm>
            <a:off x="1351566" y="2522435"/>
            <a:ext cx="9883627" cy="3508977"/>
          </a:xfrm>
        </p:spPr>
        <p:txBody>
          <a:bodyPr>
            <a:noAutofit/>
          </a:bodyPr>
          <a:lstStyle/>
          <a:p>
            <a:pPr marL="68580" indent="0">
              <a:buNone/>
            </a:pPr>
            <a:r>
              <a:rPr lang="ru-RU" sz="1400" dirty="0" err="1"/>
              <a:t>Планується</a:t>
            </a:r>
            <a:r>
              <a:rPr lang="ru-RU" sz="1400" dirty="0"/>
              <a:t> на 2021-2025 </a:t>
            </a:r>
            <a:r>
              <a:rPr lang="ru-RU" sz="1400" dirty="0" err="1"/>
              <a:t>рр</a:t>
            </a:r>
            <a:r>
              <a:rPr lang="ru-RU" sz="1400" dirty="0"/>
              <a:t>.</a:t>
            </a:r>
          </a:p>
          <a:p>
            <a:endParaRPr lang="ru-RU" sz="1400" dirty="0"/>
          </a:p>
          <a:p>
            <a:r>
              <a:rPr lang="ru-RU" sz="1400" dirty="0" err="1"/>
              <a:t>Розширення</a:t>
            </a:r>
            <a:r>
              <a:rPr lang="ru-RU" sz="1400" dirty="0"/>
              <a:t> </a:t>
            </a:r>
            <a:r>
              <a:rPr lang="ru-RU" sz="1400" dirty="0" err="1"/>
              <a:t>співпраці</a:t>
            </a:r>
            <a:r>
              <a:rPr lang="ru-RU" sz="1400" dirty="0"/>
              <a:t> з </a:t>
            </a:r>
            <a:r>
              <a:rPr lang="ru-RU" sz="1400" dirty="0" err="1"/>
              <a:t>територіальними</a:t>
            </a:r>
            <a:r>
              <a:rPr lang="ru-RU" sz="1400" dirty="0"/>
              <a:t> громадами </a:t>
            </a:r>
            <a:r>
              <a:rPr lang="ru-RU" sz="1400" dirty="0" err="1"/>
              <a:t>щодо</a:t>
            </a:r>
            <a:r>
              <a:rPr lang="ru-RU" sz="1400" dirty="0"/>
              <a:t> </a:t>
            </a:r>
            <a:r>
              <a:rPr lang="ru-RU" sz="1400" dirty="0" err="1"/>
              <a:t>надання</a:t>
            </a:r>
            <a:r>
              <a:rPr lang="ru-RU" sz="1400" dirty="0"/>
              <a:t> </a:t>
            </a:r>
            <a:r>
              <a:rPr lang="ru-RU" sz="1400" dirty="0" err="1"/>
              <a:t>консультативних</a:t>
            </a:r>
            <a:r>
              <a:rPr lang="ru-RU" sz="1400" dirty="0"/>
              <a:t> </a:t>
            </a:r>
            <a:r>
              <a:rPr lang="ru-RU" sz="1400" dirty="0" err="1"/>
              <a:t>послуг</a:t>
            </a:r>
            <a:r>
              <a:rPr lang="ru-RU" sz="1400" dirty="0"/>
              <a:t> з </a:t>
            </a:r>
            <a:r>
              <a:rPr lang="ru-RU" sz="1400" dirty="0" err="1"/>
              <a:t>написання</a:t>
            </a:r>
            <a:r>
              <a:rPr lang="ru-RU" sz="1400" dirty="0"/>
              <a:t> </a:t>
            </a:r>
            <a:r>
              <a:rPr lang="ru-RU" sz="1400" dirty="0" err="1" smtClean="0"/>
              <a:t>Стратегій</a:t>
            </a:r>
            <a:r>
              <a:rPr lang="ru-RU" sz="1400" dirty="0" smtClean="0"/>
              <a:t> </a:t>
            </a:r>
            <a:r>
              <a:rPr lang="ru-RU" sz="1400" dirty="0" err="1" smtClean="0"/>
              <a:t>розвитку</a:t>
            </a:r>
            <a:r>
              <a:rPr lang="ru-RU" sz="1400" dirty="0" smtClean="0"/>
              <a:t> </a:t>
            </a:r>
            <a:r>
              <a:rPr lang="ru-RU" sz="1400" dirty="0"/>
              <a:t>(</a:t>
            </a:r>
            <a:r>
              <a:rPr lang="ru-RU" sz="1400" dirty="0" err="1"/>
              <a:t>Строченко</a:t>
            </a:r>
            <a:r>
              <a:rPr lang="ru-RU" sz="1400" dirty="0"/>
              <a:t> Н.І., </a:t>
            </a:r>
            <a:r>
              <a:rPr lang="ru-RU" sz="1400" dirty="0" err="1"/>
              <a:t>Славкова</a:t>
            </a:r>
            <a:r>
              <a:rPr lang="ru-RU" sz="1400" dirty="0"/>
              <a:t> О.П.,, Харченко Т.О., Лукаш С.М</a:t>
            </a:r>
            <a:r>
              <a:rPr lang="ru-RU" sz="1400" dirty="0" smtClean="0"/>
              <a:t>. та </a:t>
            </a:r>
            <a:r>
              <a:rPr lang="ru-RU" sz="1400" dirty="0" err="1" smtClean="0"/>
              <a:t>інші</a:t>
            </a:r>
            <a:r>
              <a:rPr lang="ru-RU" sz="1400" dirty="0" smtClean="0"/>
              <a:t> </a:t>
            </a:r>
            <a:r>
              <a:rPr lang="ru-RU" sz="1400" dirty="0" smtClean="0"/>
              <a:t>)</a:t>
            </a:r>
          </a:p>
          <a:p>
            <a:endParaRPr lang="uk-UA" sz="1400" dirty="0"/>
          </a:p>
          <a:p>
            <a:pPr marL="68580" indent="0">
              <a:buNone/>
            </a:pPr>
            <a:r>
              <a:rPr lang="uk-UA" sz="1400" b="1" dirty="0" smtClean="0">
                <a:solidFill>
                  <a:srgbClr val="FF0000"/>
                </a:solidFill>
              </a:rPr>
              <a:t>ПЛАНУЄТЬСЯ:</a:t>
            </a:r>
          </a:p>
          <a:p>
            <a:pPr marL="68580" indent="0">
              <a:buNone/>
            </a:pPr>
            <a:r>
              <a:rPr lang="uk-UA" sz="1400" b="1" dirty="0" smtClean="0">
                <a:solidFill>
                  <a:srgbClr val="FF0000"/>
                </a:solidFill>
              </a:rPr>
              <a:t>Укладання договорів з:</a:t>
            </a:r>
          </a:p>
          <a:p>
            <a:pPr marL="68580" indent="0">
              <a:buNone/>
            </a:pPr>
            <a:r>
              <a:rPr lang="uk-UA" sz="1400" b="1" dirty="0" err="1" smtClean="0">
                <a:solidFill>
                  <a:srgbClr val="FF0000"/>
                </a:solidFill>
              </a:rPr>
              <a:t>Садівська</a:t>
            </a:r>
            <a:r>
              <a:rPr lang="uk-UA" sz="1400" b="1" dirty="0" smtClean="0">
                <a:solidFill>
                  <a:srgbClr val="FF0000"/>
                </a:solidFill>
              </a:rPr>
              <a:t> громада</a:t>
            </a:r>
          </a:p>
          <a:p>
            <a:pPr marL="68580" indent="0">
              <a:buNone/>
            </a:pPr>
            <a:r>
              <a:rPr lang="uk-UA" sz="1400" b="1" dirty="0" err="1" smtClean="0">
                <a:solidFill>
                  <a:srgbClr val="FF0000"/>
                </a:solidFill>
              </a:rPr>
              <a:t>Хмелівська</a:t>
            </a:r>
            <a:r>
              <a:rPr lang="uk-UA" sz="1400" b="1" dirty="0" smtClean="0">
                <a:solidFill>
                  <a:srgbClr val="FF0000"/>
                </a:solidFill>
              </a:rPr>
              <a:t> громада</a:t>
            </a:r>
          </a:p>
          <a:p>
            <a:pPr marL="68580" indent="0">
              <a:buNone/>
            </a:pPr>
            <a:r>
              <a:rPr lang="uk-UA" sz="1400" b="1" dirty="0" smtClean="0">
                <a:solidFill>
                  <a:srgbClr val="FF0000"/>
                </a:solidFill>
              </a:rPr>
              <a:t>Путивльська громада</a:t>
            </a:r>
            <a:endParaRPr lang="ru-RU" sz="1400" b="1" dirty="0">
              <a:solidFill>
                <a:srgbClr val="FF0000"/>
              </a:solidFill>
            </a:endParaRPr>
          </a:p>
        </p:txBody>
      </p:sp>
    </p:spTree>
    <p:extLst>
      <p:ext uri="{BB962C8B-B14F-4D97-AF65-F5344CB8AC3E}">
        <p14:creationId xmlns:p14="http://schemas.microsoft.com/office/powerpoint/2010/main" val="3406926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err="1"/>
              <a:t>Ціль</a:t>
            </a:r>
            <a:r>
              <a:rPr lang="ru-RU" sz="2400" dirty="0"/>
              <a:t> 12. </a:t>
            </a:r>
            <a:r>
              <a:rPr lang="ru-RU" sz="2400" dirty="0" err="1"/>
              <a:t>Підвищення</a:t>
            </a:r>
            <a:r>
              <a:rPr lang="ru-RU" sz="2400" dirty="0"/>
              <a:t> </a:t>
            </a:r>
            <a:r>
              <a:rPr lang="ru-RU" sz="2400" dirty="0" err="1"/>
              <a:t>рівня</a:t>
            </a:r>
            <a:r>
              <a:rPr lang="ru-RU" sz="2400" dirty="0"/>
              <a:t> </a:t>
            </a:r>
            <a:r>
              <a:rPr lang="ru-RU" sz="2400" dirty="0" err="1"/>
              <a:t>представленості</a:t>
            </a:r>
            <a:r>
              <a:rPr lang="ru-RU" sz="2400" dirty="0"/>
              <a:t> </a:t>
            </a:r>
            <a:r>
              <a:rPr lang="ru-RU" sz="2400" dirty="0" err="1"/>
              <a:t>наукових</a:t>
            </a:r>
            <a:r>
              <a:rPr lang="ru-RU" sz="2400" dirty="0"/>
              <a:t> та </a:t>
            </a:r>
            <a:r>
              <a:rPr lang="ru-RU" sz="2400" dirty="0" err="1"/>
              <a:t>освітніх</a:t>
            </a:r>
            <a:r>
              <a:rPr lang="ru-RU" sz="2400" dirty="0"/>
              <a:t> </a:t>
            </a:r>
            <a:r>
              <a:rPr lang="ru-RU" sz="2400" dirty="0" err="1" smtClean="0"/>
              <a:t>здобутків</a:t>
            </a:r>
            <a:r>
              <a:rPr lang="ru-RU" sz="2400" dirty="0" smtClean="0"/>
              <a:t> </a:t>
            </a:r>
            <a:r>
              <a:rPr lang="ru-RU" sz="2400" dirty="0" err="1" smtClean="0"/>
              <a:t>академічної</a:t>
            </a:r>
            <a:r>
              <a:rPr lang="ru-RU" sz="2400" dirty="0" smtClean="0"/>
              <a:t> </a:t>
            </a:r>
            <a:r>
              <a:rPr lang="ru-RU" sz="2400" dirty="0" err="1"/>
              <a:t>спільноти</a:t>
            </a:r>
            <a:r>
              <a:rPr lang="ru-RU" sz="2400" dirty="0"/>
              <a:t> </a:t>
            </a:r>
            <a:r>
              <a:rPr lang="ru-RU" sz="2400" dirty="0" err="1"/>
              <a:t>Університету</a:t>
            </a:r>
            <a:r>
              <a:rPr lang="ru-RU" sz="2400" dirty="0"/>
              <a:t> за кордоном</a:t>
            </a:r>
          </a:p>
        </p:txBody>
      </p:sp>
      <p:sp>
        <p:nvSpPr>
          <p:cNvPr id="3" name="Объект 2"/>
          <p:cNvSpPr>
            <a:spLocks noGrp="1"/>
          </p:cNvSpPr>
          <p:nvPr>
            <p:ph idx="1"/>
          </p:nvPr>
        </p:nvSpPr>
        <p:spPr>
          <a:xfrm>
            <a:off x="1359518" y="2124870"/>
            <a:ext cx="9036423" cy="3508977"/>
          </a:xfrm>
        </p:spPr>
        <p:txBody>
          <a:bodyPr>
            <a:normAutofit fontScale="77500" lnSpcReduction="20000"/>
          </a:bodyPr>
          <a:lstStyle/>
          <a:p>
            <a:pPr marL="68580" indent="0">
              <a:buNone/>
            </a:pPr>
            <a:r>
              <a:rPr lang="ru-RU" dirty="0" err="1"/>
              <a:t>Планується</a:t>
            </a:r>
            <a:r>
              <a:rPr lang="ru-RU" dirty="0"/>
              <a:t> на 2021-2025 </a:t>
            </a:r>
            <a:r>
              <a:rPr lang="ru-RU" dirty="0" err="1"/>
              <a:t>рр</a:t>
            </a:r>
            <a:r>
              <a:rPr lang="ru-RU" dirty="0"/>
              <a:t>.</a:t>
            </a:r>
          </a:p>
          <a:p>
            <a:endParaRPr lang="ru-RU" dirty="0"/>
          </a:p>
          <a:p>
            <a:pPr marL="525780" indent="-457200">
              <a:buAutoNum type="arabicPeriod"/>
            </a:pPr>
            <a:r>
              <a:rPr lang="ru-RU" dirty="0" err="1" smtClean="0"/>
              <a:t>Збільшення</a:t>
            </a:r>
            <a:r>
              <a:rPr lang="ru-RU" dirty="0" smtClean="0"/>
              <a:t> </a:t>
            </a:r>
            <a:r>
              <a:rPr lang="ru-RU" dirty="0" err="1"/>
              <a:t>представництва</a:t>
            </a:r>
            <a:r>
              <a:rPr lang="ru-RU" dirty="0"/>
              <a:t> </a:t>
            </a:r>
            <a:r>
              <a:rPr lang="ru-RU" dirty="0" err="1"/>
              <a:t>науковців</a:t>
            </a:r>
            <a:r>
              <a:rPr lang="ru-RU" dirty="0"/>
              <a:t> </a:t>
            </a:r>
            <a:r>
              <a:rPr lang="ru-RU" dirty="0" err="1"/>
              <a:t>Університету</a:t>
            </a:r>
            <a:r>
              <a:rPr lang="ru-RU" dirty="0"/>
              <a:t> на </a:t>
            </a:r>
            <a:r>
              <a:rPr lang="ru-RU" dirty="0" err="1"/>
              <a:t>міжнародних</a:t>
            </a:r>
            <a:r>
              <a:rPr lang="ru-RU" dirty="0"/>
              <a:t> форумах, </a:t>
            </a:r>
            <a:r>
              <a:rPr lang="ru-RU" dirty="0" err="1"/>
              <a:t>конференціях</a:t>
            </a:r>
            <a:r>
              <a:rPr lang="ru-RU" dirty="0"/>
              <a:t>; </a:t>
            </a:r>
            <a:r>
              <a:rPr lang="ru-RU" dirty="0" smtClean="0"/>
              <a:t>в </a:t>
            </a:r>
            <a:r>
              <a:rPr lang="ru-RU" dirty="0" err="1" smtClean="0"/>
              <a:t>редколегіях</a:t>
            </a:r>
            <a:r>
              <a:rPr lang="ru-RU" dirty="0" smtClean="0"/>
              <a:t> </a:t>
            </a:r>
            <a:r>
              <a:rPr lang="ru-RU" dirty="0" err="1"/>
              <a:t>міжнародних</a:t>
            </a:r>
            <a:r>
              <a:rPr lang="ru-RU" dirty="0"/>
              <a:t> </a:t>
            </a:r>
            <a:r>
              <a:rPr lang="ru-RU" dirty="0" err="1"/>
              <a:t>індексованих</a:t>
            </a:r>
            <a:r>
              <a:rPr lang="ru-RU" dirty="0"/>
              <a:t> </a:t>
            </a:r>
            <a:r>
              <a:rPr lang="ru-RU" dirty="0" err="1"/>
              <a:t>журналів</a:t>
            </a:r>
            <a:r>
              <a:rPr lang="ru-RU" dirty="0"/>
              <a:t>; в </a:t>
            </a:r>
            <a:r>
              <a:rPr lang="ru-RU" dirty="0" err="1"/>
              <a:t>експертних</a:t>
            </a:r>
            <a:r>
              <a:rPr lang="ru-RU" dirty="0"/>
              <a:t> </a:t>
            </a:r>
            <a:r>
              <a:rPr lang="ru-RU" dirty="0" err="1"/>
              <a:t>комісіях</a:t>
            </a:r>
            <a:r>
              <a:rPr lang="ru-RU" dirty="0"/>
              <a:t> </a:t>
            </a:r>
            <a:r>
              <a:rPr lang="ru-RU" dirty="0" err="1"/>
              <a:t>міжнародних</a:t>
            </a:r>
            <a:r>
              <a:rPr lang="ru-RU" dirty="0"/>
              <a:t> </a:t>
            </a:r>
            <a:r>
              <a:rPr lang="ru-RU" dirty="0" err="1" smtClean="0"/>
              <a:t>грантових</a:t>
            </a:r>
            <a:r>
              <a:rPr lang="ru-RU" dirty="0" smtClean="0"/>
              <a:t> </a:t>
            </a:r>
            <a:r>
              <a:rPr lang="ru-RU" dirty="0" err="1" smtClean="0"/>
              <a:t>програм</a:t>
            </a:r>
            <a:r>
              <a:rPr lang="ru-RU" dirty="0" smtClean="0"/>
              <a:t> </a:t>
            </a:r>
            <a:r>
              <a:rPr lang="ru-RU" dirty="0"/>
              <a:t>( Горизонт, </a:t>
            </a:r>
            <a:r>
              <a:rPr lang="ru-RU" dirty="0" err="1"/>
              <a:t>Еразмус</a:t>
            </a:r>
            <a:r>
              <a:rPr lang="ru-RU" dirty="0"/>
              <a:t>+ та </a:t>
            </a:r>
            <a:r>
              <a:rPr lang="ru-RU" dirty="0" err="1"/>
              <a:t>ін</a:t>
            </a:r>
            <a:r>
              <a:rPr lang="ru-RU" dirty="0"/>
              <a:t>.) до 20% НПП</a:t>
            </a:r>
            <a:r>
              <a:rPr lang="ru-RU" dirty="0" smtClean="0"/>
              <a:t>.</a:t>
            </a:r>
          </a:p>
          <a:p>
            <a:pPr marL="68580" indent="0">
              <a:buNone/>
            </a:pPr>
            <a:r>
              <a:rPr lang="uk-UA" b="1" dirty="0" smtClean="0">
                <a:solidFill>
                  <a:srgbClr val="FF0000"/>
                </a:solidFill>
              </a:rPr>
              <a:t>ПЛАНУЄТЬСЯ: участь представників кафедри Славкова О.П., </a:t>
            </a:r>
            <a:r>
              <a:rPr lang="uk-UA" b="1" dirty="0" err="1" smtClean="0">
                <a:solidFill>
                  <a:srgbClr val="FF0000"/>
                </a:solidFill>
              </a:rPr>
              <a:t>Калачевська</a:t>
            </a:r>
            <a:r>
              <a:rPr lang="uk-UA" b="1" dirty="0" smtClean="0">
                <a:solidFill>
                  <a:srgbClr val="FF0000"/>
                </a:solidFill>
              </a:rPr>
              <a:t> Л.І., Лукаш С.М. в редакціях міжнародних журналів.</a:t>
            </a:r>
            <a:endParaRPr lang="ru-RU" b="1" dirty="0">
              <a:solidFill>
                <a:srgbClr val="FF0000"/>
              </a:solidFill>
            </a:endParaRPr>
          </a:p>
          <a:p>
            <a:endParaRPr lang="ru-RU" dirty="0"/>
          </a:p>
          <a:p>
            <a:pPr marL="68580" indent="0">
              <a:buNone/>
            </a:pPr>
            <a:r>
              <a:rPr lang="ru-RU" dirty="0"/>
              <a:t>2. </a:t>
            </a:r>
            <a:r>
              <a:rPr lang="ru-RU" dirty="0" err="1"/>
              <a:t>Збільшення</a:t>
            </a:r>
            <a:r>
              <a:rPr lang="ru-RU" dirty="0"/>
              <a:t> </a:t>
            </a:r>
            <a:r>
              <a:rPr lang="ru-RU" dirty="0" err="1"/>
              <a:t>кількості</a:t>
            </a:r>
            <a:r>
              <a:rPr lang="ru-RU" dirty="0"/>
              <a:t> </a:t>
            </a:r>
            <a:r>
              <a:rPr lang="ru-RU" dirty="0" err="1"/>
              <a:t>публікацій</a:t>
            </a:r>
            <a:r>
              <a:rPr lang="ru-RU" dirty="0"/>
              <a:t> </a:t>
            </a:r>
            <a:r>
              <a:rPr lang="ru-RU" dirty="0" err="1"/>
              <a:t>науковців</a:t>
            </a:r>
            <a:r>
              <a:rPr lang="ru-RU" dirty="0"/>
              <a:t> </a:t>
            </a:r>
            <a:r>
              <a:rPr lang="ru-RU" dirty="0" smtClean="0"/>
              <a:t>у </a:t>
            </a:r>
            <a:r>
              <a:rPr lang="ru-RU" dirty="0" err="1"/>
              <a:t>європейськими</a:t>
            </a:r>
            <a:r>
              <a:rPr lang="ru-RU" dirty="0"/>
              <a:t> </a:t>
            </a:r>
            <a:r>
              <a:rPr lang="ru-RU" dirty="0" err="1"/>
              <a:t>мовами</a:t>
            </a:r>
            <a:r>
              <a:rPr lang="ru-RU" dirty="0"/>
              <a:t> в </a:t>
            </a:r>
            <a:r>
              <a:rPr lang="ru-RU" dirty="0" err="1" smtClean="0"/>
              <a:t>закордонних</a:t>
            </a:r>
            <a:r>
              <a:rPr lang="ru-RU" dirty="0" smtClean="0"/>
              <a:t> </a:t>
            </a:r>
            <a:r>
              <a:rPr lang="ru-RU" dirty="0" err="1" smtClean="0"/>
              <a:t>видавництвах</a:t>
            </a:r>
            <a:r>
              <a:rPr lang="ru-RU" dirty="0" smtClean="0"/>
              <a:t> </a:t>
            </a:r>
            <a:r>
              <a:rPr lang="ru-RU" dirty="0"/>
              <a:t>25% </a:t>
            </a:r>
            <a:r>
              <a:rPr lang="ru-RU" dirty="0" err="1"/>
              <a:t>публікацій</a:t>
            </a:r>
            <a:r>
              <a:rPr lang="ru-RU" dirty="0"/>
              <a:t> на </a:t>
            </a:r>
            <a:r>
              <a:rPr lang="ru-RU" dirty="0" err="1"/>
              <a:t>рік</a:t>
            </a:r>
            <a:r>
              <a:rPr lang="ru-RU" dirty="0"/>
              <a:t>.</a:t>
            </a:r>
          </a:p>
          <a:p>
            <a:endParaRPr lang="ru-RU" dirty="0"/>
          </a:p>
          <a:p>
            <a:pPr marL="68580" indent="0">
              <a:buNone/>
            </a:pPr>
            <a:r>
              <a:rPr lang="ru-RU" dirty="0"/>
              <a:t>3. </a:t>
            </a:r>
            <a:r>
              <a:rPr lang="ru-RU" dirty="0" err="1"/>
              <a:t>Зростання</a:t>
            </a:r>
            <a:r>
              <a:rPr lang="ru-RU" dirty="0"/>
              <a:t> </a:t>
            </a:r>
            <a:r>
              <a:rPr lang="ru-RU" dirty="0" err="1"/>
              <a:t>індексу</a:t>
            </a:r>
            <a:r>
              <a:rPr lang="ru-RU" dirty="0"/>
              <a:t> </a:t>
            </a:r>
            <a:r>
              <a:rPr lang="ru-RU" dirty="0" err="1"/>
              <a:t>міжнародної</a:t>
            </a:r>
            <a:r>
              <a:rPr lang="ru-RU" dirty="0"/>
              <a:t> </a:t>
            </a:r>
            <a:r>
              <a:rPr lang="ru-RU" dirty="0" err="1"/>
              <a:t>цитованості</a:t>
            </a:r>
            <a:r>
              <a:rPr lang="ru-RU" dirty="0"/>
              <a:t> </a:t>
            </a:r>
            <a:r>
              <a:rPr lang="ru-RU" dirty="0" err="1" smtClean="0"/>
              <a:t>науковців</a:t>
            </a:r>
            <a:r>
              <a:rPr lang="ru-RU" dirty="0" smtClean="0"/>
              <a:t> на 10 </a:t>
            </a:r>
            <a:r>
              <a:rPr lang="ru-RU" dirty="0" err="1" smtClean="0"/>
              <a:t>відсотків</a:t>
            </a:r>
            <a:endParaRPr lang="ru-RU" dirty="0"/>
          </a:p>
        </p:txBody>
      </p:sp>
    </p:spTree>
    <p:extLst>
      <p:ext uri="{BB962C8B-B14F-4D97-AF65-F5344CB8AC3E}">
        <p14:creationId xmlns:p14="http://schemas.microsoft.com/office/powerpoint/2010/main" val="4131788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err="1"/>
              <a:t>Ціль</a:t>
            </a:r>
            <a:r>
              <a:rPr lang="ru-RU" sz="2400" dirty="0"/>
              <a:t> 15. Стати </a:t>
            </a:r>
            <a:r>
              <a:rPr lang="ru-RU" sz="2400" dirty="0" err="1"/>
              <a:t>осередком</a:t>
            </a:r>
            <a:r>
              <a:rPr lang="ru-RU" sz="2400" dirty="0"/>
              <a:t> </a:t>
            </a:r>
            <a:r>
              <a:rPr lang="ru-RU" sz="2400" dirty="0" err="1"/>
              <a:t>громадської</a:t>
            </a:r>
            <a:r>
              <a:rPr lang="ru-RU" sz="2400" dirty="0"/>
              <a:t> </a:t>
            </a:r>
            <a:r>
              <a:rPr lang="ru-RU" sz="2400" dirty="0" err="1"/>
              <a:t>активності</a:t>
            </a:r>
            <a:r>
              <a:rPr lang="ru-RU" sz="2400" dirty="0"/>
              <a:t>, </a:t>
            </a:r>
            <a:r>
              <a:rPr lang="ru-RU" sz="2400" dirty="0" err="1"/>
              <a:t>потужним</a:t>
            </a:r>
            <a:r>
              <a:rPr lang="ru-RU" sz="2400" dirty="0"/>
              <a:t> </a:t>
            </a:r>
            <a:r>
              <a:rPr lang="ru-RU" sz="2400" dirty="0" err="1" smtClean="0"/>
              <a:t>інформаційним</a:t>
            </a:r>
            <a:r>
              <a:rPr lang="ru-RU" sz="2400" dirty="0" smtClean="0"/>
              <a:t> ресурсом </a:t>
            </a:r>
            <a:r>
              <a:rPr lang="ru-RU" sz="2400" dirty="0"/>
              <a:t>для </a:t>
            </a:r>
            <a:r>
              <a:rPr lang="ru-RU" sz="2400" dirty="0" err="1"/>
              <a:t>громади</a:t>
            </a:r>
            <a:r>
              <a:rPr lang="ru-RU" sz="2400" dirty="0"/>
              <a:t> та </a:t>
            </a:r>
            <a:r>
              <a:rPr lang="ru-RU" sz="2400" dirty="0" err="1"/>
              <a:t>органів</a:t>
            </a:r>
            <a:r>
              <a:rPr lang="ru-RU" sz="2400" dirty="0"/>
              <a:t> </a:t>
            </a:r>
            <a:r>
              <a:rPr lang="ru-RU" sz="2400" dirty="0" err="1"/>
              <a:t>місцевого</a:t>
            </a:r>
            <a:r>
              <a:rPr lang="ru-RU" sz="2400" dirty="0"/>
              <a:t> </a:t>
            </a:r>
            <a:r>
              <a:rPr lang="ru-RU" sz="2400" dirty="0" err="1"/>
              <a:t>самоврядування</a:t>
            </a:r>
            <a:endParaRPr lang="ru-RU" sz="2400" dirty="0"/>
          </a:p>
        </p:txBody>
      </p:sp>
      <p:sp>
        <p:nvSpPr>
          <p:cNvPr id="3" name="Объект 2"/>
          <p:cNvSpPr>
            <a:spLocks noGrp="1"/>
          </p:cNvSpPr>
          <p:nvPr>
            <p:ph idx="1"/>
          </p:nvPr>
        </p:nvSpPr>
        <p:spPr/>
        <p:txBody>
          <a:bodyPr>
            <a:noAutofit/>
          </a:bodyPr>
          <a:lstStyle/>
          <a:p>
            <a:pPr marL="68580" indent="0">
              <a:buNone/>
            </a:pPr>
            <a:r>
              <a:rPr lang="ru-RU" sz="1400" dirty="0" err="1"/>
              <a:t>Планується</a:t>
            </a:r>
            <a:r>
              <a:rPr lang="ru-RU" sz="1400" dirty="0"/>
              <a:t> на 2021-2025 </a:t>
            </a:r>
            <a:r>
              <a:rPr lang="ru-RU" sz="1400" dirty="0" err="1"/>
              <a:t>рр</a:t>
            </a:r>
            <a:r>
              <a:rPr lang="ru-RU" sz="1400" dirty="0" smtClean="0"/>
              <a:t>.</a:t>
            </a:r>
            <a:endParaRPr lang="ru-RU" sz="1400" dirty="0"/>
          </a:p>
          <a:p>
            <a:pPr marL="68580" indent="0">
              <a:buNone/>
            </a:pPr>
            <a:r>
              <a:rPr lang="ru-RU" sz="1400" dirty="0" err="1"/>
              <a:t>Розширення</a:t>
            </a:r>
            <a:r>
              <a:rPr lang="ru-RU" sz="1400" dirty="0"/>
              <a:t> </a:t>
            </a:r>
            <a:r>
              <a:rPr lang="ru-RU" sz="1400" dirty="0" err="1"/>
              <a:t>співпраці</a:t>
            </a:r>
            <a:r>
              <a:rPr lang="ru-RU" sz="1400" dirty="0"/>
              <a:t> з </a:t>
            </a:r>
            <a:r>
              <a:rPr lang="ru-RU" sz="1400" dirty="0" err="1"/>
              <a:t>територіальними</a:t>
            </a:r>
            <a:r>
              <a:rPr lang="ru-RU" sz="1400" dirty="0"/>
              <a:t> громадами </a:t>
            </a:r>
            <a:r>
              <a:rPr lang="ru-RU" sz="1400" dirty="0" err="1"/>
              <a:t>щодо</a:t>
            </a:r>
            <a:r>
              <a:rPr lang="ru-RU" sz="1400" dirty="0"/>
              <a:t> </a:t>
            </a:r>
            <a:r>
              <a:rPr lang="ru-RU" sz="1400" dirty="0" err="1"/>
              <a:t>надання</a:t>
            </a:r>
            <a:r>
              <a:rPr lang="ru-RU" sz="1400" dirty="0"/>
              <a:t> </a:t>
            </a:r>
            <a:r>
              <a:rPr lang="ru-RU" sz="1400" dirty="0" err="1"/>
              <a:t>консультативних</a:t>
            </a:r>
            <a:r>
              <a:rPr lang="ru-RU" sz="1400" dirty="0"/>
              <a:t> </a:t>
            </a:r>
            <a:r>
              <a:rPr lang="ru-RU" sz="1400" dirty="0" err="1"/>
              <a:t>послуг</a:t>
            </a:r>
            <a:r>
              <a:rPr lang="ru-RU" sz="1400" dirty="0"/>
              <a:t> з </a:t>
            </a:r>
            <a:r>
              <a:rPr lang="ru-RU" sz="1400" dirty="0" err="1"/>
              <a:t>написання</a:t>
            </a:r>
            <a:r>
              <a:rPr lang="ru-RU" sz="1400" dirty="0"/>
              <a:t> </a:t>
            </a:r>
            <a:r>
              <a:rPr lang="ru-RU" sz="1400" dirty="0" err="1" smtClean="0"/>
              <a:t>Стратегій</a:t>
            </a:r>
            <a:r>
              <a:rPr lang="ru-RU" sz="1400" dirty="0" smtClean="0"/>
              <a:t> </a:t>
            </a:r>
            <a:r>
              <a:rPr lang="ru-RU" sz="1400" dirty="0" err="1" smtClean="0"/>
              <a:t>розвитку</a:t>
            </a:r>
            <a:endParaRPr lang="ru-RU" sz="1400" dirty="0" smtClean="0"/>
          </a:p>
          <a:p>
            <a:pPr marL="68580" indent="0">
              <a:buNone/>
            </a:pPr>
            <a:r>
              <a:rPr lang="uk-UA" sz="1400" dirty="0" smtClean="0"/>
              <a:t>Укладення 3-х угод в 2021 році.</a:t>
            </a:r>
          </a:p>
          <a:p>
            <a:pPr marL="68580" indent="0">
              <a:buNone/>
            </a:pPr>
            <a:endParaRPr lang="ru-RU" sz="1400" dirty="0"/>
          </a:p>
          <a:p>
            <a:pPr marL="68580" indent="0">
              <a:buNone/>
            </a:pPr>
            <a:r>
              <a:rPr lang="ru-RU" sz="1400" dirty="0" err="1" smtClean="0"/>
              <a:t>Організація</a:t>
            </a:r>
            <a:r>
              <a:rPr lang="ru-RU" sz="1400" dirty="0" smtClean="0"/>
              <a:t> </a:t>
            </a:r>
            <a:r>
              <a:rPr lang="ru-RU" sz="1400" dirty="0" err="1"/>
              <a:t>курсів</a:t>
            </a:r>
            <a:r>
              <a:rPr lang="ru-RU" sz="1400" dirty="0"/>
              <a:t> та </a:t>
            </a:r>
            <a:r>
              <a:rPr lang="ru-RU" sz="1400" dirty="0" err="1"/>
              <a:t>проведення</a:t>
            </a:r>
            <a:r>
              <a:rPr lang="ru-RU" sz="1400" dirty="0"/>
              <a:t> </a:t>
            </a:r>
            <a:r>
              <a:rPr lang="ru-RU" sz="1400" dirty="0" err="1" smtClean="0"/>
              <a:t>навчання</a:t>
            </a:r>
            <a:r>
              <a:rPr lang="ru-RU" sz="1400" dirty="0" smtClean="0"/>
              <a:t>:</a:t>
            </a:r>
          </a:p>
          <a:p>
            <a:pPr>
              <a:buFontTx/>
              <a:buChar char="-"/>
            </a:pPr>
            <a:r>
              <a:rPr lang="ru-RU" sz="1400" dirty="0" smtClean="0"/>
              <a:t>з </a:t>
            </a:r>
            <a:r>
              <a:rPr lang="ru-RU" sz="1400" dirty="0" err="1"/>
              <a:t>актуальних</a:t>
            </a:r>
            <a:r>
              <a:rPr lang="ru-RU" sz="1400" dirty="0"/>
              <a:t> </a:t>
            </a:r>
            <a:r>
              <a:rPr lang="ru-RU" sz="1400" dirty="0" err="1" smtClean="0"/>
              <a:t>питань</a:t>
            </a:r>
            <a:r>
              <a:rPr lang="ru-RU" sz="1400" dirty="0" smtClean="0"/>
              <a:t> та </a:t>
            </a:r>
            <a:r>
              <a:rPr lang="ru-RU" sz="1400" dirty="0" err="1" smtClean="0"/>
              <a:t>написання</a:t>
            </a:r>
            <a:r>
              <a:rPr lang="ru-RU" sz="1400" dirty="0" smtClean="0"/>
              <a:t> </a:t>
            </a:r>
            <a:r>
              <a:rPr lang="ru-RU" sz="1400" dirty="0"/>
              <a:t>та </a:t>
            </a:r>
            <a:r>
              <a:rPr lang="ru-RU" sz="1400" dirty="0" err="1"/>
              <a:t>реалізація</a:t>
            </a:r>
            <a:r>
              <a:rPr lang="ru-RU" sz="1400" dirty="0"/>
              <a:t> </a:t>
            </a:r>
            <a:r>
              <a:rPr lang="ru-RU" sz="1400" dirty="0" err="1" smtClean="0"/>
              <a:t>проектів</a:t>
            </a:r>
            <a:r>
              <a:rPr lang="ru-RU" sz="1400" dirty="0" smtClean="0"/>
              <a:t>;</a:t>
            </a:r>
          </a:p>
          <a:p>
            <a:pPr>
              <a:buFontTx/>
              <a:buChar char="-"/>
            </a:pPr>
            <a:r>
              <a:rPr lang="ru-RU" sz="1400" dirty="0" err="1" smtClean="0"/>
              <a:t>гендерний</a:t>
            </a:r>
            <a:r>
              <a:rPr lang="ru-RU" sz="1400" dirty="0" smtClean="0"/>
              <a:t> </a:t>
            </a:r>
            <a:r>
              <a:rPr lang="ru-RU" sz="1400" dirty="0" err="1"/>
              <a:t>підхід</a:t>
            </a:r>
            <a:r>
              <a:rPr lang="ru-RU" sz="1400" dirty="0"/>
              <a:t> на </a:t>
            </a:r>
            <a:r>
              <a:rPr lang="ru-RU" sz="1400" dirty="0" err="1"/>
              <a:t>місцевому</a:t>
            </a:r>
            <a:r>
              <a:rPr lang="ru-RU" sz="1400" dirty="0"/>
              <a:t> </a:t>
            </a:r>
            <a:r>
              <a:rPr lang="ru-RU" sz="1400" dirty="0" err="1" smtClean="0"/>
              <a:t>рівні</a:t>
            </a:r>
            <a:r>
              <a:rPr lang="ru-RU" sz="1400" dirty="0" smtClean="0"/>
              <a:t>;</a:t>
            </a:r>
          </a:p>
          <a:p>
            <a:pPr>
              <a:buFontTx/>
              <a:buChar char="-"/>
            </a:pPr>
            <a:r>
              <a:rPr lang="ru-RU" sz="1400" dirty="0" err="1" smtClean="0"/>
              <a:t>заключення</a:t>
            </a:r>
            <a:r>
              <a:rPr lang="ru-RU" sz="1400" dirty="0" smtClean="0"/>
              <a:t> </a:t>
            </a:r>
            <a:r>
              <a:rPr lang="ru-RU" sz="1400" dirty="0" err="1"/>
              <a:t>договорів</a:t>
            </a:r>
            <a:r>
              <a:rPr lang="ru-RU" sz="1400" dirty="0"/>
              <a:t> з </a:t>
            </a:r>
            <a:r>
              <a:rPr lang="ru-RU" sz="1400" dirty="0" err="1"/>
              <a:t>територіальними</a:t>
            </a:r>
            <a:r>
              <a:rPr lang="ru-RU" sz="1400" dirty="0"/>
              <a:t> </a:t>
            </a:r>
            <a:r>
              <a:rPr lang="ru-RU" sz="1400" dirty="0" smtClean="0"/>
              <a:t>громадами</a:t>
            </a:r>
            <a:r>
              <a:rPr lang="ru-RU" sz="1400" dirty="0" smtClean="0"/>
              <a:t>.</a:t>
            </a:r>
          </a:p>
          <a:p>
            <a:pPr>
              <a:buFontTx/>
              <a:buChar char="-"/>
            </a:pPr>
            <a:r>
              <a:rPr lang="uk-UA" sz="1400" dirty="0" smtClean="0"/>
              <a:t>Не менше 1 курсу на рік.</a:t>
            </a:r>
            <a:endParaRPr lang="ru-RU" sz="1400" dirty="0"/>
          </a:p>
        </p:txBody>
      </p:sp>
    </p:spTree>
    <p:extLst>
      <p:ext uri="{BB962C8B-B14F-4D97-AF65-F5344CB8AC3E}">
        <p14:creationId xmlns:p14="http://schemas.microsoft.com/office/powerpoint/2010/main" val="1987856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91320" y="932248"/>
            <a:ext cx="9366325" cy="1143000"/>
          </a:xfrm>
        </p:spPr>
        <p:txBody>
          <a:bodyPr>
            <a:normAutofit fontScale="90000"/>
          </a:bodyPr>
          <a:lstStyle/>
          <a:p>
            <a:r>
              <a:rPr lang="ru-RU" dirty="0"/>
              <a:t>Кафедра </a:t>
            </a:r>
            <a:r>
              <a:rPr lang="ru-RU" dirty="0" err="1"/>
              <a:t>публічного</a:t>
            </a:r>
            <a:r>
              <a:rPr lang="ru-RU" dirty="0"/>
              <a:t> </a:t>
            </a:r>
            <a:r>
              <a:rPr lang="ru-RU" dirty="0" err="1"/>
              <a:t>управління</a:t>
            </a:r>
            <a:r>
              <a:rPr lang="ru-RU" dirty="0"/>
              <a:t> та </a:t>
            </a:r>
            <a:r>
              <a:rPr lang="ru-RU" dirty="0" err="1" smtClean="0"/>
              <a:t>адміністрування</a:t>
            </a:r>
            <a:endParaRPr lang="ru-RU" dirty="0"/>
          </a:p>
        </p:txBody>
      </p:sp>
      <p:sp>
        <p:nvSpPr>
          <p:cNvPr id="3" name="Объект 2"/>
          <p:cNvSpPr>
            <a:spLocks noGrp="1"/>
          </p:cNvSpPr>
          <p:nvPr>
            <p:ph idx="1"/>
          </p:nvPr>
        </p:nvSpPr>
        <p:spPr/>
        <p:txBody>
          <a:bodyPr>
            <a:normAutofit fontScale="92500" lnSpcReduction="20000"/>
          </a:bodyPr>
          <a:lstStyle/>
          <a:p>
            <a:endParaRPr lang="ru-RU" dirty="0"/>
          </a:p>
          <a:p>
            <a:r>
              <a:rPr lang="ru-RU" dirty="0"/>
              <a:t>Склад </a:t>
            </a:r>
            <a:r>
              <a:rPr lang="ru-RU" dirty="0" err="1"/>
              <a:t>кафедри</a:t>
            </a:r>
            <a:r>
              <a:rPr lang="ru-RU" dirty="0"/>
              <a:t> - 9 </a:t>
            </a:r>
            <a:r>
              <a:rPr lang="ru-RU" dirty="0" err="1"/>
              <a:t>осіб</a:t>
            </a:r>
            <a:endParaRPr lang="ru-RU" dirty="0"/>
          </a:p>
          <a:p>
            <a:endParaRPr lang="ru-RU" dirty="0"/>
          </a:p>
          <a:p>
            <a:r>
              <a:rPr lang="ru-RU" dirty="0" err="1"/>
              <a:t>Володіння</a:t>
            </a:r>
            <a:r>
              <a:rPr lang="ru-RU" dirty="0"/>
              <a:t> </a:t>
            </a:r>
            <a:r>
              <a:rPr lang="ru-RU" dirty="0" err="1"/>
              <a:t>іноземною</a:t>
            </a:r>
            <a:r>
              <a:rPr lang="ru-RU" dirty="0"/>
              <a:t> </a:t>
            </a:r>
            <a:r>
              <a:rPr lang="ru-RU" dirty="0" err="1"/>
              <a:t>мовою</a:t>
            </a:r>
            <a:r>
              <a:rPr lang="ru-RU" dirty="0"/>
              <a:t> (В2) – 7 </a:t>
            </a:r>
            <a:r>
              <a:rPr lang="ru-RU" dirty="0" err="1"/>
              <a:t>осіб</a:t>
            </a:r>
            <a:r>
              <a:rPr lang="ru-RU" dirty="0"/>
              <a:t> (78%)</a:t>
            </a:r>
          </a:p>
          <a:p>
            <a:endParaRPr lang="ru-RU" dirty="0"/>
          </a:p>
          <a:p>
            <a:r>
              <a:rPr lang="ru-RU" dirty="0"/>
              <a:t>М/н </a:t>
            </a:r>
            <a:r>
              <a:rPr lang="ru-RU" dirty="0" err="1"/>
              <a:t>стажування</a:t>
            </a:r>
            <a:r>
              <a:rPr lang="ru-RU" dirty="0"/>
              <a:t> – 6 </a:t>
            </a:r>
            <a:r>
              <a:rPr lang="ru-RU" dirty="0" err="1"/>
              <a:t>осіб</a:t>
            </a:r>
            <a:r>
              <a:rPr lang="ru-RU" dirty="0"/>
              <a:t> (67%)</a:t>
            </a:r>
          </a:p>
          <a:p>
            <a:endParaRPr lang="ru-RU" dirty="0"/>
          </a:p>
          <a:p>
            <a:r>
              <a:rPr lang="ru-RU" dirty="0" err="1"/>
              <a:t>Професійні</a:t>
            </a:r>
            <a:r>
              <a:rPr lang="ru-RU" dirty="0"/>
              <a:t> </a:t>
            </a:r>
            <a:r>
              <a:rPr lang="ru-RU" dirty="0" err="1"/>
              <a:t>стажування</a:t>
            </a:r>
            <a:r>
              <a:rPr lang="ru-RU" dirty="0"/>
              <a:t> – 4 особи (44%)</a:t>
            </a:r>
          </a:p>
          <a:p>
            <a:endParaRPr lang="ru-RU" dirty="0"/>
          </a:p>
          <a:p>
            <a:r>
              <a:rPr lang="ru-RU" dirty="0" err="1"/>
              <a:t>Курси</a:t>
            </a:r>
            <a:r>
              <a:rPr lang="ru-RU" dirty="0"/>
              <a:t> </a:t>
            </a:r>
            <a:r>
              <a:rPr lang="ru-RU" dirty="0" err="1"/>
              <a:t>викладацької</a:t>
            </a:r>
            <a:r>
              <a:rPr lang="ru-RU" dirty="0"/>
              <a:t> </a:t>
            </a:r>
            <a:r>
              <a:rPr lang="ru-RU" dirty="0" err="1"/>
              <a:t>майстерності</a:t>
            </a:r>
            <a:r>
              <a:rPr lang="ru-RU" dirty="0"/>
              <a:t> – 100%</a:t>
            </a:r>
          </a:p>
        </p:txBody>
      </p:sp>
    </p:spTree>
    <p:extLst>
      <p:ext uri="{BB962C8B-B14F-4D97-AF65-F5344CB8AC3E}">
        <p14:creationId xmlns:p14="http://schemas.microsoft.com/office/powerpoint/2010/main" val="1544439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27709" y="1041621"/>
            <a:ext cx="9366325" cy="1876466"/>
          </a:xfrm>
        </p:spPr>
        <p:txBody>
          <a:bodyPr>
            <a:noAutofit/>
          </a:bodyPr>
          <a:lstStyle/>
          <a:p>
            <a:r>
              <a:rPr lang="ru-RU" sz="2800" dirty="0" err="1"/>
              <a:t>Ціль</a:t>
            </a:r>
            <a:r>
              <a:rPr lang="ru-RU" sz="2800" dirty="0"/>
              <a:t> 16. </a:t>
            </a:r>
            <a:r>
              <a:rPr lang="ru-RU" sz="2800" dirty="0" err="1"/>
              <a:t>Просування</a:t>
            </a:r>
            <a:r>
              <a:rPr lang="ru-RU" sz="2800" dirty="0"/>
              <a:t> бренду </a:t>
            </a:r>
            <a:r>
              <a:rPr lang="ru-RU" sz="2800" dirty="0" err="1"/>
              <a:t>української</a:t>
            </a:r>
            <a:r>
              <a:rPr lang="ru-RU" sz="2800" dirty="0"/>
              <a:t> </a:t>
            </a:r>
            <a:r>
              <a:rPr lang="ru-RU" sz="2800" dirty="0" err="1"/>
              <a:t>аграрної</a:t>
            </a:r>
            <a:r>
              <a:rPr lang="ru-RU" sz="2800" dirty="0"/>
              <a:t> </a:t>
            </a:r>
            <a:r>
              <a:rPr lang="ru-RU" sz="2800" dirty="0" err="1"/>
              <a:t>освіти</a:t>
            </a:r>
            <a:r>
              <a:rPr lang="ru-RU" sz="2800" dirty="0"/>
              <a:t> через </a:t>
            </a:r>
            <a:r>
              <a:rPr lang="ru-RU" sz="2800" dirty="0" err="1"/>
              <a:t>становлення</a:t>
            </a:r>
            <a:r>
              <a:rPr lang="ru-RU" sz="2800" dirty="0"/>
              <a:t> </a:t>
            </a:r>
            <a:r>
              <a:rPr lang="ru-RU" sz="2800" dirty="0" err="1" smtClean="0"/>
              <a:t>міжнародної</a:t>
            </a:r>
            <a:r>
              <a:rPr lang="ru-RU" sz="2800" dirty="0" smtClean="0"/>
              <a:t> </a:t>
            </a:r>
            <a:r>
              <a:rPr lang="ru-RU" sz="2800" dirty="0" err="1" smtClean="0"/>
              <a:t>репутації</a:t>
            </a:r>
            <a:r>
              <a:rPr lang="ru-RU" sz="2800" dirty="0" smtClean="0"/>
              <a:t> </a:t>
            </a:r>
            <a:r>
              <a:rPr lang="ru-RU" sz="2800" dirty="0" err="1"/>
              <a:t>університету</a:t>
            </a:r>
            <a:r>
              <a:rPr lang="ru-RU" sz="2800" dirty="0"/>
              <a:t> як одного з </a:t>
            </a:r>
            <a:r>
              <a:rPr lang="ru-RU" sz="2800" dirty="0" err="1"/>
              <a:t>провідних</a:t>
            </a:r>
            <a:r>
              <a:rPr lang="ru-RU" sz="2800" dirty="0"/>
              <a:t> </a:t>
            </a:r>
            <a:r>
              <a:rPr lang="ru-RU" sz="2800" dirty="0" err="1"/>
              <a:t>освітніх</a:t>
            </a:r>
            <a:r>
              <a:rPr lang="ru-RU" sz="2800" dirty="0"/>
              <a:t> та </a:t>
            </a:r>
            <a:r>
              <a:rPr lang="ru-RU" sz="2800" dirty="0" err="1"/>
              <a:t>наукових</a:t>
            </a:r>
            <a:r>
              <a:rPr lang="ru-RU" sz="2800" dirty="0"/>
              <a:t> </a:t>
            </a:r>
            <a:r>
              <a:rPr lang="ru-RU" sz="2800" dirty="0" err="1"/>
              <a:t>осередків</a:t>
            </a:r>
            <a:r>
              <a:rPr lang="ru-RU" sz="2800" dirty="0"/>
              <a:t> </a:t>
            </a:r>
            <a:r>
              <a:rPr lang="ru-RU" sz="2800" dirty="0" err="1"/>
              <a:t>Європи</a:t>
            </a:r>
            <a:endParaRPr lang="ru-RU" sz="2800" dirty="0"/>
          </a:p>
        </p:txBody>
      </p:sp>
      <p:sp>
        <p:nvSpPr>
          <p:cNvPr id="3" name="Объект 2"/>
          <p:cNvSpPr>
            <a:spLocks noGrp="1"/>
          </p:cNvSpPr>
          <p:nvPr>
            <p:ph idx="1"/>
          </p:nvPr>
        </p:nvSpPr>
        <p:spPr>
          <a:xfrm>
            <a:off x="1391323" y="3331597"/>
            <a:ext cx="9036423" cy="2501032"/>
          </a:xfrm>
        </p:spPr>
        <p:txBody>
          <a:bodyPr>
            <a:normAutofit fontScale="92500" lnSpcReduction="10000"/>
          </a:bodyPr>
          <a:lstStyle/>
          <a:p>
            <a:pPr marL="68580" indent="0">
              <a:buNone/>
            </a:pPr>
            <a:r>
              <a:rPr lang="ru-RU" dirty="0" err="1"/>
              <a:t>Планується</a:t>
            </a:r>
            <a:r>
              <a:rPr lang="ru-RU" dirty="0"/>
              <a:t> на 2021-2025 </a:t>
            </a:r>
            <a:r>
              <a:rPr lang="ru-RU" dirty="0" err="1"/>
              <a:t>рр</a:t>
            </a:r>
            <a:r>
              <a:rPr lang="ru-RU" dirty="0"/>
              <a:t>. </a:t>
            </a:r>
            <a:r>
              <a:rPr lang="ru-RU" dirty="0" err="1" smtClean="0"/>
              <a:t>Розширити</a:t>
            </a:r>
            <a:r>
              <a:rPr lang="ru-RU" dirty="0" smtClean="0"/>
              <a:t> </a:t>
            </a:r>
            <a:r>
              <a:rPr lang="ru-RU" dirty="0" err="1" smtClean="0"/>
              <a:t>кількість</a:t>
            </a:r>
            <a:r>
              <a:rPr lang="ru-RU" dirty="0" smtClean="0"/>
              <a:t> </a:t>
            </a:r>
            <a:r>
              <a:rPr lang="ru-RU" dirty="0" err="1"/>
              <a:t>провідних</a:t>
            </a:r>
            <a:r>
              <a:rPr lang="ru-RU" dirty="0"/>
              <a:t> </a:t>
            </a:r>
            <a:r>
              <a:rPr lang="ru-RU" dirty="0" err="1" smtClean="0"/>
              <a:t>науковців</a:t>
            </a:r>
            <a:r>
              <a:rPr lang="ru-RU" dirty="0" smtClean="0"/>
              <a:t>, </a:t>
            </a:r>
            <a:r>
              <a:rPr lang="ru-RU" dirty="0" err="1"/>
              <a:t>що</a:t>
            </a:r>
            <a:r>
              <a:rPr lang="ru-RU" dirty="0"/>
              <a:t> </a:t>
            </a:r>
            <a:r>
              <a:rPr lang="ru-RU" dirty="0" err="1"/>
              <a:t>викладають</a:t>
            </a:r>
            <a:r>
              <a:rPr lang="ru-RU" dirty="0"/>
              <a:t> та </a:t>
            </a:r>
            <a:r>
              <a:rPr lang="ru-RU" dirty="0" err="1"/>
              <a:t>проводять</a:t>
            </a:r>
            <a:r>
              <a:rPr lang="ru-RU" dirty="0"/>
              <a:t> </a:t>
            </a:r>
            <a:r>
              <a:rPr lang="ru-RU" dirty="0" err="1"/>
              <a:t>спільні</a:t>
            </a:r>
            <a:r>
              <a:rPr lang="ru-RU" dirty="0"/>
              <a:t> </a:t>
            </a:r>
            <a:r>
              <a:rPr lang="ru-RU" dirty="0" err="1"/>
              <a:t>наукові</a:t>
            </a:r>
            <a:r>
              <a:rPr lang="ru-RU" dirty="0"/>
              <a:t> </a:t>
            </a:r>
            <a:r>
              <a:rPr lang="ru-RU" dirty="0" err="1"/>
              <a:t>дослідження</a:t>
            </a:r>
            <a:r>
              <a:rPr lang="ru-RU" dirty="0"/>
              <a:t> </a:t>
            </a:r>
            <a:r>
              <a:rPr lang="ru-RU" dirty="0" smtClean="0"/>
              <a:t>в </a:t>
            </a:r>
            <a:r>
              <a:rPr lang="ru-RU" dirty="0" err="1" smtClean="0"/>
              <a:t>закордонних</a:t>
            </a:r>
            <a:r>
              <a:rPr lang="ru-RU" dirty="0" smtClean="0"/>
              <a:t> </a:t>
            </a:r>
            <a:r>
              <a:rPr lang="ru-RU" dirty="0" err="1"/>
              <a:t>Університетах</a:t>
            </a:r>
            <a:r>
              <a:rPr lang="ru-RU" dirty="0"/>
              <a:t>-партнерах </a:t>
            </a:r>
            <a:r>
              <a:rPr lang="ru-RU" dirty="0" smtClean="0"/>
              <a:t>до </a:t>
            </a:r>
            <a:r>
              <a:rPr lang="ru-RU" dirty="0"/>
              <a:t>15</a:t>
            </a:r>
            <a:r>
              <a:rPr lang="ru-RU" dirty="0" smtClean="0"/>
              <a:t>% </a:t>
            </a:r>
            <a:r>
              <a:rPr lang="ru-RU" dirty="0" err="1" smtClean="0"/>
              <a:t>викладачів</a:t>
            </a:r>
            <a:r>
              <a:rPr lang="ru-RU" dirty="0" smtClean="0"/>
              <a:t>.</a:t>
            </a:r>
            <a:endParaRPr lang="ru-RU" dirty="0"/>
          </a:p>
          <a:p>
            <a:pPr marL="68580" indent="0">
              <a:buNone/>
            </a:pPr>
            <a:r>
              <a:rPr lang="ru-RU" dirty="0" err="1" smtClean="0"/>
              <a:t>Кількість</a:t>
            </a:r>
            <a:r>
              <a:rPr lang="ru-RU" dirty="0" smtClean="0"/>
              <a:t> </a:t>
            </a:r>
            <a:r>
              <a:rPr lang="ru-RU" dirty="0" err="1"/>
              <a:t>наукових</a:t>
            </a:r>
            <a:r>
              <a:rPr lang="ru-RU" dirty="0"/>
              <a:t> </a:t>
            </a:r>
            <a:r>
              <a:rPr lang="ru-RU" dirty="0" err="1"/>
              <a:t>праць</a:t>
            </a:r>
            <a:r>
              <a:rPr lang="ru-RU" dirty="0"/>
              <a:t> </a:t>
            </a:r>
            <a:r>
              <a:rPr lang="ru-RU" dirty="0" err="1"/>
              <a:t>учених</a:t>
            </a:r>
            <a:r>
              <a:rPr lang="ru-RU" dirty="0"/>
              <a:t> </a:t>
            </a:r>
            <a:r>
              <a:rPr lang="ru-RU" dirty="0" err="1"/>
              <a:t>Університету</a:t>
            </a:r>
            <a:r>
              <a:rPr lang="ru-RU" dirty="0"/>
              <a:t>, </a:t>
            </a:r>
            <a:r>
              <a:rPr lang="ru-RU" dirty="0" err="1"/>
              <a:t>що</a:t>
            </a:r>
            <a:r>
              <a:rPr lang="ru-RU" dirty="0"/>
              <a:t> </a:t>
            </a:r>
            <a:r>
              <a:rPr lang="ru-RU" dirty="0" err="1" smtClean="0"/>
              <a:t>індексуються</a:t>
            </a:r>
            <a:r>
              <a:rPr lang="ru-RU" dirty="0" smtClean="0"/>
              <a:t> </a:t>
            </a:r>
            <a:r>
              <a:rPr lang="ru-RU" dirty="0"/>
              <a:t>у </a:t>
            </a:r>
            <a:r>
              <a:rPr lang="ru-RU" dirty="0" err="1"/>
              <a:t>базі</a:t>
            </a:r>
            <a:r>
              <a:rPr lang="ru-RU" dirty="0"/>
              <a:t> </a:t>
            </a:r>
            <a:r>
              <a:rPr lang="ru-RU" dirty="0" err="1"/>
              <a:t>даних</a:t>
            </a:r>
            <a:r>
              <a:rPr lang="ru-RU" dirty="0"/>
              <a:t> </a:t>
            </a:r>
            <a:r>
              <a:rPr lang="en-US" dirty="0"/>
              <a:t>Scopus </a:t>
            </a:r>
            <a:r>
              <a:rPr lang="ru-RU" dirty="0"/>
              <a:t>та </a:t>
            </a:r>
            <a:r>
              <a:rPr lang="en-US" dirty="0"/>
              <a:t>Web of Science, </a:t>
            </a:r>
            <a:r>
              <a:rPr lang="ru-RU" dirty="0" smtClean="0"/>
              <a:t>у </a:t>
            </a:r>
            <a:r>
              <a:rPr lang="ru-RU" dirty="0" err="1" smtClean="0"/>
              <a:t>співпраці</a:t>
            </a:r>
            <a:r>
              <a:rPr lang="ru-RU" dirty="0" smtClean="0"/>
              <a:t> </a:t>
            </a:r>
            <a:r>
              <a:rPr lang="ru-RU" dirty="0"/>
              <a:t>з </a:t>
            </a:r>
            <a:r>
              <a:rPr lang="ru-RU" dirty="0" err="1"/>
              <a:t>іноземними</a:t>
            </a:r>
            <a:r>
              <a:rPr lang="ru-RU" dirty="0"/>
              <a:t> партнерами. 100% </a:t>
            </a:r>
            <a:r>
              <a:rPr lang="ru-RU" dirty="0" err="1"/>
              <a:t>викладачів</a:t>
            </a:r>
            <a:r>
              <a:rPr lang="ru-RU" dirty="0"/>
              <a:t>.</a:t>
            </a:r>
          </a:p>
        </p:txBody>
      </p:sp>
    </p:spTree>
    <p:extLst>
      <p:ext uri="{BB962C8B-B14F-4D97-AF65-F5344CB8AC3E}">
        <p14:creationId xmlns:p14="http://schemas.microsoft.com/office/powerpoint/2010/main" val="1036621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err="1"/>
              <a:t>Ціль</a:t>
            </a:r>
            <a:r>
              <a:rPr lang="ru-RU" sz="2400" dirty="0"/>
              <a:t> 17. </a:t>
            </a:r>
            <a:r>
              <a:rPr lang="ru-RU" sz="2400" dirty="0" err="1"/>
              <a:t>Розширення</a:t>
            </a:r>
            <a:r>
              <a:rPr lang="ru-RU" sz="2400" dirty="0"/>
              <a:t> доступу до </a:t>
            </a:r>
            <a:r>
              <a:rPr lang="ru-RU" sz="2400" dirty="0" err="1"/>
              <a:t>якісної</a:t>
            </a:r>
            <a:r>
              <a:rPr lang="ru-RU" sz="2400" dirty="0"/>
              <a:t> </a:t>
            </a:r>
            <a:r>
              <a:rPr lang="ru-RU" sz="2400" dirty="0" err="1"/>
              <a:t>міжнародної</a:t>
            </a:r>
            <a:r>
              <a:rPr lang="ru-RU" sz="2400" dirty="0"/>
              <a:t> </a:t>
            </a:r>
            <a:r>
              <a:rPr lang="ru-RU" sz="2400" dirty="0" err="1"/>
              <a:t>освіти</a:t>
            </a:r>
            <a:r>
              <a:rPr lang="ru-RU" sz="2400" dirty="0"/>
              <a:t> та </a:t>
            </a:r>
            <a:r>
              <a:rPr lang="ru-RU" sz="2400" dirty="0" err="1" smtClean="0"/>
              <a:t>науково-практичної</a:t>
            </a:r>
            <a:r>
              <a:rPr lang="ru-RU" sz="2400" dirty="0" smtClean="0"/>
              <a:t> </a:t>
            </a:r>
            <a:r>
              <a:rPr lang="ru-RU" sz="2400" dirty="0" err="1"/>
              <a:t>діяльності</a:t>
            </a:r>
            <a:r>
              <a:rPr lang="ru-RU" sz="2400" dirty="0"/>
              <a:t> </a:t>
            </a:r>
            <a:r>
              <a:rPr lang="ru-RU" sz="2400" dirty="0" err="1"/>
              <a:t>вітчизняних</a:t>
            </a:r>
            <a:r>
              <a:rPr lang="ru-RU" sz="2400" dirty="0"/>
              <a:t> </a:t>
            </a:r>
            <a:r>
              <a:rPr lang="ru-RU" sz="2400" dirty="0" err="1"/>
              <a:t>здобувачів</a:t>
            </a:r>
            <a:r>
              <a:rPr lang="ru-RU" sz="2400" dirty="0"/>
              <a:t> </a:t>
            </a:r>
            <a:r>
              <a:rPr lang="ru-RU" sz="2400" dirty="0" err="1"/>
              <a:t>вищої</a:t>
            </a:r>
            <a:r>
              <a:rPr lang="ru-RU" sz="2400" dirty="0"/>
              <a:t> </a:t>
            </a:r>
            <a:r>
              <a:rPr lang="ru-RU" sz="2400" dirty="0" err="1"/>
              <a:t>освіти</a:t>
            </a:r>
            <a:endParaRPr lang="ru-RU" sz="2400" dirty="0"/>
          </a:p>
        </p:txBody>
      </p:sp>
      <p:sp>
        <p:nvSpPr>
          <p:cNvPr id="3" name="Объект 2"/>
          <p:cNvSpPr>
            <a:spLocks noGrp="1"/>
          </p:cNvSpPr>
          <p:nvPr>
            <p:ph idx="1"/>
          </p:nvPr>
        </p:nvSpPr>
        <p:spPr/>
        <p:txBody>
          <a:bodyPr>
            <a:normAutofit fontScale="92500" lnSpcReduction="20000"/>
          </a:bodyPr>
          <a:lstStyle/>
          <a:p>
            <a:pPr marL="68580" indent="0">
              <a:buNone/>
            </a:pPr>
            <a:r>
              <a:rPr lang="ru-RU" dirty="0" err="1" smtClean="0"/>
              <a:t>Кількість</a:t>
            </a:r>
            <a:r>
              <a:rPr lang="ru-RU" dirty="0" smtClean="0"/>
              <a:t> </a:t>
            </a:r>
            <a:r>
              <a:rPr lang="ru-RU" dirty="0" err="1"/>
              <a:t>програм</a:t>
            </a:r>
            <a:r>
              <a:rPr lang="ru-RU" dirty="0"/>
              <a:t> </a:t>
            </a:r>
            <a:r>
              <a:rPr lang="ru-RU" dirty="0" err="1"/>
              <a:t>подвійних</a:t>
            </a:r>
            <a:r>
              <a:rPr lang="ru-RU" dirty="0"/>
              <a:t> </a:t>
            </a:r>
            <a:r>
              <a:rPr lang="ru-RU" dirty="0" err="1"/>
              <a:t>дипломів</a:t>
            </a:r>
            <a:r>
              <a:rPr lang="ru-RU" dirty="0"/>
              <a:t> з </a:t>
            </a:r>
            <a:r>
              <a:rPr lang="ru-RU" dirty="0" err="1"/>
              <a:t>міжнародними</a:t>
            </a:r>
            <a:r>
              <a:rPr lang="ru-RU" dirty="0"/>
              <a:t> партнерами </a:t>
            </a:r>
            <a:r>
              <a:rPr lang="ru-RU" dirty="0" smtClean="0"/>
              <a:t>та </a:t>
            </a:r>
            <a:r>
              <a:rPr lang="ru-RU" dirty="0" err="1" smtClean="0"/>
              <a:t>динаміка</a:t>
            </a:r>
            <a:r>
              <a:rPr lang="ru-RU" dirty="0" smtClean="0"/>
              <a:t> </a:t>
            </a:r>
            <a:r>
              <a:rPr lang="ru-RU" dirty="0" err="1"/>
              <a:t>їх</a:t>
            </a:r>
            <a:r>
              <a:rPr lang="ru-RU" dirty="0"/>
              <a:t> </a:t>
            </a:r>
            <a:r>
              <a:rPr lang="ru-RU" dirty="0" smtClean="0"/>
              <a:t>контингенту</a:t>
            </a:r>
          </a:p>
          <a:p>
            <a:pPr marL="68580" indent="0">
              <a:buNone/>
            </a:pPr>
            <a:r>
              <a:rPr lang="en-US" dirty="0"/>
              <a:t>+1 (MBA </a:t>
            </a:r>
            <a:r>
              <a:rPr lang="ru-RU" dirty="0"/>
              <a:t>англ.) з</a:t>
            </a:r>
          </a:p>
          <a:p>
            <a:pPr marL="68580" indent="0">
              <a:buNone/>
            </a:pPr>
            <a:r>
              <a:rPr lang="en-US" dirty="0"/>
              <a:t>HSWT</a:t>
            </a:r>
          </a:p>
          <a:p>
            <a:pPr marL="68580" indent="0">
              <a:buNone/>
            </a:pPr>
            <a:endParaRPr lang="en-US" dirty="0"/>
          </a:p>
          <a:p>
            <a:pPr marL="68580" indent="0">
              <a:buNone/>
            </a:pPr>
            <a:r>
              <a:rPr lang="en-US" dirty="0"/>
              <a:t>+1 </a:t>
            </a:r>
            <a:r>
              <a:rPr lang="ru-RU" dirty="0" err="1"/>
              <a:t>бакалаврат</a:t>
            </a:r>
            <a:r>
              <a:rPr lang="ru-RU" dirty="0"/>
              <a:t> з</a:t>
            </a:r>
          </a:p>
          <a:p>
            <a:pPr marL="68580" indent="0">
              <a:buNone/>
            </a:pPr>
            <a:r>
              <a:rPr lang="ru-RU" dirty="0"/>
              <a:t>КНР</a:t>
            </a:r>
          </a:p>
          <a:p>
            <a:pPr marL="68580" indent="0">
              <a:buNone/>
            </a:pPr>
            <a:endParaRPr lang="ru-RU" dirty="0"/>
          </a:p>
          <a:p>
            <a:pPr marL="68580" indent="0">
              <a:buNone/>
            </a:pPr>
            <a:r>
              <a:rPr lang="ru-RU" dirty="0"/>
              <a:t>+1 </a:t>
            </a:r>
            <a:r>
              <a:rPr lang="ru-RU" dirty="0" err="1"/>
              <a:t>магістратура</a:t>
            </a:r>
            <a:r>
              <a:rPr lang="ru-RU" dirty="0"/>
              <a:t> з</a:t>
            </a:r>
          </a:p>
          <a:p>
            <a:pPr marL="68580" indent="0">
              <a:buNone/>
            </a:pPr>
            <a:r>
              <a:rPr lang="en-US" dirty="0"/>
              <a:t>HSWT</a:t>
            </a:r>
            <a:endParaRPr lang="ru-RU" dirty="0"/>
          </a:p>
        </p:txBody>
      </p:sp>
    </p:spTree>
    <p:extLst>
      <p:ext uri="{BB962C8B-B14F-4D97-AF65-F5344CB8AC3E}">
        <p14:creationId xmlns:p14="http://schemas.microsoft.com/office/powerpoint/2010/main" val="921089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err="1"/>
              <a:t>Ціль</a:t>
            </a:r>
            <a:r>
              <a:rPr lang="ru-RU" sz="2400" dirty="0"/>
              <a:t> 18. </a:t>
            </a:r>
            <a:r>
              <a:rPr lang="ru-RU" sz="2400" dirty="0" err="1"/>
              <a:t>Розширення</a:t>
            </a:r>
            <a:r>
              <a:rPr lang="ru-RU" sz="2400" dirty="0"/>
              <a:t> кола </a:t>
            </a:r>
            <a:r>
              <a:rPr lang="ru-RU" sz="2400" dirty="0" err="1"/>
              <a:t>міжнародних</a:t>
            </a:r>
            <a:r>
              <a:rPr lang="ru-RU" sz="2400" dirty="0"/>
              <a:t> </a:t>
            </a:r>
            <a:r>
              <a:rPr lang="ru-RU" sz="2400" dirty="0" err="1"/>
              <a:t>партнерів</a:t>
            </a:r>
            <a:r>
              <a:rPr lang="ru-RU" sz="2400" dirty="0"/>
              <a:t> та результативна </a:t>
            </a:r>
            <a:r>
              <a:rPr lang="ru-RU" sz="2400" dirty="0" err="1" smtClean="0"/>
              <a:t>імплементації</a:t>
            </a:r>
            <a:r>
              <a:rPr lang="ru-RU" sz="2400" dirty="0" smtClean="0"/>
              <a:t> </a:t>
            </a:r>
            <a:r>
              <a:rPr lang="ru-RU" sz="2400" dirty="0" err="1" smtClean="0"/>
              <a:t>міжнародних</a:t>
            </a:r>
            <a:r>
              <a:rPr lang="ru-RU" sz="2400" dirty="0" smtClean="0"/>
              <a:t> </a:t>
            </a:r>
            <a:r>
              <a:rPr lang="ru-RU" sz="2400" dirty="0" err="1"/>
              <a:t>угод</a:t>
            </a:r>
            <a:r>
              <a:rPr lang="ru-RU" sz="2400" dirty="0"/>
              <a:t> про </a:t>
            </a:r>
            <a:r>
              <a:rPr lang="ru-RU" sz="2400" dirty="0" err="1"/>
              <a:t>співробітництво</a:t>
            </a:r>
            <a:r>
              <a:rPr lang="ru-RU" sz="2400" dirty="0"/>
              <a:t> з </a:t>
            </a:r>
            <a:r>
              <a:rPr lang="ru-RU" sz="2400" dirty="0" err="1"/>
              <a:t>передовими</a:t>
            </a:r>
            <a:r>
              <a:rPr lang="ru-RU" sz="2400" dirty="0"/>
              <a:t> </a:t>
            </a:r>
            <a:r>
              <a:rPr lang="ru-RU" sz="2400" dirty="0" err="1"/>
              <a:t>міжнародними</a:t>
            </a:r>
            <a:r>
              <a:rPr lang="ru-RU" sz="2400" dirty="0"/>
              <a:t> </a:t>
            </a:r>
            <a:r>
              <a:rPr lang="ru-RU" sz="2400" dirty="0" err="1"/>
              <a:t>освітніми</a:t>
            </a:r>
            <a:r>
              <a:rPr lang="ru-RU" sz="2400" dirty="0"/>
              <a:t> </a:t>
            </a:r>
            <a:r>
              <a:rPr lang="ru-RU" sz="2400" dirty="0" smtClean="0"/>
              <a:t>та </a:t>
            </a:r>
            <a:r>
              <a:rPr lang="ru-RU" sz="2400" dirty="0" err="1" smtClean="0"/>
              <a:t>науковими</a:t>
            </a:r>
            <a:r>
              <a:rPr lang="ru-RU" sz="2400" dirty="0" smtClean="0"/>
              <a:t> </a:t>
            </a:r>
            <a:r>
              <a:rPr lang="ru-RU" sz="2400" dirty="0"/>
              <a:t>закладами і </a:t>
            </a:r>
            <a:r>
              <a:rPr lang="ru-RU" sz="2400" dirty="0" err="1"/>
              <a:t>бізнес</a:t>
            </a:r>
            <a:r>
              <a:rPr lang="ru-RU" sz="2400" dirty="0"/>
              <a:t> структурами</a:t>
            </a:r>
          </a:p>
        </p:txBody>
      </p:sp>
      <p:sp>
        <p:nvSpPr>
          <p:cNvPr id="3" name="Объект 2"/>
          <p:cNvSpPr>
            <a:spLocks noGrp="1"/>
          </p:cNvSpPr>
          <p:nvPr>
            <p:ph idx="1"/>
          </p:nvPr>
        </p:nvSpPr>
        <p:spPr/>
        <p:txBody>
          <a:bodyPr>
            <a:normAutofit/>
          </a:bodyPr>
          <a:lstStyle/>
          <a:p>
            <a:pPr marL="68580" indent="0">
              <a:buNone/>
            </a:pPr>
            <a:r>
              <a:rPr lang="ru-RU" dirty="0" err="1"/>
              <a:t>Планується</a:t>
            </a:r>
            <a:r>
              <a:rPr lang="ru-RU" dirty="0"/>
              <a:t> на 2021-2025 </a:t>
            </a:r>
            <a:r>
              <a:rPr lang="ru-RU" dirty="0" err="1"/>
              <a:t>рр</a:t>
            </a:r>
            <a:r>
              <a:rPr lang="ru-RU" dirty="0"/>
              <a:t>. </a:t>
            </a:r>
          </a:p>
          <a:p>
            <a:pPr marL="68580" indent="0">
              <a:buNone/>
            </a:pPr>
            <a:r>
              <a:rPr lang="ru-RU" dirty="0"/>
              <a:t>П</a:t>
            </a:r>
            <a:r>
              <a:rPr lang="ru-RU" dirty="0" smtClean="0"/>
              <a:t>одача заявок </a:t>
            </a:r>
            <a:r>
              <a:rPr lang="ru-RU" dirty="0"/>
              <a:t>на </a:t>
            </a:r>
            <a:r>
              <a:rPr lang="ru-RU" dirty="0" err="1"/>
              <a:t>міжнародні</a:t>
            </a:r>
            <a:r>
              <a:rPr lang="ru-RU" dirty="0"/>
              <a:t> </a:t>
            </a:r>
            <a:r>
              <a:rPr lang="ru-RU" dirty="0" err="1"/>
              <a:t>грантові</a:t>
            </a:r>
            <a:r>
              <a:rPr lang="ru-RU" dirty="0"/>
              <a:t> </a:t>
            </a:r>
            <a:r>
              <a:rPr lang="ru-RU" dirty="0" err="1"/>
              <a:t>програми</a:t>
            </a:r>
            <a:r>
              <a:rPr lang="ru-RU" dirty="0"/>
              <a:t> та </a:t>
            </a:r>
            <a:r>
              <a:rPr lang="ru-RU" dirty="0" err="1" smtClean="0"/>
              <a:t>конкурси</a:t>
            </a:r>
            <a:r>
              <a:rPr lang="ru-RU" dirty="0"/>
              <a:t> </a:t>
            </a:r>
            <a:r>
              <a:rPr lang="ru-RU" dirty="0" smtClean="0"/>
              <a:t>- </a:t>
            </a:r>
            <a:r>
              <a:rPr lang="ru-RU" dirty="0" err="1" smtClean="0"/>
              <a:t>мінімум</a:t>
            </a:r>
            <a:r>
              <a:rPr lang="ru-RU" dirty="0" smtClean="0"/>
              <a:t> 1 заявка </a:t>
            </a:r>
            <a:r>
              <a:rPr lang="ru-RU" dirty="0"/>
              <a:t>на </a:t>
            </a:r>
            <a:r>
              <a:rPr lang="ru-RU" dirty="0" err="1"/>
              <a:t>рік</a:t>
            </a:r>
            <a:r>
              <a:rPr lang="ru-RU" dirty="0" smtClean="0"/>
              <a:t>).</a:t>
            </a:r>
            <a:endParaRPr lang="ru-RU" dirty="0"/>
          </a:p>
          <a:p>
            <a:pPr marL="68580" indent="0">
              <a:buNone/>
            </a:pPr>
            <a:endParaRPr lang="ru-RU" dirty="0" smtClean="0"/>
          </a:p>
          <a:p>
            <a:pPr marL="68580" indent="0">
              <a:buNone/>
            </a:pPr>
            <a:r>
              <a:rPr lang="ru-RU" dirty="0" err="1" smtClean="0"/>
              <a:t>Розширення</a:t>
            </a:r>
            <a:r>
              <a:rPr lang="ru-RU" dirty="0" smtClean="0"/>
              <a:t> </a:t>
            </a:r>
            <a:r>
              <a:rPr lang="ru-RU" dirty="0" err="1"/>
              <a:t>фінансування</a:t>
            </a:r>
            <a:r>
              <a:rPr lang="ru-RU" dirty="0"/>
              <a:t> </a:t>
            </a:r>
            <a:r>
              <a:rPr lang="ru-RU" dirty="0" err="1"/>
              <a:t>наукової</a:t>
            </a:r>
            <a:r>
              <a:rPr lang="ru-RU" dirty="0"/>
              <a:t> та </a:t>
            </a:r>
            <a:r>
              <a:rPr lang="ru-RU" dirty="0" err="1"/>
              <a:t>освітньої</a:t>
            </a:r>
            <a:r>
              <a:rPr lang="ru-RU" dirty="0"/>
              <a:t> </a:t>
            </a:r>
            <a:r>
              <a:rPr lang="ru-RU" dirty="0" err="1"/>
              <a:t>діяльності</a:t>
            </a:r>
            <a:r>
              <a:rPr lang="ru-RU" dirty="0"/>
              <a:t> за </a:t>
            </a:r>
            <a:r>
              <a:rPr lang="ru-RU" dirty="0" err="1"/>
              <a:t>рахунок</a:t>
            </a:r>
            <a:r>
              <a:rPr lang="ru-RU" dirty="0"/>
              <a:t> </a:t>
            </a:r>
            <a:r>
              <a:rPr lang="ru-RU" dirty="0" err="1"/>
              <a:t>міжнародних</a:t>
            </a:r>
            <a:r>
              <a:rPr lang="ru-RU" dirty="0"/>
              <a:t> </a:t>
            </a:r>
            <a:r>
              <a:rPr lang="ru-RU" dirty="0" err="1"/>
              <a:t>фондів</a:t>
            </a:r>
            <a:r>
              <a:rPr lang="ru-RU" dirty="0"/>
              <a:t> </a:t>
            </a:r>
            <a:r>
              <a:rPr lang="ru-RU" dirty="0" err="1" smtClean="0"/>
              <a:t>від</a:t>
            </a:r>
            <a:r>
              <a:rPr lang="ru-RU" dirty="0" smtClean="0"/>
              <a:t> </a:t>
            </a:r>
            <a:r>
              <a:rPr lang="ru-RU" dirty="0" err="1" smtClean="0"/>
              <a:t>загального</a:t>
            </a:r>
            <a:r>
              <a:rPr lang="ru-RU" dirty="0" smtClean="0"/>
              <a:t> </a:t>
            </a:r>
            <a:r>
              <a:rPr lang="ru-RU" dirty="0"/>
              <a:t>бюджету в 2 рази.</a:t>
            </a:r>
          </a:p>
        </p:txBody>
      </p:sp>
    </p:spTree>
    <p:extLst>
      <p:ext uri="{BB962C8B-B14F-4D97-AF65-F5344CB8AC3E}">
        <p14:creationId xmlns:p14="http://schemas.microsoft.com/office/powerpoint/2010/main" val="2059280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9515" y="1417278"/>
            <a:ext cx="9366325" cy="1143000"/>
          </a:xfrm>
        </p:spPr>
        <p:txBody>
          <a:bodyPr>
            <a:noAutofit/>
          </a:bodyPr>
          <a:lstStyle/>
          <a:p>
            <a:r>
              <a:rPr lang="ru-RU" sz="2400" dirty="0" err="1"/>
              <a:t>Ціль</a:t>
            </a:r>
            <a:r>
              <a:rPr lang="ru-RU" sz="2400" dirty="0"/>
              <a:t> 19. </a:t>
            </a:r>
            <a:r>
              <a:rPr lang="ru-RU" sz="2400" dirty="0" err="1"/>
              <a:t>Розвиток</a:t>
            </a:r>
            <a:r>
              <a:rPr lang="ru-RU" sz="2400" dirty="0"/>
              <a:t> </a:t>
            </a:r>
            <a:r>
              <a:rPr lang="ru-RU" sz="2400" dirty="0" err="1"/>
              <a:t>корпоративної</a:t>
            </a:r>
            <a:r>
              <a:rPr lang="ru-RU" sz="2400" dirty="0"/>
              <a:t> </a:t>
            </a:r>
            <a:r>
              <a:rPr lang="ru-RU" sz="2400" dirty="0" err="1"/>
              <a:t>культури</a:t>
            </a:r>
            <a:r>
              <a:rPr lang="ru-RU" sz="2400" dirty="0"/>
              <a:t>, як </a:t>
            </a:r>
            <a:r>
              <a:rPr lang="ru-RU" sz="2400" dirty="0" err="1"/>
              <a:t>елементу</a:t>
            </a:r>
            <a:r>
              <a:rPr lang="ru-RU" sz="2400" dirty="0"/>
              <a:t> </a:t>
            </a:r>
            <a:r>
              <a:rPr lang="ru-RU" sz="2400" dirty="0" err="1"/>
              <a:t>системи</a:t>
            </a:r>
            <a:r>
              <a:rPr lang="ru-RU" sz="2400" dirty="0"/>
              <a:t> </a:t>
            </a:r>
            <a:r>
              <a:rPr lang="ru-RU" sz="2400" dirty="0" err="1" smtClean="0"/>
              <a:t>стратегічного</a:t>
            </a:r>
            <a:r>
              <a:rPr lang="ru-RU" sz="2400" dirty="0" smtClean="0"/>
              <a:t> </a:t>
            </a:r>
            <a:r>
              <a:rPr lang="ru-RU" sz="2400" dirty="0" err="1" smtClean="0"/>
              <a:t>управління</a:t>
            </a:r>
            <a:r>
              <a:rPr lang="ru-RU" sz="2400" dirty="0" smtClean="0"/>
              <a:t> </a:t>
            </a:r>
            <a:r>
              <a:rPr lang="ru-RU" sz="2400" dirty="0"/>
              <a:t>за </a:t>
            </a:r>
            <a:r>
              <a:rPr lang="ru-RU" sz="2400" dirty="0" err="1"/>
              <a:t>рахунок</a:t>
            </a:r>
            <a:r>
              <a:rPr lang="ru-RU" sz="2400" dirty="0"/>
              <a:t> </a:t>
            </a:r>
            <a:r>
              <a:rPr lang="ru-RU" sz="2400" dirty="0" err="1"/>
              <a:t>орієнтації</a:t>
            </a:r>
            <a:r>
              <a:rPr lang="ru-RU" sz="2400" dirty="0"/>
              <a:t> </a:t>
            </a:r>
            <a:r>
              <a:rPr lang="ru-RU" sz="2400" dirty="0" err="1"/>
              <a:t>усіх</a:t>
            </a:r>
            <a:r>
              <a:rPr lang="ru-RU" sz="2400" dirty="0"/>
              <a:t> </a:t>
            </a:r>
            <a:r>
              <a:rPr lang="ru-RU" sz="2400" dirty="0" err="1"/>
              <a:t>працівників</a:t>
            </a:r>
            <a:r>
              <a:rPr lang="ru-RU" sz="2400" dirty="0"/>
              <a:t> на </a:t>
            </a:r>
            <a:r>
              <a:rPr lang="ru-RU" sz="2400" dirty="0" err="1"/>
              <a:t>загальні</a:t>
            </a:r>
            <a:r>
              <a:rPr lang="ru-RU" sz="2400" dirty="0"/>
              <a:t> </a:t>
            </a:r>
            <a:r>
              <a:rPr lang="ru-RU" sz="2400" dirty="0" err="1"/>
              <a:t>цілі</a:t>
            </a:r>
            <a:r>
              <a:rPr lang="ru-RU" sz="2400" dirty="0"/>
              <a:t>, </a:t>
            </a:r>
            <a:r>
              <a:rPr lang="ru-RU" sz="2400" dirty="0" err="1" smtClean="0"/>
              <a:t>підвищення</a:t>
            </a:r>
            <a:r>
              <a:rPr lang="ru-RU" sz="2400" dirty="0" smtClean="0"/>
              <a:t> </a:t>
            </a:r>
            <a:r>
              <a:rPr lang="ru-RU" sz="2400" dirty="0" err="1" smtClean="0"/>
              <a:t>ініціативності</a:t>
            </a:r>
            <a:r>
              <a:rPr lang="ru-RU" sz="2400" dirty="0" smtClean="0"/>
              <a:t> </a:t>
            </a:r>
            <a:r>
              <a:rPr lang="ru-RU" sz="2400" dirty="0"/>
              <a:t>персоналу, </a:t>
            </a:r>
            <a:r>
              <a:rPr lang="ru-RU" sz="2400" dirty="0" err="1"/>
              <a:t>забезпечення</a:t>
            </a:r>
            <a:r>
              <a:rPr lang="ru-RU" sz="2400" dirty="0"/>
              <a:t> </a:t>
            </a:r>
            <a:r>
              <a:rPr lang="ru-RU" sz="2400" dirty="0" err="1"/>
              <a:t>відданості</a:t>
            </a:r>
            <a:r>
              <a:rPr lang="ru-RU" sz="2400" dirty="0"/>
              <a:t> </a:t>
            </a:r>
            <a:r>
              <a:rPr lang="ru-RU" sz="2400" dirty="0" err="1"/>
              <a:t>загальній</a:t>
            </a:r>
            <a:r>
              <a:rPr lang="ru-RU" sz="2400" dirty="0"/>
              <a:t> </a:t>
            </a:r>
            <a:r>
              <a:rPr lang="ru-RU" sz="2400" dirty="0" err="1"/>
              <a:t>справі</a:t>
            </a:r>
            <a:r>
              <a:rPr lang="ru-RU" sz="2400" dirty="0"/>
              <a:t> та </a:t>
            </a:r>
            <a:r>
              <a:rPr lang="ru-RU" sz="2400" dirty="0" err="1" smtClean="0"/>
              <a:t>дотримання</a:t>
            </a:r>
            <a:r>
              <a:rPr lang="ru-RU" sz="2400" dirty="0" smtClean="0"/>
              <a:t> </a:t>
            </a:r>
            <a:r>
              <a:rPr lang="ru-RU" sz="2400" dirty="0" err="1" smtClean="0"/>
              <a:t>принципів</a:t>
            </a:r>
            <a:r>
              <a:rPr lang="ru-RU" sz="2400" dirty="0" smtClean="0"/>
              <a:t> </a:t>
            </a:r>
            <a:r>
              <a:rPr lang="ru-RU" sz="2400" dirty="0" err="1"/>
              <a:t>гендерної</a:t>
            </a:r>
            <a:r>
              <a:rPr lang="ru-RU" sz="2400" dirty="0"/>
              <a:t> </a:t>
            </a:r>
            <a:r>
              <a:rPr lang="ru-RU" sz="2400" dirty="0" err="1"/>
              <a:t>рівності</a:t>
            </a:r>
            <a:endParaRPr lang="ru-RU" sz="2400" dirty="0"/>
          </a:p>
        </p:txBody>
      </p:sp>
      <p:sp>
        <p:nvSpPr>
          <p:cNvPr id="3" name="Объект 2"/>
          <p:cNvSpPr>
            <a:spLocks noGrp="1"/>
          </p:cNvSpPr>
          <p:nvPr>
            <p:ph idx="1"/>
          </p:nvPr>
        </p:nvSpPr>
        <p:spPr>
          <a:xfrm>
            <a:off x="1319762" y="2848438"/>
            <a:ext cx="9036423" cy="3508977"/>
          </a:xfrm>
        </p:spPr>
        <p:txBody>
          <a:bodyPr>
            <a:normAutofit fontScale="92500" lnSpcReduction="20000"/>
          </a:bodyPr>
          <a:lstStyle/>
          <a:p>
            <a:r>
              <a:rPr lang="ru-RU" dirty="0" err="1"/>
              <a:t>Популяризація</a:t>
            </a:r>
            <a:r>
              <a:rPr lang="ru-RU" dirty="0"/>
              <a:t> бренду СНАУ в </a:t>
            </a:r>
            <a:r>
              <a:rPr lang="ru-RU" dirty="0" err="1"/>
              <a:t>Україні</a:t>
            </a:r>
            <a:r>
              <a:rPr lang="ru-RU" dirty="0"/>
              <a:t> та за </a:t>
            </a:r>
            <a:r>
              <a:rPr lang="ru-RU" dirty="0" err="1"/>
              <a:t>її</a:t>
            </a:r>
            <a:r>
              <a:rPr lang="ru-RU" dirty="0"/>
              <a:t> межами за </a:t>
            </a:r>
            <a:r>
              <a:rPr lang="ru-RU" dirty="0" err="1"/>
              <a:t>рахунок</a:t>
            </a:r>
            <a:r>
              <a:rPr lang="ru-RU" dirty="0"/>
              <a:t> </a:t>
            </a:r>
            <a:r>
              <a:rPr lang="ru-RU" dirty="0" err="1"/>
              <a:t>участі</a:t>
            </a:r>
            <a:r>
              <a:rPr lang="ru-RU" dirty="0"/>
              <a:t> </a:t>
            </a:r>
            <a:r>
              <a:rPr lang="ru-RU" dirty="0" smtClean="0"/>
              <a:t>у </a:t>
            </a:r>
            <a:r>
              <a:rPr lang="ru-RU" dirty="0" err="1" smtClean="0"/>
              <a:t>міжнародних</a:t>
            </a:r>
            <a:r>
              <a:rPr lang="ru-RU" dirty="0" smtClean="0"/>
              <a:t> </a:t>
            </a:r>
            <a:r>
              <a:rPr lang="ru-RU" dirty="0" err="1"/>
              <a:t>проєктах</a:t>
            </a:r>
            <a:r>
              <a:rPr lang="ru-RU" dirty="0"/>
              <a:t>, грантах, </a:t>
            </a:r>
            <a:r>
              <a:rPr lang="ru-RU" dirty="0" err="1"/>
              <a:t>конференціях</a:t>
            </a:r>
            <a:r>
              <a:rPr lang="ru-RU" dirty="0"/>
              <a:t>, </a:t>
            </a:r>
            <a:r>
              <a:rPr lang="ru-RU" dirty="0" err="1"/>
              <a:t>експертних</a:t>
            </a:r>
            <a:r>
              <a:rPr lang="ru-RU" dirty="0"/>
              <a:t> </a:t>
            </a:r>
            <a:r>
              <a:rPr lang="ru-RU" dirty="0" err="1"/>
              <a:t>комісіях</a:t>
            </a:r>
            <a:r>
              <a:rPr lang="ru-RU" dirty="0"/>
              <a:t> </a:t>
            </a:r>
            <a:r>
              <a:rPr lang="ru-RU" dirty="0" err="1" smtClean="0"/>
              <a:t>тощо</a:t>
            </a:r>
            <a:r>
              <a:rPr lang="ru-RU" dirty="0" smtClean="0"/>
              <a:t> (не </a:t>
            </a:r>
            <a:r>
              <a:rPr lang="ru-RU" dirty="0" err="1" smtClean="0"/>
              <a:t>менше</a:t>
            </a:r>
            <a:r>
              <a:rPr lang="ru-RU" dirty="0" smtClean="0"/>
              <a:t> одного заходу на </a:t>
            </a:r>
            <a:r>
              <a:rPr lang="ru-RU" dirty="0" err="1" smtClean="0"/>
              <a:t>рік</a:t>
            </a:r>
            <a:r>
              <a:rPr lang="ru-RU" dirty="0" smtClean="0"/>
              <a:t>)</a:t>
            </a:r>
            <a:endParaRPr lang="ru-RU" dirty="0" smtClean="0"/>
          </a:p>
          <a:p>
            <a:r>
              <a:rPr lang="ru-RU" dirty="0" err="1"/>
              <a:t>Поглиблення</a:t>
            </a:r>
            <a:r>
              <a:rPr lang="ru-RU" dirty="0"/>
              <a:t> </a:t>
            </a:r>
            <a:r>
              <a:rPr lang="ru-RU" dirty="0" err="1"/>
              <a:t>роботи</a:t>
            </a:r>
            <a:r>
              <a:rPr lang="ru-RU" dirty="0"/>
              <a:t> </a:t>
            </a:r>
            <a:r>
              <a:rPr lang="ru-RU" dirty="0" err="1"/>
              <a:t>щодо</a:t>
            </a:r>
            <a:r>
              <a:rPr lang="ru-RU" dirty="0"/>
              <a:t> </a:t>
            </a:r>
            <a:r>
              <a:rPr lang="ru-RU" dirty="0" err="1"/>
              <a:t>впізнаваності</a:t>
            </a:r>
            <a:r>
              <a:rPr lang="ru-RU" dirty="0"/>
              <a:t> бренду </a:t>
            </a:r>
            <a:r>
              <a:rPr lang="ru-RU" dirty="0" smtClean="0"/>
              <a:t>СНАУ,  </a:t>
            </a:r>
            <a:r>
              <a:rPr lang="ru-RU" dirty="0" err="1" smtClean="0"/>
              <a:t>ФЕіМ</a:t>
            </a:r>
            <a:r>
              <a:rPr lang="ru-RU" dirty="0" smtClean="0"/>
              <a:t>, </a:t>
            </a:r>
            <a:r>
              <a:rPr lang="ru-RU" dirty="0" err="1" smtClean="0"/>
              <a:t>кафедри</a:t>
            </a:r>
            <a:r>
              <a:rPr lang="ru-RU" dirty="0" smtClean="0"/>
              <a:t> в </a:t>
            </a:r>
            <a:r>
              <a:rPr lang="ru-RU" dirty="0" err="1"/>
              <a:t>Україні</a:t>
            </a:r>
            <a:r>
              <a:rPr lang="ru-RU" dirty="0"/>
              <a:t> та за </a:t>
            </a:r>
            <a:r>
              <a:rPr lang="ru-RU" dirty="0" err="1"/>
              <a:t>її</a:t>
            </a:r>
            <a:r>
              <a:rPr lang="ru-RU" dirty="0"/>
              <a:t> </a:t>
            </a:r>
            <a:r>
              <a:rPr lang="ru-RU" dirty="0" smtClean="0"/>
              <a:t>межами (не </a:t>
            </a:r>
            <a:r>
              <a:rPr lang="ru-RU" dirty="0" err="1" smtClean="0"/>
              <a:t>менше</a:t>
            </a:r>
            <a:r>
              <a:rPr lang="ru-RU" dirty="0" smtClean="0"/>
              <a:t> </a:t>
            </a:r>
            <a:r>
              <a:rPr lang="ru-RU" dirty="0" err="1" smtClean="0"/>
              <a:t>однієї</a:t>
            </a:r>
            <a:r>
              <a:rPr lang="ru-RU" dirty="0" smtClean="0"/>
              <a:t> </a:t>
            </a:r>
            <a:r>
              <a:rPr lang="ru-RU" dirty="0" err="1" smtClean="0"/>
              <a:t>публікації</a:t>
            </a:r>
            <a:r>
              <a:rPr lang="ru-RU" dirty="0" smtClean="0"/>
              <a:t> в </a:t>
            </a:r>
            <a:r>
              <a:rPr lang="en-US" dirty="0" smtClean="0"/>
              <a:t>Fb INSTAGRAM </a:t>
            </a:r>
            <a:r>
              <a:rPr lang="uk-UA" dirty="0" smtClean="0"/>
              <a:t>в місяць)</a:t>
            </a:r>
            <a:endParaRPr lang="ru-RU" dirty="0" smtClean="0"/>
          </a:p>
          <a:p>
            <a:r>
              <a:rPr lang="ru-RU" dirty="0" err="1"/>
              <a:t>Створення</a:t>
            </a:r>
            <a:r>
              <a:rPr lang="ru-RU" dirty="0"/>
              <a:t> </a:t>
            </a:r>
            <a:r>
              <a:rPr lang="ru-RU" dirty="0" err="1"/>
              <a:t>ефективної</a:t>
            </a:r>
            <a:r>
              <a:rPr lang="ru-RU" dirty="0"/>
              <a:t> </a:t>
            </a:r>
            <a:r>
              <a:rPr lang="ru-RU" dirty="0" err="1"/>
              <a:t>системи</a:t>
            </a:r>
            <a:r>
              <a:rPr lang="ru-RU" dirty="0"/>
              <a:t> </a:t>
            </a:r>
            <a:r>
              <a:rPr lang="ru-RU" dirty="0" err="1"/>
              <a:t>управління</a:t>
            </a:r>
            <a:r>
              <a:rPr lang="ru-RU" dirty="0"/>
              <a:t> персоналом, </a:t>
            </a:r>
            <a:r>
              <a:rPr lang="ru-RU" dirty="0" err="1"/>
              <a:t>основними</a:t>
            </a:r>
            <a:r>
              <a:rPr lang="ru-RU" dirty="0"/>
              <a:t> </a:t>
            </a:r>
            <a:r>
              <a:rPr lang="ru-RU" dirty="0" err="1"/>
              <a:t>завданнями</a:t>
            </a:r>
            <a:r>
              <a:rPr lang="ru-RU" dirty="0"/>
              <a:t> </a:t>
            </a:r>
            <a:r>
              <a:rPr lang="ru-RU" dirty="0" err="1"/>
              <a:t>якої</a:t>
            </a:r>
            <a:r>
              <a:rPr lang="ru-RU" dirty="0"/>
              <a:t> </a:t>
            </a:r>
            <a:r>
              <a:rPr lang="ru-RU" dirty="0" err="1"/>
              <a:t>має</a:t>
            </a:r>
            <a:r>
              <a:rPr lang="ru-RU" dirty="0"/>
              <a:t> бути </a:t>
            </a:r>
            <a:r>
              <a:rPr lang="ru-RU" dirty="0" err="1"/>
              <a:t>проведення</a:t>
            </a:r>
            <a:r>
              <a:rPr lang="ru-RU" dirty="0"/>
              <a:t> </a:t>
            </a:r>
            <a:r>
              <a:rPr lang="ru-RU" dirty="0" smtClean="0"/>
              <a:t>НІЗ аудиту</a:t>
            </a:r>
            <a:r>
              <a:rPr lang="ru-RU" dirty="0"/>
              <a:t>, </a:t>
            </a:r>
            <a:r>
              <a:rPr lang="ru-RU" dirty="0" err="1"/>
              <a:t>підбір</a:t>
            </a:r>
            <a:r>
              <a:rPr lang="ru-RU" dirty="0"/>
              <a:t> </a:t>
            </a:r>
            <a:r>
              <a:rPr lang="ru-RU" dirty="0" err="1"/>
              <a:t>висококваліфікованих</a:t>
            </a:r>
            <a:r>
              <a:rPr lang="ru-RU" dirty="0"/>
              <a:t> </a:t>
            </a:r>
            <a:r>
              <a:rPr lang="ru-RU" dirty="0" err="1"/>
              <a:t>фахівців</a:t>
            </a:r>
            <a:r>
              <a:rPr lang="ru-RU" dirty="0"/>
              <a:t>, </a:t>
            </a:r>
            <a:r>
              <a:rPr lang="ru-RU" dirty="0" err="1"/>
              <a:t>їх</a:t>
            </a:r>
            <a:r>
              <a:rPr lang="ru-RU" dirty="0"/>
              <a:t> </a:t>
            </a:r>
            <a:r>
              <a:rPr lang="ru-RU" dirty="0" err="1"/>
              <a:t>навчання</a:t>
            </a:r>
            <a:r>
              <a:rPr lang="ru-RU" dirty="0"/>
              <a:t>, </a:t>
            </a:r>
            <a:r>
              <a:rPr lang="ru-RU" dirty="0" err="1"/>
              <a:t>розвиток</a:t>
            </a:r>
            <a:r>
              <a:rPr lang="ru-RU" dirty="0"/>
              <a:t>, </a:t>
            </a:r>
            <a:r>
              <a:rPr lang="ru-RU" dirty="0" err="1"/>
              <a:t>оцінювання</a:t>
            </a:r>
            <a:r>
              <a:rPr lang="ru-RU" dirty="0"/>
              <a:t>, а </a:t>
            </a:r>
            <a:r>
              <a:rPr lang="ru-RU" dirty="0" err="1"/>
              <a:t>також</a:t>
            </a:r>
            <a:r>
              <a:rPr lang="ru-RU" dirty="0"/>
              <a:t> </a:t>
            </a:r>
            <a:r>
              <a:rPr lang="ru-RU" dirty="0" err="1"/>
              <a:t>посилення</a:t>
            </a:r>
            <a:r>
              <a:rPr lang="ru-RU" dirty="0"/>
              <a:t> </a:t>
            </a:r>
            <a:r>
              <a:rPr lang="ru-RU" dirty="0" err="1" smtClean="0"/>
              <a:t>програм</a:t>
            </a:r>
            <a:r>
              <a:rPr lang="ru-RU" dirty="0" smtClean="0"/>
              <a:t> </a:t>
            </a:r>
            <a:r>
              <a:rPr lang="ru-RU" dirty="0" err="1" smtClean="0"/>
              <a:t>заохочення</a:t>
            </a:r>
            <a:r>
              <a:rPr lang="ru-RU" dirty="0" smtClean="0"/>
              <a:t> </a:t>
            </a:r>
            <a:r>
              <a:rPr lang="ru-RU" dirty="0" err="1"/>
              <a:t>працівників</a:t>
            </a:r>
            <a:r>
              <a:rPr lang="ru-RU" dirty="0"/>
              <a:t>.</a:t>
            </a:r>
            <a:endParaRPr lang="ru-RU" dirty="0" smtClean="0"/>
          </a:p>
          <a:p>
            <a:endParaRPr lang="ru-RU" dirty="0"/>
          </a:p>
        </p:txBody>
      </p:sp>
    </p:spTree>
    <p:extLst>
      <p:ext uri="{BB962C8B-B14F-4D97-AF65-F5344CB8AC3E}">
        <p14:creationId xmlns:p14="http://schemas.microsoft.com/office/powerpoint/2010/main" val="2181998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err="1"/>
              <a:t>Ціль</a:t>
            </a:r>
            <a:r>
              <a:rPr lang="ru-RU" sz="2400" dirty="0"/>
              <a:t> 24. </a:t>
            </a:r>
            <a:r>
              <a:rPr lang="ru-RU" sz="2400" dirty="0" err="1"/>
              <a:t>Розвиток</a:t>
            </a:r>
            <a:r>
              <a:rPr lang="ru-RU" sz="2400" dirty="0"/>
              <a:t> кадрового </a:t>
            </a:r>
            <a:r>
              <a:rPr lang="ru-RU" sz="2400" dirty="0" err="1"/>
              <a:t>потенціалу</a:t>
            </a:r>
            <a:r>
              <a:rPr lang="ru-RU" sz="2400" dirty="0"/>
              <a:t> </a:t>
            </a:r>
            <a:r>
              <a:rPr lang="ru-RU" sz="2400" dirty="0" err="1"/>
              <a:t>університету</a:t>
            </a:r>
            <a:r>
              <a:rPr lang="ru-RU" sz="2400" dirty="0"/>
              <a:t>, </a:t>
            </a:r>
            <a:r>
              <a:rPr lang="ru-RU" sz="2400" dirty="0" err="1"/>
              <a:t>сприяння</a:t>
            </a:r>
            <a:r>
              <a:rPr lang="ru-RU" sz="2400" dirty="0"/>
              <a:t> </a:t>
            </a:r>
            <a:r>
              <a:rPr lang="ru-RU" sz="2400" dirty="0" err="1" smtClean="0"/>
              <a:t>усебічному</a:t>
            </a:r>
            <a:r>
              <a:rPr lang="ru-RU" sz="2400" dirty="0" smtClean="0"/>
              <a:t> </a:t>
            </a:r>
            <a:r>
              <a:rPr lang="ru-RU" sz="2400" dirty="0" err="1" smtClean="0"/>
              <a:t>розвитку</a:t>
            </a:r>
            <a:r>
              <a:rPr lang="ru-RU" sz="2400" dirty="0" smtClean="0"/>
              <a:t> </a:t>
            </a:r>
            <a:r>
              <a:rPr lang="ru-RU" sz="2400" dirty="0" err="1"/>
              <a:t>викладацького</a:t>
            </a:r>
            <a:r>
              <a:rPr lang="ru-RU" sz="2400" dirty="0"/>
              <a:t>, </a:t>
            </a:r>
            <a:r>
              <a:rPr lang="ru-RU" sz="2400" dirty="0" err="1"/>
              <a:t>управлінського</a:t>
            </a:r>
            <a:r>
              <a:rPr lang="ru-RU" sz="2400" dirty="0"/>
              <a:t> та </a:t>
            </a:r>
            <a:r>
              <a:rPr lang="ru-RU" sz="2400" dirty="0" err="1"/>
              <a:t>адміністративного</a:t>
            </a:r>
            <a:r>
              <a:rPr lang="ru-RU" sz="2400" dirty="0"/>
              <a:t> персоналу</a:t>
            </a:r>
          </a:p>
        </p:txBody>
      </p:sp>
      <p:sp>
        <p:nvSpPr>
          <p:cNvPr id="3" name="Объект 2"/>
          <p:cNvSpPr>
            <a:spLocks noGrp="1"/>
          </p:cNvSpPr>
          <p:nvPr>
            <p:ph idx="1"/>
          </p:nvPr>
        </p:nvSpPr>
        <p:spPr/>
        <p:txBody>
          <a:bodyPr/>
          <a:lstStyle/>
          <a:p>
            <a:pPr marL="68580" indent="0">
              <a:buNone/>
            </a:pPr>
            <a:r>
              <a:rPr lang="uk-UA" dirty="0" smtClean="0"/>
              <a:t>Подача заявок на експертів ГЕР -  </a:t>
            </a:r>
            <a:r>
              <a:rPr lang="uk-UA" dirty="0" smtClean="0"/>
              <a:t>1 особа на рік. </a:t>
            </a:r>
            <a:endParaRPr lang="uk-UA" dirty="0" smtClean="0"/>
          </a:p>
          <a:p>
            <a:pPr marL="68580" indent="0">
              <a:buNone/>
            </a:pPr>
            <a:endParaRPr lang="uk-UA" dirty="0" smtClean="0"/>
          </a:p>
          <a:p>
            <a:pPr marL="68580" indent="0">
              <a:buNone/>
            </a:pPr>
            <a:r>
              <a:rPr lang="uk-UA" dirty="0" smtClean="0"/>
              <a:t>Підвищення частки персоналу з рівнем володіння іноземною мовою на рівні В2 до 100 </a:t>
            </a:r>
            <a:r>
              <a:rPr lang="uk-UA" dirty="0" smtClean="0"/>
              <a:t>відсотків в 2024 році.</a:t>
            </a:r>
            <a:endParaRPr lang="ru-RU" dirty="0"/>
          </a:p>
        </p:txBody>
      </p:sp>
    </p:spTree>
    <p:extLst>
      <p:ext uri="{BB962C8B-B14F-4D97-AF65-F5344CB8AC3E}">
        <p14:creationId xmlns:p14="http://schemas.microsoft.com/office/powerpoint/2010/main" val="3713775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4078711014"/>
              </p:ext>
            </p:extLst>
          </p:nvPr>
        </p:nvGraphicFramePr>
        <p:xfrm>
          <a:off x="1009815" y="1200649"/>
          <a:ext cx="9883471" cy="5175604"/>
        </p:xfrm>
        <a:graphic>
          <a:graphicData uri="http://schemas.openxmlformats.org/drawingml/2006/table">
            <a:tbl>
              <a:tblPr/>
              <a:tblGrid>
                <a:gridCol w="333150"/>
                <a:gridCol w="2026668"/>
                <a:gridCol w="2609681"/>
                <a:gridCol w="3303744"/>
                <a:gridCol w="1610228"/>
              </a:tblGrid>
              <a:tr h="1202643">
                <a:tc>
                  <a:txBody>
                    <a:bodyPr/>
                    <a:lstStyle/>
                    <a:p>
                      <a:pPr algn="ctr" fontAlgn="ctr"/>
                      <a:r>
                        <a:rPr lang="ru-RU" sz="1200" b="0" i="0" u="none" strike="noStrike" dirty="0">
                          <a:effectLst/>
                          <a:latin typeface="Times New Roman"/>
                        </a:rPr>
                        <a:t>№ з/п</a:t>
                      </a:r>
                    </a:p>
                  </a:txBody>
                  <a:tcPr marL="4813" marR="4813" marT="48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200" b="0" i="0" u="none" strike="noStrike">
                          <a:effectLst/>
                          <a:latin typeface="Times New Roman"/>
                        </a:rPr>
                        <a:t>Прізвище, ім’я, по батькові працівника ЗВО</a:t>
                      </a:r>
                    </a:p>
                  </a:txBody>
                  <a:tcPr marL="4813" marR="4813" marT="48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200" b="0" i="0" u="none" strike="noStrike">
                          <a:effectLst/>
                          <a:latin typeface="Times New Roman"/>
                        </a:rPr>
                        <a:t>Науковий ступінь, вчене звання</a:t>
                      </a:r>
                    </a:p>
                  </a:txBody>
                  <a:tcPr marL="4813" marR="4813" marT="48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200" b="0" i="0" u="none" strike="noStrike">
                          <a:effectLst/>
                          <a:latin typeface="Times New Roman"/>
                        </a:rPr>
                        <a:t>Спеціальність згідно з документом про вищу освіту</a:t>
                      </a:r>
                    </a:p>
                  </a:txBody>
                  <a:tcPr marL="4813" marR="4813" marT="48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ru-RU" sz="1200" b="0" i="0" u="none" strike="noStrike">
                          <a:effectLst/>
                          <a:latin typeface="Times New Roman"/>
                        </a:rPr>
                        <a:t>Забезпечені види і результати професійної діяльності особи за спеціальністю (пункт ЗО Ліцензійних умов)</a:t>
                      </a:r>
                    </a:p>
                  </a:txBody>
                  <a:tcPr marL="4813" marR="4813" marT="481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12602">
                <a:tc>
                  <a:txBody>
                    <a:bodyPr/>
                    <a:lstStyle/>
                    <a:p>
                      <a:pPr algn="ctr" fontAlgn="t"/>
                      <a:r>
                        <a:rPr lang="ru-RU" sz="1200" b="0" i="0" u="none" strike="noStrike">
                          <a:effectLst/>
                          <a:latin typeface="Times New Roman"/>
                        </a:rPr>
                        <a:t>1</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Славкова Олена Павлівна</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доктор економічних наук, професор</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281 Публічне управління та адміністрування</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 П.3,4,7,8,10,11,12,19,20</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734">
                <a:tc>
                  <a:txBody>
                    <a:bodyPr/>
                    <a:lstStyle/>
                    <a:p>
                      <a:pPr algn="ctr" fontAlgn="ctr"/>
                      <a:r>
                        <a:rPr lang="ru-RU" sz="1200" b="0" i="0" u="none" strike="noStrike">
                          <a:effectLst/>
                          <a:latin typeface="Times New Roman"/>
                        </a:rPr>
                        <a:t>2</a:t>
                      </a:r>
                    </a:p>
                  </a:txBody>
                  <a:tcPr marL="4813" marR="4813" marT="4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Абрахам Юлія Володимирівна</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кандидат економічних наук, доцент</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err="1">
                          <a:effectLst/>
                          <a:latin typeface="Times New Roman"/>
                        </a:rPr>
                        <a:t>Облік</a:t>
                      </a:r>
                      <a:r>
                        <a:rPr lang="ru-RU" sz="1200" b="0" i="0" u="none" strike="noStrike" dirty="0">
                          <a:effectLst/>
                          <a:latin typeface="Times New Roman"/>
                        </a:rPr>
                        <a:t> і </a:t>
                      </a:r>
                      <a:r>
                        <a:rPr lang="ru-RU" sz="1200" b="0" i="0" u="none" strike="noStrike" dirty="0" smtClean="0">
                          <a:effectLst/>
                          <a:latin typeface="Times New Roman"/>
                        </a:rPr>
                        <a:t>аудит, вступила на </a:t>
                      </a:r>
                      <a:r>
                        <a:rPr lang="ru-RU" sz="1200" b="0" i="0" u="none" strike="noStrike" dirty="0" err="1" smtClean="0">
                          <a:effectLst/>
                          <a:latin typeface="Times New Roman"/>
                        </a:rPr>
                        <a:t>навчання</a:t>
                      </a:r>
                      <a:r>
                        <a:rPr lang="ru-RU" sz="1200" b="0" i="0" u="none" strike="noStrike" dirty="0" smtClean="0">
                          <a:effectLst/>
                          <a:latin typeface="Times New Roman"/>
                        </a:rPr>
                        <a:t> на </a:t>
                      </a:r>
                      <a:r>
                        <a:rPr lang="ru-RU" sz="1200" b="0" i="0" u="none" strike="noStrike" dirty="0" err="1" smtClean="0">
                          <a:effectLst/>
                          <a:latin typeface="Times New Roman"/>
                        </a:rPr>
                        <a:t>спеціальінсть</a:t>
                      </a:r>
                      <a:r>
                        <a:rPr lang="ru-RU" sz="1200" b="0" i="0" u="none" strike="noStrike" dirty="0" smtClean="0">
                          <a:effectLst/>
                          <a:latin typeface="Times New Roman"/>
                        </a:rPr>
                        <a:t> 281 «</a:t>
                      </a:r>
                      <a:r>
                        <a:rPr lang="ru-RU" sz="1200" b="0" i="0" u="none" strike="noStrike" dirty="0" err="1" smtClean="0">
                          <a:effectLst/>
                          <a:latin typeface="Times New Roman"/>
                        </a:rPr>
                        <a:t>Публічне</a:t>
                      </a:r>
                      <a:r>
                        <a:rPr lang="ru-RU" sz="1200" b="0" i="0" u="none" strike="noStrike" dirty="0" smtClean="0">
                          <a:effectLst/>
                          <a:latin typeface="Times New Roman"/>
                        </a:rPr>
                        <a:t> </a:t>
                      </a:r>
                      <a:r>
                        <a:rPr lang="ru-RU" sz="1200" b="0" i="0" u="none" strike="noStrike" dirty="0" err="1" smtClean="0">
                          <a:effectLst/>
                          <a:latin typeface="Times New Roman"/>
                        </a:rPr>
                        <a:t>управління</a:t>
                      </a:r>
                      <a:r>
                        <a:rPr lang="ru-RU" sz="1200" b="0" i="0" u="none" strike="noStrike" dirty="0" smtClean="0">
                          <a:effectLst/>
                          <a:latin typeface="Times New Roman"/>
                        </a:rPr>
                        <a:t> та </a:t>
                      </a:r>
                      <a:r>
                        <a:rPr lang="ru-RU" sz="1200" b="0" i="0" u="none" strike="noStrike" dirty="0" err="1" smtClean="0">
                          <a:effectLst/>
                          <a:latin typeface="Times New Roman"/>
                        </a:rPr>
                        <a:t>адміністрування</a:t>
                      </a:r>
                      <a:r>
                        <a:rPr lang="ru-RU" sz="1200" b="0" i="0" u="none" strike="noStrike" dirty="0" smtClean="0">
                          <a:effectLst/>
                          <a:latin typeface="Times New Roman"/>
                        </a:rPr>
                        <a:t> в 2021 </a:t>
                      </a:r>
                      <a:r>
                        <a:rPr lang="ru-RU" sz="1200" b="0" i="0" u="none" strike="noStrike" dirty="0" err="1" smtClean="0">
                          <a:effectLst/>
                          <a:latin typeface="Times New Roman"/>
                        </a:rPr>
                        <a:t>році</a:t>
                      </a:r>
                      <a:endParaRPr lang="ru-RU" sz="1200" b="0" i="0" u="none" strike="noStrike" dirty="0">
                        <a:effectLst/>
                        <a:latin typeface="Times New Roman"/>
                      </a:endParaRP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П.1, 3, 4, 5, 11, 12, 13</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734">
                <a:tc>
                  <a:txBody>
                    <a:bodyPr/>
                    <a:lstStyle/>
                    <a:p>
                      <a:pPr algn="ctr" fontAlgn="t"/>
                      <a:r>
                        <a:rPr lang="ru-RU" sz="1200" b="0" i="0" u="none" strike="noStrike">
                          <a:effectLst/>
                          <a:latin typeface="Times New Roman"/>
                        </a:rPr>
                        <a:t>3</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dirty="0">
                          <a:effectLst/>
                          <a:latin typeface="Times New Roman"/>
                        </a:rPr>
                        <a:t>Бричко </a:t>
                      </a:r>
                      <a:r>
                        <a:rPr lang="ru-RU" sz="1200" b="0" i="0" u="none" strike="noStrike" dirty="0" err="1">
                          <a:effectLst/>
                          <a:latin typeface="Times New Roman"/>
                        </a:rPr>
                        <a:t>Аліна</a:t>
                      </a:r>
                      <a:r>
                        <a:rPr lang="ru-RU" sz="1200" b="0" i="0" u="none" strike="noStrike" dirty="0">
                          <a:effectLst/>
                          <a:latin typeface="Times New Roman"/>
                        </a:rPr>
                        <a:t> </a:t>
                      </a:r>
                      <a:r>
                        <a:rPr lang="ru-RU" sz="1200" b="0" i="0" u="none" strike="noStrike" dirty="0" err="1">
                          <a:effectLst/>
                          <a:latin typeface="Times New Roman"/>
                        </a:rPr>
                        <a:t>Михайлівна</a:t>
                      </a:r>
                      <a:endParaRPr lang="ru-RU" sz="1200" b="0" i="0" u="none" strike="noStrike" dirty="0">
                        <a:effectLst/>
                        <a:latin typeface="Times New Roman"/>
                      </a:endParaRP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кандидат економічних наук, доцент</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281 Публічне управління та адміністрування</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П.1, 3, 4, 5, 8, 10, 12, 13</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734">
                <a:tc>
                  <a:txBody>
                    <a:bodyPr/>
                    <a:lstStyle/>
                    <a:p>
                      <a:pPr algn="ctr" fontAlgn="t"/>
                      <a:r>
                        <a:rPr lang="ru-RU" sz="1200" b="0" i="0" u="none" strike="noStrike">
                          <a:effectLst/>
                          <a:latin typeface="Times New Roman"/>
                        </a:rPr>
                        <a:t>4</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Калачевська Лариса Іванівна</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доктор економічних наук, професор</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effectLst/>
                          <a:latin typeface="Times New Roman"/>
                        </a:rPr>
                        <a:t>7.050202 Аграрний менеджмент</a:t>
                      </a:r>
                    </a:p>
                  </a:txBody>
                  <a:tcPr marL="4813" marR="4813" marT="4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П.1,3,4, 5,7,8,10, 11,12, 13,19,20</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734">
                <a:tc>
                  <a:txBody>
                    <a:bodyPr/>
                    <a:lstStyle/>
                    <a:p>
                      <a:pPr algn="ctr" fontAlgn="ctr"/>
                      <a:r>
                        <a:rPr lang="ru-RU" sz="1200" b="0" i="0" u="none" strike="noStrike">
                          <a:effectLst/>
                          <a:latin typeface="Times New Roman"/>
                        </a:rPr>
                        <a:t>5</a:t>
                      </a:r>
                    </a:p>
                  </a:txBody>
                  <a:tcPr marL="4813" marR="4813" marT="48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Лукаш Світлана Миколаївна</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кандидат економічних наук, доцент</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281 Публічне управління та адміністрування</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П.1,3,4,5,8,10,11,12,13,14,19,20</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734">
                <a:tc>
                  <a:txBody>
                    <a:bodyPr/>
                    <a:lstStyle/>
                    <a:p>
                      <a:pPr algn="ctr" fontAlgn="t"/>
                      <a:r>
                        <a:rPr lang="ru-RU" sz="1200" b="0" i="0" u="none" strike="noStrike">
                          <a:effectLst/>
                          <a:latin typeface="Times New Roman"/>
                        </a:rPr>
                        <a:t>6</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Маслак Олександр Миколайович</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кандидат економічних наук, доцент</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0" i="0" u="none" strike="noStrike">
                          <a:effectLst/>
                          <a:latin typeface="Times New Roman"/>
                        </a:rPr>
                        <a:t>7.050202 Аграрний менеджмент</a:t>
                      </a:r>
                    </a:p>
                  </a:txBody>
                  <a:tcPr marL="4813" marR="4813" marT="4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П. 1,6,12,14,19,20</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734">
                <a:tc>
                  <a:txBody>
                    <a:bodyPr/>
                    <a:lstStyle/>
                    <a:p>
                      <a:pPr algn="ctr" fontAlgn="t"/>
                      <a:r>
                        <a:rPr lang="ru-RU" sz="1200" b="0" i="0" u="none" strike="noStrike">
                          <a:effectLst/>
                          <a:latin typeface="Times New Roman"/>
                        </a:rPr>
                        <a:t>7</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Соколов Микола Олександрович  </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1200" b="0" i="0" u="none" strike="noStrike">
                          <a:effectLst/>
                          <a:latin typeface="Times New Roman"/>
                        </a:rPr>
                        <a:t>доктор економічних наук, професор</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1200" b="0" i="0" u="none" strike="noStrike">
                          <a:effectLst/>
                          <a:latin typeface="Times New Roman"/>
                        </a:rPr>
                        <a:t>Економіка підприємства</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1200" b="0" i="0" u="none" strike="noStrike">
                          <a:effectLst/>
                          <a:latin typeface="Times New Roman"/>
                        </a:rPr>
                        <a:t>П.3, 4, 7, 12</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1734">
                <a:tc>
                  <a:txBody>
                    <a:bodyPr/>
                    <a:lstStyle/>
                    <a:p>
                      <a:pPr algn="ctr" fontAlgn="t"/>
                      <a:r>
                        <a:rPr lang="ru-RU" sz="1200" b="0" i="0" u="none" strike="noStrike">
                          <a:effectLst/>
                          <a:latin typeface="Times New Roman"/>
                        </a:rPr>
                        <a:t>8</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Стоволос Надія Борисівна</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кандидат економічних наук, доцент</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281 Публічне управління та адміністрування</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 П1, 3, 4, 5, 12, 19, 20</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734">
                <a:tc>
                  <a:txBody>
                    <a:bodyPr/>
                    <a:lstStyle/>
                    <a:p>
                      <a:pPr algn="ctr" fontAlgn="t"/>
                      <a:r>
                        <a:rPr lang="ru-RU" sz="1200" b="0" i="0" u="none" strike="noStrike">
                          <a:effectLst/>
                          <a:latin typeface="Times New Roman"/>
                        </a:rPr>
                        <a:t>9</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Тєлєтов Олександр Сергійович</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доктор економічних наук, професор</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1200" b="0" i="0" u="none" strike="noStrike">
                          <a:effectLst/>
                          <a:latin typeface="Times New Roman"/>
                        </a:rPr>
                        <a:t>Економіка підприємства</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1200" b="0" i="0" u="none" strike="noStrike">
                          <a:effectLst/>
                          <a:latin typeface="Times New Roman"/>
                        </a:rPr>
                        <a:t>П.1, 3, 4, 5, 6, 7, 8, 11, 12, 14, 19, 20</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1734">
                <a:tc>
                  <a:txBody>
                    <a:bodyPr/>
                    <a:lstStyle/>
                    <a:p>
                      <a:pPr algn="ctr" fontAlgn="t"/>
                      <a:r>
                        <a:rPr lang="ru-RU" sz="1200" b="0" i="0" u="none" strike="noStrike">
                          <a:effectLst/>
                          <a:latin typeface="Times New Roman"/>
                        </a:rPr>
                        <a:t>10</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Харченко Тетяна Олександрівна</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кандидат економічних наук</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281 Публічне управління та адміністрування</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effectLst/>
                          <a:latin typeface="Times New Roman"/>
                        </a:rPr>
                        <a:t>П.1,3,4,12,13,19,20</a:t>
                      </a:r>
                    </a:p>
                  </a:txBody>
                  <a:tcPr marL="4813" marR="4813" marT="48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93331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218930046"/>
              </p:ext>
            </p:extLst>
          </p:nvPr>
        </p:nvGraphicFramePr>
        <p:xfrm>
          <a:off x="938254" y="795130"/>
          <a:ext cx="9899374" cy="5732960"/>
        </p:xfrm>
        <a:graphic>
          <a:graphicData uri="http://schemas.openxmlformats.org/drawingml/2006/table">
            <a:tbl>
              <a:tblPr/>
              <a:tblGrid>
                <a:gridCol w="333686"/>
                <a:gridCol w="2029927"/>
                <a:gridCol w="2613880"/>
                <a:gridCol w="3309061"/>
                <a:gridCol w="1612820"/>
              </a:tblGrid>
              <a:tr h="1172106">
                <a:tc>
                  <a:txBody>
                    <a:bodyPr/>
                    <a:lstStyle/>
                    <a:p>
                      <a:pPr algn="ctr" fontAlgn="ctr"/>
                      <a:r>
                        <a:rPr lang="ru-RU" sz="1200" b="0" i="0" u="none" strike="noStrike">
                          <a:effectLst/>
                          <a:latin typeface="Times New Roman"/>
                        </a:rPr>
                        <a:t>№ з/п</a:t>
                      </a:r>
                    </a:p>
                  </a:txBody>
                  <a:tcPr marL="4212" marR="4212" marT="4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200" b="0" i="0" u="none" strike="noStrike">
                          <a:effectLst/>
                          <a:latin typeface="Times New Roman"/>
                        </a:rPr>
                        <a:t>Прізвище, ім’я, по батькові працівника ЗВО</a:t>
                      </a:r>
                    </a:p>
                  </a:txBody>
                  <a:tcPr marL="4212" marR="4212" marT="4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200" b="0" i="0" u="none" strike="noStrike">
                          <a:effectLst/>
                          <a:latin typeface="Times New Roman"/>
                        </a:rPr>
                        <a:t>Науковий ступінь, вчене звання</a:t>
                      </a:r>
                    </a:p>
                  </a:txBody>
                  <a:tcPr marL="4212" marR="4212" marT="4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200" b="0" i="0" u="none" strike="noStrike">
                          <a:effectLst/>
                          <a:latin typeface="Times New Roman"/>
                        </a:rPr>
                        <a:t>Шифр і назва спеціальності яку забезпечує працівник</a:t>
                      </a:r>
                    </a:p>
                  </a:txBody>
                  <a:tcPr marL="4212" marR="4212" marT="4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ru-RU" sz="1200" b="0" i="0" u="none" strike="noStrike">
                          <a:effectLst/>
                          <a:latin typeface="Times New Roman"/>
                        </a:rPr>
                        <a:t>Забезпечені види і результати професійної діяльності особи за спеціальністю (пункт ЗО Ліцензійних умов)</a:t>
                      </a:r>
                    </a:p>
                  </a:txBody>
                  <a:tcPr marL="4212" marR="4212" marT="42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99586">
                <a:tc>
                  <a:txBody>
                    <a:bodyPr/>
                    <a:lstStyle/>
                    <a:p>
                      <a:pPr algn="ctr" fontAlgn="t"/>
                      <a:r>
                        <a:rPr lang="ru-RU" sz="1200" b="0" i="0" u="none" strike="noStrike">
                          <a:effectLst/>
                          <a:latin typeface="Times New Roman"/>
                        </a:rPr>
                        <a:t>1</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Славкова Олена Павлівна</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доктор економічних наук, професор</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073 Менеджмент ОП Адміністративний менеджмент, 281 Публічне управлінння та адміністрування</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 П.3,4,7,8,10,11,12,19,20</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9586">
                <a:tc>
                  <a:txBody>
                    <a:bodyPr/>
                    <a:lstStyle/>
                    <a:p>
                      <a:pPr algn="ctr" fontAlgn="ctr"/>
                      <a:r>
                        <a:rPr lang="ru-RU" sz="1200" b="0" i="0" u="none" strike="noStrike">
                          <a:effectLst/>
                          <a:latin typeface="Times New Roman"/>
                        </a:rPr>
                        <a:t>2</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Абрахам Юлія Володимирівна</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кандидат економічних наук, доцент</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073 Менеджмент ОП Адміністративний менеджмент, 281 Публічне управлінння та адміністрування</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П.1, 3, 4, 5, 11, 12, 13</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9586">
                <a:tc>
                  <a:txBody>
                    <a:bodyPr/>
                    <a:lstStyle/>
                    <a:p>
                      <a:pPr algn="ctr" fontAlgn="t"/>
                      <a:r>
                        <a:rPr lang="ru-RU" sz="1200" b="0" i="0" u="none" strike="noStrike">
                          <a:effectLst/>
                          <a:latin typeface="Times New Roman"/>
                        </a:rPr>
                        <a:t>3</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Бричко Аліна Михайлівна</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кандидат </a:t>
                      </a:r>
                      <a:r>
                        <a:rPr lang="ru-RU" sz="1200" b="0" i="0" u="none" strike="noStrike" dirty="0" err="1">
                          <a:effectLst/>
                          <a:latin typeface="Times New Roman"/>
                        </a:rPr>
                        <a:t>економічних</a:t>
                      </a:r>
                      <a:r>
                        <a:rPr lang="ru-RU" sz="1200" b="0" i="0" u="none" strike="noStrike" dirty="0">
                          <a:effectLst/>
                          <a:latin typeface="Times New Roman"/>
                        </a:rPr>
                        <a:t> наук, доцент</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051 Економіка, 073 Менеджмент ОП Адмінстративний менеджмент, 281 Публічне управління та адміністрування</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П.1, 3, 4, 5, 8, 10, 12, 13</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058">
                <a:tc>
                  <a:txBody>
                    <a:bodyPr/>
                    <a:lstStyle/>
                    <a:p>
                      <a:pPr algn="ctr" fontAlgn="t"/>
                      <a:r>
                        <a:rPr lang="ru-RU" sz="1200" b="0" i="0" u="none" strike="noStrike">
                          <a:effectLst/>
                          <a:latin typeface="Times New Roman"/>
                        </a:rPr>
                        <a:t>4</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Калачевська Лариса Іванівна</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effectLst/>
                          <a:latin typeface="Times New Roman"/>
                        </a:rPr>
                        <a:t>доктор </a:t>
                      </a:r>
                      <a:r>
                        <a:rPr lang="ru-RU" sz="1200" b="0" i="0" u="none" strike="noStrike" dirty="0" err="1">
                          <a:effectLst/>
                          <a:latin typeface="Times New Roman"/>
                        </a:rPr>
                        <a:t>економічних</a:t>
                      </a:r>
                      <a:r>
                        <a:rPr lang="ru-RU" sz="1200" b="0" i="0" u="none" strike="noStrike" dirty="0">
                          <a:effectLst/>
                          <a:latin typeface="Times New Roman"/>
                        </a:rPr>
                        <a:t> наук, </a:t>
                      </a:r>
                      <a:r>
                        <a:rPr lang="ru-RU" sz="1200" b="0" i="0" u="none" strike="noStrike" dirty="0" err="1">
                          <a:effectLst/>
                          <a:latin typeface="Times New Roman"/>
                        </a:rPr>
                        <a:t>професор</a:t>
                      </a:r>
                      <a:endParaRPr lang="ru-RU" sz="1200" b="0" i="0" u="none" strike="noStrike" dirty="0">
                        <a:effectLst/>
                        <a:latin typeface="Times New Roman"/>
                      </a:endParaRP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073 Менеджмент, 281 Публічне управління та адміністрування</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П.1,3,4, 5,7,8,10, 11,12, 13,19,20</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9586">
                <a:tc>
                  <a:txBody>
                    <a:bodyPr/>
                    <a:lstStyle/>
                    <a:p>
                      <a:pPr algn="ctr" fontAlgn="ctr"/>
                      <a:r>
                        <a:rPr lang="ru-RU" sz="1200" b="0" i="0" u="none" strike="noStrike">
                          <a:effectLst/>
                          <a:latin typeface="Times New Roman"/>
                        </a:rPr>
                        <a:t>5</a:t>
                      </a:r>
                    </a:p>
                  </a:txBody>
                  <a:tcPr marL="4212" marR="4212" marT="4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Лукаш Світлана Миколаївна</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кандидат економічних наук, доцент</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051 Економіка, 073 Менеджмент ОП Адмінстративний менеджмент, 075 Маркетинг</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П.1,3,4,5,8,10,11,12,13,14,19,20</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058">
                <a:tc>
                  <a:txBody>
                    <a:bodyPr/>
                    <a:lstStyle/>
                    <a:p>
                      <a:pPr algn="ctr" fontAlgn="t"/>
                      <a:r>
                        <a:rPr lang="ru-RU" sz="1200" b="0" i="0" u="none" strike="noStrike">
                          <a:effectLst/>
                          <a:latin typeface="Times New Roman"/>
                        </a:rPr>
                        <a:t>6</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Маслак Олександр Миколайович</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кандидат економічних наук, доцент</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281 Публічне управлінння та адміністрування</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П. 1,6,12,14,19,20</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058">
                <a:tc>
                  <a:txBody>
                    <a:bodyPr/>
                    <a:lstStyle/>
                    <a:p>
                      <a:pPr algn="ctr" fontAlgn="t"/>
                      <a:r>
                        <a:rPr lang="ru-RU" sz="1200" b="0" i="0" u="none" strike="noStrike">
                          <a:effectLst/>
                          <a:latin typeface="Times New Roman"/>
                        </a:rPr>
                        <a:t>7</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Соколов Микола Олександрович  </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1200" b="0" i="0" u="none" strike="noStrike">
                          <a:effectLst/>
                          <a:latin typeface="Times New Roman"/>
                        </a:rPr>
                        <a:t>доктор економічних наук, професор</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1200" b="0" i="0" u="none" strike="noStrike">
                          <a:effectLst/>
                          <a:latin typeface="Times New Roman"/>
                        </a:rPr>
                        <a:t>281 Публічне управління та адміністрування</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1200" b="0" i="0" u="none" strike="noStrike">
                          <a:effectLst/>
                          <a:latin typeface="Times New Roman"/>
                        </a:rPr>
                        <a:t>П.3, 4, 7, 12</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3058">
                <a:tc>
                  <a:txBody>
                    <a:bodyPr/>
                    <a:lstStyle/>
                    <a:p>
                      <a:pPr algn="ctr" fontAlgn="t"/>
                      <a:r>
                        <a:rPr lang="ru-RU" sz="1200" b="0" i="0" u="none" strike="noStrike">
                          <a:effectLst/>
                          <a:latin typeface="Times New Roman"/>
                        </a:rPr>
                        <a:t>8</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Стоволос Надія Борисівна</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кандидат економічних наук, доцент</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073 Менеджмент, 281 Публічне управління та адміністрування, 051 Економіка</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 П1, 3, 4, 5, 12, 19, 20</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9586">
                <a:tc>
                  <a:txBody>
                    <a:bodyPr/>
                    <a:lstStyle/>
                    <a:p>
                      <a:pPr algn="ctr" fontAlgn="t"/>
                      <a:r>
                        <a:rPr lang="ru-RU" sz="1200" b="0" i="0" u="none" strike="noStrike">
                          <a:effectLst/>
                          <a:latin typeface="Times New Roman"/>
                        </a:rPr>
                        <a:t>9</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Тєлєтов Олександр Сергійович</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доктор економічних наук, професор</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ru-RU" sz="1200" b="0" i="0" u="none" strike="noStrike">
                          <a:effectLst/>
                          <a:latin typeface="Times New Roman"/>
                        </a:rPr>
                        <a:t>073 Менеджмент ОП Адміністративний менеджмент, 281 Публічне управлінння та адміністрування</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П.1, 3, 4, 5, 6, 7, 8, 11, 12, 14, 19, 20</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3058">
                <a:tc>
                  <a:txBody>
                    <a:bodyPr/>
                    <a:lstStyle/>
                    <a:p>
                      <a:pPr algn="ctr" fontAlgn="t"/>
                      <a:r>
                        <a:rPr lang="ru-RU" sz="1200" b="0" i="0" u="none" strike="noStrike">
                          <a:effectLst/>
                          <a:latin typeface="Times New Roman"/>
                        </a:rPr>
                        <a:t>9</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200" b="0" i="0" u="none" strike="noStrike">
                          <a:effectLst/>
                          <a:latin typeface="Times New Roman"/>
                        </a:rPr>
                        <a:t>Харченко Тетяна Олександрівна</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кандидат економічних наук</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a:effectLst/>
                          <a:latin typeface="Times New Roman"/>
                        </a:rPr>
                        <a:t>073 Менеджмент, 281 Публічне управління та адміністрування</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1200" b="0" i="0" u="none" strike="noStrike" dirty="0">
                          <a:effectLst/>
                          <a:latin typeface="Times New Roman"/>
                        </a:rPr>
                        <a:t>П.1,3,4,12,13,19,20</a:t>
                      </a:r>
                    </a:p>
                  </a:txBody>
                  <a:tcPr marL="4212" marR="4212" marT="42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0721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1864" y="1027662"/>
            <a:ext cx="9755781" cy="4935815"/>
          </a:xfrm>
        </p:spPr>
        <p:txBody>
          <a:bodyPr>
            <a:normAutofit fontScale="90000"/>
          </a:bodyPr>
          <a:lstStyle/>
          <a:p>
            <a:r>
              <a:rPr lang="ru-RU" dirty="0"/>
              <a:t>МІСІЯ – </a:t>
            </a:r>
            <a:r>
              <a:rPr lang="ru-RU" dirty="0" err="1"/>
              <a:t>примножуючи</a:t>
            </a:r>
            <a:r>
              <a:rPr lang="ru-RU" dirty="0"/>
              <a:t> </a:t>
            </a:r>
            <a:r>
              <a:rPr lang="ru-RU" dirty="0" err="1"/>
              <a:t>традиції</a:t>
            </a:r>
            <a:r>
              <a:rPr lang="ru-RU" dirty="0"/>
              <a:t> СНАУ,</a:t>
            </a:r>
            <a:br>
              <a:rPr lang="ru-RU" dirty="0"/>
            </a:br>
            <a:r>
              <a:rPr lang="ru-RU" dirty="0" err="1"/>
              <a:t>використовуючи</a:t>
            </a:r>
            <a:r>
              <a:rPr lang="ru-RU" dirty="0"/>
              <a:t> </a:t>
            </a:r>
            <a:r>
              <a:rPr lang="ru-RU" dirty="0" err="1"/>
              <a:t>новітні</a:t>
            </a:r>
            <a:r>
              <a:rPr lang="ru-RU" dirty="0"/>
              <a:t> </a:t>
            </a:r>
            <a:r>
              <a:rPr lang="ru-RU" dirty="0" err="1"/>
              <a:t>освітні</a:t>
            </a:r>
            <a:r>
              <a:rPr lang="ru-RU" dirty="0"/>
              <a:t> </a:t>
            </a:r>
            <a:r>
              <a:rPr lang="ru-RU" dirty="0" err="1"/>
              <a:t>технології</a:t>
            </a:r>
            <a:r>
              <a:rPr lang="ru-RU" dirty="0"/>
              <a:t> </a:t>
            </a:r>
            <a:r>
              <a:rPr lang="ru-RU" dirty="0" smtClean="0"/>
              <a:t>та </a:t>
            </a:r>
            <a:r>
              <a:rPr lang="ru-RU" dirty="0" err="1" smtClean="0"/>
              <a:t>досягнення</a:t>
            </a:r>
            <a:r>
              <a:rPr lang="ru-RU" dirty="0" smtClean="0"/>
              <a:t> </a:t>
            </a:r>
            <a:r>
              <a:rPr lang="ru-RU" dirty="0"/>
              <a:t>науки, </a:t>
            </a:r>
            <a:r>
              <a:rPr lang="ru-RU" dirty="0" err="1"/>
              <a:t>формувати</a:t>
            </a:r>
            <a:r>
              <a:rPr lang="ru-RU" dirty="0"/>
              <a:t> </a:t>
            </a:r>
            <a:r>
              <a:rPr lang="ru-RU" dirty="0" err="1"/>
              <a:t>бізнес</a:t>
            </a:r>
            <a:r>
              <a:rPr lang="ru-RU" dirty="0"/>
              <a:t> </a:t>
            </a:r>
            <a:r>
              <a:rPr lang="ru-RU" dirty="0" err="1" smtClean="0"/>
              <a:t>еліту</a:t>
            </a:r>
            <a:r>
              <a:rPr lang="ru-RU" dirty="0" smtClean="0"/>
              <a:t> </a:t>
            </a:r>
            <a:r>
              <a:rPr lang="ru-RU" dirty="0" err="1" smtClean="0"/>
              <a:t>суспільства</a:t>
            </a:r>
            <a:r>
              <a:rPr lang="ru-RU" dirty="0"/>
              <a:t>, яка </a:t>
            </a:r>
            <a:r>
              <a:rPr lang="ru-RU" dirty="0" err="1"/>
              <a:t>має</a:t>
            </a:r>
            <a:r>
              <a:rPr lang="ru-RU" dirty="0"/>
              <a:t> </a:t>
            </a:r>
            <a:r>
              <a:rPr lang="ru-RU" dirty="0" err="1"/>
              <a:t>креативний</a:t>
            </a:r>
            <a:r>
              <a:rPr lang="ru-RU" dirty="0"/>
              <a:t> ресурс </a:t>
            </a:r>
            <a:r>
              <a:rPr lang="ru-RU" dirty="0" smtClean="0"/>
              <a:t>для </a:t>
            </a:r>
            <a:r>
              <a:rPr lang="ru-RU" dirty="0" err="1" smtClean="0"/>
              <a:t>розвитку</a:t>
            </a:r>
            <a:r>
              <a:rPr lang="ru-RU" dirty="0" smtClean="0"/>
              <a:t> </a:t>
            </a:r>
            <a:r>
              <a:rPr lang="ru-RU" dirty="0"/>
              <a:t>аграрного сектору, </a:t>
            </a:r>
            <a:r>
              <a:rPr lang="ru-RU" dirty="0" err="1" smtClean="0"/>
              <a:t>сільських</a:t>
            </a:r>
            <a:r>
              <a:rPr lang="ru-RU" dirty="0" smtClean="0"/>
              <a:t> </a:t>
            </a:r>
            <a:r>
              <a:rPr lang="ru-RU" dirty="0" err="1" smtClean="0"/>
              <a:t>територій</a:t>
            </a:r>
            <a:r>
              <a:rPr lang="ru-RU" dirty="0" smtClean="0"/>
              <a:t> </a:t>
            </a:r>
            <a:r>
              <a:rPr lang="ru-RU" dirty="0"/>
              <a:t>на засадах </a:t>
            </a:r>
            <a:r>
              <a:rPr lang="ru-RU" dirty="0" err="1"/>
              <a:t>сталого</a:t>
            </a:r>
            <a:r>
              <a:rPr lang="ru-RU" dirty="0"/>
              <a:t> </a:t>
            </a:r>
            <a:r>
              <a:rPr lang="ru-RU" dirty="0" err="1"/>
              <a:t>розвитку</a:t>
            </a:r>
            <a:r>
              <a:rPr lang="ru-RU" dirty="0"/>
              <a:t>.</a:t>
            </a:r>
            <a:endParaRPr lang="en-US" dirty="0"/>
          </a:p>
        </p:txBody>
      </p:sp>
    </p:spTree>
    <p:extLst>
      <p:ext uri="{BB962C8B-B14F-4D97-AF65-F5344CB8AC3E}">
        <p14:creationId xmlns:p14="http://schemas.microsoft.com/office/powerpoint/2010/main" val="296174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ВІЗІЯ</a:t>
            </a:r>
          </a:p>
        </p:txBody>
      </p:sp>
      <p:sp>
        <p:nvSpPr>
          <p:cNvPr id="3" name="Объект 2"/>
          <p:cNvSpPr>
            <a:spLocks noGrp="1"/>
          </p:cNvSpPr>
          <p:nvPr>
            <p:ph idx="1"/>
          </p:nvPr>
        </p:nvSpPr>
        <p:spPr/>
        <p:txBody>
          <a:bodyPr>
            <a:normAutofit/>
          </a:bodyPr>
          <a:lstStyle/>
          <a:p>
            <a:pPr marL="68580" indent="0">
              <a:buNone/>
            </a:pPr>
            <a:r>
              <a:rPr lang="ru-RU" dirty="0" err="1" smtClean="0"/>
              <a:t>лідерство</a:t>
            </a:r>
            <a:r>
              <a:rPr lang="ru-RU" dirty="0" smtClean="0"/>
              <a:t> </a:t>
            </a:r>
            <a:r>
              <a:rPr lang="ru-RU" dirty="0"/>
              <a:t>у </a:t>
            </a:r>
            <a:r>
              <a:rPr lang="ru-RU" dirty="0" err="1"/>
              <a:t>професійній</a:t>
            </a:r>
            <a:r>
              <a:rPr lang="ru-RU" dirty="0"/>
              <a:t> та </a:t>
            </a:r>
            <a:r>
              <a:rPr lang="ru-RU" dirty="0" err="1"/>
              <a:t>науковій</a:t>
            </a:r>
            <a:r>
              <a:rPr lang="ru-RU" dirty="0"/>
              <a:t> </a:t>
            </a:r>
            <a:r>
              <a:rPr lang="ru-RU" dirty="0" err="1"/>
              <a:t>освіті</a:t>
            </a:r>
            <a:r>
              <a:rPr lang="ru-RU" dirty="0" smtClean="0"/>
              <a:t>, </a:t>
            </a:r>
            <a:r>
              <a:rPr lang="ru-RU" dirty="0" err="1" smtClean="0"/>
              <a:t>науково-педагогічній</a:t>
            </a:r>
            <a:r>
              <a:rPr lang="ru-RU" dirty="0" smtClean="0"/>
              <a:t> </a:t>
            </a:r>
            <a:r>
              <a:rPr lang="ru-RU" dirty="0" err="1"/>
              <a:t>діяльності</a:t>
            </a:r>
            <a:r>
              <a:rPr lang="ru-RU" dirty="0"/>
              <a:t>, </a:t>
            </a:r>
            <a:r>
              <a:rPr lang="ru-RU" dirty="0" err="1" smtClean="0"/>
              <a:t>підготовці</a:t>
            </a:r>
            <a:r>
              <a:rPr lang="ru-RU" dirty="0" smtClean="0"/>
              <a:t> </a:t>
            </a:r>
            <a:r>
              <a:rPr lang="ru-RU" dirty="0" err="1" smtClean="0"/>
              <a:t>висококваліфікованих</a:t>
            </a:r>
            <a:r>
              <a:rPr lang="ru-RU" dirty="0" smtClean="0"/>
              <a:t> </a:t>
            </a:r>
            <a:r>
              <a:rPr lang="ru-RU" dirty="0" err="1"/>
              <a:t>конкурентоспроможних</a:t>
            </a:r>
            <a:r>
              <a:rPr lang="ru-RU" dirty="0"/>
              <a:t> в </a:t>
            </a:r>
            <a:r>
              <a:rPr lang="ru-RU" dirty="0" err="1"/>
              <a:t>Україні</a:t>
            </a:r>
            <a:r>
              <a:rPr lang="ru-RU" dirty="0"/>
              <a:t> </a:t>
            </a:r>
            <a:r>
              <a:rPr lang="ru-RU" dirty="0" smtClean="0"/>
              <a:t>та за </a:t>
            </a:r>
            <a:r>
              <a:rPr lang="ru-RU" dirty="0" err="1"/>
              <a:t>її</a:t>
            </a:r>
            <a:r>
              <a:rPr lang="ru-RU" dirty="0"/>
              <a:t> межами </a:t>
            </a:r>
            <a:r>
              <a:rPr lang="ru-RU" dirty="0" err="1"/>
              <a:t>фахівців-професіоналів</a:t>
            </a:r>
            <a:r>
              <a:rPr lang="ru-RU" dirty="0"/>
              <a:t> в </a:t>
            </a:r>
            <a:r>
              <a:rPr lang="ru-RU" dirty="0" err="1"/>
              <a:t>галузі</a:t>
            </a:r>
            <a:r>
              <a:rPr lang="ru-RU" dirty="0"/>
              <a:t> </a:t>
            </a:r>
            <a:r>
              <a:rPr lang="ru-RU" dirty="0" err="1" smtClean="0"/>
              <a:t>управління</a:t>
            </a:r>
            <a:r>
              <a:rPr lang="ru-RU" dirty="0" smtClean="0"/>
              <a:t> та </a:t>
            </a:r>
            <a:r>
              <a:rPr lang="ru-RU" dirty="0" err="1"/>
              <a:t>адміністрування</a:t>
            </a:r>
            <a:r>
              <a:rPr lang="ru-RU" dirty="0"/>
              <a:t>, </a:t>
            </a:r>
            <a:r>
              <a:rPr lang="ru-RU" dirty="0" err="1"/>
              <a:t>соціальних</a:t>
            </a:r>
            <a:r>
              <a:rPr lang="ru-RU" dirty="0"/>
              <a:t> та </a:t>
            </a:r>
            <a:r>
              <a:rPr lang="ru-RU" dirty="0" err="1"/>
              <a:t>поведінкових</a:t>
            </a:r>
            <a:r>
              <a:rPr lang="ru-RU" dirty="0"/>
              <a:t> наук</a:t>
            </a:r>
            <a:r>
              <a:rPr lang="ru-RU" dirty="0" smtClean="0"/>
              <a:t>, </a:t>
            </a:r>
            <a:r>
              <a:rPr lang="ru-RU" dirty="0" err="1" smtClean="0"/>
              <a:t>інформаційних</a:t>
            </a:r>
            <a:r>
              <a:rPr lang="ru-RU" dirty="0" smtClean="0"/>
              <a:t> </a:t>
            </a:r>
            <a:r>
              <a:rPr lang="ru-RU" dirty="0" err="1"/>
              <a:t>технологій</a:t>
            </a:r>
            <a:r>
              <a:rPr lang="ru-RU" dirty="0"/>
              <a:t>, </a:t>
            </a:r>
            <a:r>
              <a:rPr lang="ru-RU" dirty="0" err="1"/>
              <a:t>публічного</a:t>
            </a:r>
            <a:r>
              <a:rPr lang="ru-RU" dirty="0"/>
              <a:t> </a:t>
            </a:r>
            <a:r>
              <a:rPr lang="ru-RU" dirty="0" err="1"/>
              <a:t>управління</a:t>
            </a:r>
            <a:r>
              <a:rPr lang="ru-RU" dirty="0"/>
              <a:t> </a:t>
            </a:r>
            <a:r>
              <a:rPr lang="ru-RU" dirty="0" smtClean="0"/>
              <a:t>та </a:t>
            </a:r>
            <a:r>
              <a:rPr lang="ru-RU" dirty="0" err="1" smtClean="0"/>
              <a:t>адміністрування</a:t>
            </a:r>
            <a:r>
              <a:rPr lang="ru-RU" dirty="0"/>
              <a:t>, </a:t>
            </a:r>
            <a:r>
              <a:rPr lang="ru-RU" dirty="0" err="1"/>
              <a:t>набутті</a:t>
            </a:r>
            <a:r>
              <a:rPr lang="ru-RU" dirty="0"/>
              <a:t> </a:t>
            </a:r>
            <a:r>
              <a:rPr lang="ru-RU" dirty="0" err="1"/>
              <a:t>практичних</a:t>
            </a:r>
            <a:r>
              <a:rPr lang="ru-RU" dirty="0"/>
              <a:t> </a:t>
            </a:r>
            <a:r>
              <a:rPr lang="ru-RU" dirty="0" err="1"/>
              <a:t>навичок</a:t>
            </a:r>
            <a:r>
              <a:rPr lang="ru-RU" dirty="0"/>
              <a:t> </a:t>
            </a:r>
            <a:r>
              <a:rPr lang="ru-RU" dirty="0" err="1" smtClean="0"/>
              <a:t>найвищої</a:t>
            </a:r>
            <a:r>
              <a:rPr lang="ru-RU" dirty="0" smtClean="0"/>
              <a:t> </a:t>
            </a:r>
            <a:r>
              <a:rPr lang="ru-RU" dirty="0" err="1" smtClean="0"/>
              <a:t>якості</a:t>
            </a:r>
            <a:r>
              <a:rPr lang="ru-RU" dirty="0"/>
              <a:t>, </a:t>
            </a:r>
            <a:r>
              <a:rPr lang="ru-RU" dirty="0" err="1"/>
              <a:t>програмах</a:t>
            </a:r>
            <a:r>
              <a:rPr lang="ru-RU" dirty="0"/>
              <a:t> </a:t>
            </a:r>
            <a:r>
              <a:rPr lang="ru-RU" dirty="0" err="1"/>
              <a:t>міжнародного</a:t>
            </a:r>
            <a:r>
              <a:rPr lang="ru-RU" dirty="0"/>
              <a:t> </a:t>
            </a:r>
            <a:r>
              <a:rPr lang="ru-RU" dirty="0" err="1"/>
              <a:t>співробітництва</a:t>
            </a:r>
            <a:r>
              <a:rPr lang="ru-RU" dirty="0"/>
              <a:t> </a:t>
            </a:r>
            <a:r>
              <a:rPr lang="ru-RU" dirty="0" smtClean="0"/>
              <a:t>і </a:t>
            </a:r>
            <a:r>
              <a:rPr lang="ru-RU" dirty="0" err="1" smtClean="0"/>
              <a:t>мобільності</a:t>
            </a:r>
            <a:r>
              <a:rPr lang="ru-RU" dirty="0"/>
              <a:t>.</a:t>
            </a:r>
          </a:p>
        </p:txBody>
      </p:sp>
    </p:spTree>
    <p:extLst>
      <p:ext uri="{BB962C8B-B14F-4D97-AF65-F5344CB8AC3E}">
        <p14:creationId xmlns:p14="http://schemas.microsoft.com/office/powerpoint/2010/main" val="412105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2351" y="842838"/>
            <a:ext cx="10352599" cy="1757197"/>
          </a:xfrm>
        </p:spPr>
        <p:txBody>
          <a:bodyPr>
            <a:normAutofit fontScale="90000"/>
          </a:bodyPr>
          <a:lstStyle/>
          <a:p>
            <a:r>
              <a:rPr lang="ru-RU" dirty="0" err="1"/>
              <a:t>Ціль</a:t>
            </a:r>
            <a:r>
              <a:rPr lang="ru-RU" dirty="0"/>
              <a:t> 1. </a:t>
            </a:r>
            <a:r>
              <a:rPr lang="ru-RU" dirty="0" err="1"/>
              <a:t>Розширення</a:t>
            </a:r>
            <a:r>
              <a:rPr lang="ru-RU" dirty="0"/>
              <a:t> </a:t>
            </a:r>
            <a:r>
              <a:rPr lang="ru-RU" dirty="0" err="1"/>
              <a:t>навчальних</a:t>
            </a:r>
            <a:r>
              <a:rPr lang="ru-RU" dirty="0"/>
              <a:t> </a:t>
            </a:r>
            <a:r>
              <a:rPr lang="ru-RU" dirty="0" smtClean="0"/>
              <a:t> </a:t>
            </a:r>
            <a:r>
              <a:rPr lang="ru-RU" dirty="0" err="1" smtClean="0"/>
              <a:t>ожливостей</a:t>
            </a:r>
            <a:r>
              <a:rPr lang="ru-RU" dirty="0" smtClean="0"/>
              <a:t> </a:t>
            </a:r>
            <a:r>
              <a:rPr lang="ru-RU" dirty="0" err="1"/>
              <a:t>студентів</a:t>
            </a:r>
            <a:r>
              <a:rPr lang="ru-RU" dirty="0"/>
              <a:t> через </a:t>
            </a:r>
            <a:r>
              <a:rPr lang="ru-RU" dirty="0" err="1" smtClean="0"/>
              <a:t>розвиток</a:t>
            </a:r>
            <a:r>
              <a:rPr lang="ru-RU" dirty="0" smtClean="0"/>
              <a:t> форм </a:t>
            </a:r>
            <a:r>
              <a:rPr lang="ru-RU" dirty="0" err="1" smtClean="0"/>
              <a:t>здобуття</a:t>
            </a:r>
            <a:r>
              <a:rPr lang="ru-RU" dirty="0" smtClean="0"/>
              <a:t> </a:t>
            </a:r>
            <a:r>
              <a:rPr lang="ru-RU" dirty="0" err="1"/>
              <a:t>освіти</a:t>
            </a:r>
            <a:r>
              <a:rPr lang="ru-RU" dirty="0"/>
              <a:t> та </a:t>
            </a:r>
            <a:r>
              <a:rPr lang="ru-RU" dirty="0" err="1"/>
              <a:t>освітнього</a:t>
            </a:r>
            <a:r>
              <a:rPr lang="ru-RU" dirty="0"/>
              <a:t> </a:t>
            </a:r>
            <a:r>
              <a:rPr lang="ru-RU" dirty="0" err="1"/>
              <a:t>середовища</a:t>
            </a:r>
            <a:endParaRPr lang="ru-RU" dirty="0"/>
          </a:p>
        </p:txBody>
      </p:sp>
      <p:sp>
        <p:nvSpPr>
          <p:cNvPr id="3" name="Объект 2"/>
          <p:cNvSpPr>
            <a:spLocks noGrp="1"/>
          </p:cNvSpPr>
          <p:nvPr>
            <p:ph idx="1"/>
          </p:nvPr>
        </p:nvSpPr>
        <p:spPr>
          <a:xfrm>
            <a:off x="834887" y="2711395"/>
            <a:ext cx="9592859" cy="3121234"/>
          </a:xfrm>
        </p:spPr>
        <p:txBody>
          <a:bodyPr>
            <a:normAutofit fontScale="47500" lnSpcReduction="20000"/>
          </a:bodyPr>
          <a:lstStyle/>
          <a:p>
            <a:pPr marL="68580" indent="0">
              <a:buNone/>
            </a:pPr>
            <a:r>
              <a:rPr lang="uk-UA" dirty="0" smtClean="0"/>
              <a:t>Бакалавр – 281 Публічне управління та адміністрування</a:t>
            </a:r>
          </a:p>
          <a:p>
            <a:pPr marL="68580" indent="0">
              <a:buNone/>
            </a:pPr>
            <a:r>
              <a:rPr lang="uk-UA" dirty="0" smtClean="0"/>
              <a:t>Магістр –    073 Адміністративний менеджмент (українська)</a:t>
            </a:r>
          </a:p>
          <a:p>
            <a:pPr marL="68580" indent="0">
              <a:buNone/>
            </a:pPr>
            <a:r>
              <a:rPr lang="uk-UA" dirty="0" smtClean="0"/>
              <a:t>		073 </a:t>
            </a:r>
            <a:r>
              <a:rPr lang="uk-UA" dirty="0"/>
              <a:t>Адміністративний менеджмент </a:t>
            </a:r>
            <a:r>
              <a:rPr lang="uk-UA" dirty="0" smtClean="0"/>
              <a:t>(німецька)</a:t>
            </a:r>
          </a:p>
          <a:p>
            <a:pPr marL="68580" indent="0">
              <a:buNone/>
            </a:pPr>
            <a:r>
              <a:rPr lang="uk-UA" dirty="0" smtClean="0"/>
              <a:t>		073 </a:t>
            </a:r>
            <a:r>
              <a:rPr lang="uk-UA" dirty="0"/>
              <a:t>Адміністративний менеджмент </a:t>
            </a:r>
            <a:r>
              <a:rPr lang="uk-UA" dirty="0" smtClean="0"/>
              <a:t>(англійська)</a:t>
            </a:r>
            <a:endParaRPr lang="uk-UA" dirty="0"/>
          </a:p>
          <a:p>
            <a:pPr marL="68580" indent="0">
              <a:buNone/>
            </a:pPr>
            <a:r>
              <a:rPr lang="uk-UA" dirty="0"/>
              <a:t>	</a:t>
            </a:r>
            <a:r>
              <a:rPr lang="uk-UA" dirty="0" smtClean="0"/>
              <a:t>	281 Публічне управління та адміністрування</a:t>
            </a:r>
          </a:p>
          <a:p>
            <a:pPr marL="68580" indent="0">
              <a:buNone/>
            </a:pPr>
            <a:r>
              <a:rPr lang="uk-UA" dirty="0"/>
              <a:t>	</a:t>
            </a:r>
            <a:r>
              <a:rPr lang="uk-UA" dirty="0" smtClean="0"/>
              <a:t>	281 Регіональне управління</a:t>
            </a:r>
          </a:p>
          <a:p>
            <a:pPr marL="68580" indent="0">
              <a:buNone/>
            </a:pPr>
            <a:endParaRPr lang="ru-RU" b="1" dirty="0" smtClean="0">
              <a:solidFill>
                <a:srgbClr val="FF0000"/>
              </a:solidFill>
            </a:endParaRPr>
          </a:p>
          <a:p>
            <a:pPr marL="68580" indent="0">
              <a:buNone/>
            </a:pPr>
            <a:r>
              <a:rPr lang="ru-RU" b="1" dirty="0" err="1" smtClean="0">
                <a:solidFill>
                  <a:srgbClr val="FF0000"/>
                </a:solidFill>
              </a:rPr>
              <a:t>Планується</a:t>
            </a:r>
            <a:r>
              <a:rPr lang="ru-RU" b="1" dirty="0" smtClean="0">
                <a:solidFill>
                  <a:srgbClr val="FF0000"/>
                </a:solidFill>
              </a:rPr>
              <a:t> </a:t>
            </a:r>
            <a:r>
              <a:rPr lang="ru-RU" b="1" dirty="0">
                <a:solidFill>
                  <a:srgbClr val="FF0000"/>
                </a:solidFill>
              </a:rPr>
              <a:t>на 2021-2025 </a:t>
            </a:r>
            <a:r>
              <a:rPr lang="ru-RU" b="1" dirty="0" err="1">
                <a:solidFill>
                  <a:srgbClr val="FF0000"/>
                </a:solidFill>
              </a:rPr>
              <a:t>р.р</a:t>
            </a:r>
            <a:r>
              <a:rPr lang="ru-RU" b="1" dirty="0">
                <a:solidFill>
                  <a:srgbClr val="FF0000"/>
                </a:solidFill>
              </a:rPr>
              <a:t>. </a:t>
            </a:r>
            <a:endParaRPr lang="ru-RU" b="1" dirty="0" smtClean="0">
              <a:solidFill>
                <a:srgbClr val="FF0000"/>
              </a:solidFill>
            </a:endParaRPr>
          </a:p>
          <a:p>
            <a:pPr marL="68580" indent="0">
              <a:buNone/>
            </a:pPr>
            <a:r>
              <a:rPr lang="ru-RU" b="1" dirty="0" smtClean="0">
                <a:solidFill>
                  <a:srgbClr val="FF0000"/>
                </a:solidFill>
              </a:rPr>
              <a:t>1. </a:t>
            </a:r>
            <a:r>
              <a:rPr lang="ru-RU" b="1" dirty="0" err="1" smtClean="0">
                <a:solidFill>
                  <a:srgbClr val="FF0000"/>
                </a:solidFill>
              </a:rPr>
              <a:t>Збільшення</a:t>
            </a:r>
            <a:r>
              <a:rPr lang="ru-RU" b="1" dirty="0" smtClean="0">
                <a:solidFill>
                  <a:srgbClr val="FF0000"/>
                </a:solidFill>
              </a:rPr>
              <a:t> </a:t>
            </a:r>
            <a:r>
              <a:rPr lang="ru-RU" b="1" dirty="0">
                <a:solidFill>
                  <a:srgbClr val="FF0000"/>
                </a:solidFill>
              </a:rPr>
              <a:t>в 2 рази </a:t>
            </a:r>
            <a:r>
              <a:rPr lang="ru-RU" b="1" dirty="0" err="1">
                <a:solidFill>
                  <a:srgbClr val="FF0000"/>
                </a:solidFill>
              </a:rPr>
              <a:t>слухачів</a:t>
            </a:r>
            <a:r>
              <a:rPr lang="ru-RU" b="1" dirty="0">
                <a:solidFill>
                  <a:srgbClr val="FF0000"/>
                </a:solidFill>
              </a:rPr>
              <a:t> </a:t>
            </a:r>
            <a:r>
              <a:rPr lang="ru-RU" b="1" dirty="0" err="1">
                <a:solidFill>
                  <a:srgbClr val="FF0000"/>
                </a:solidFill>
              </a:rPr>
              <a:t>впроваджених</a:t>
            </a:r>
            <a:r>
              <a:rPr lang="ru-RU" b="1" dirty="0">
                <a:solidFill>
                  <a:srgbClr val="FF0000"/>
                </a:solidFill>
              </a:rPr>
              <a:t> </a:t>
            </a:r>
            <a:r>
              <a:rPr lang="ru-RU" b="1" dirty="0" err="1">
                <a:solidFill>
                  <a:srgbClr val="FF0000"/>
                </a:solidFill>
              </a:rPr>
              <a:t>програм</a:t>
            </a:r>
            <a:r>
              <a:rPr lang="ru-RU" b="1" dirty="0">
                <a:solidFill>
                  <a:srgbClr val="FF0000"/>
                </a:solidFill>
              </a:rPr>
              <a:t> </a:t>
            </a:r>
            <a:r>
              <a:rPr lang="ru-RU" b="1" dirty="0" err="1">
                <a:solidFill>
                  <a:srgbClr val="FF0000"/>
                </a:solidFill>
              </a:rPr>
              <a:t>подвійних</a:t>
            </a:r>
            <a:r>
              <a:rPr lang="ru-RU" b="1" dirty="0">
                <a:solidFill>
                  <a:srgbClr val="FF0000"/>
                </a:solidFill>
              </a:rPr>
              <a:t> </a:t>
            </a:r>
            <a:r>
              <a:rPr lang="ru-RU" b="1" dirty="0" err="1" smtClean="0">
                <a:solidFill>
                  <a:srgbClr val="FF0000"/>
                </a:solidFill>
              </a:rPr>
              <a:t>дипломів</a:t>
            </a:r>
            <a:r>
              <a:rPr lang="ru-RU" b="1" dirty="0" smtClean="0">
                <a:solidFill>
                  <a:srgbClr val="FF0000"/>
                </a:solidFill>
              </a:rPr>
              <a:t> та </a:t>
            </a:r>
            <a:r>
              <a:rPr lang="ru-RU" b="1" dirty="0" smtClean="0">
                <a:solidFill>
                  <a:srgbClr val="FF0000"/>
                </a:solidFill>
              </a:rPr>
              <a:t> </a:t>
            </a:r>
            <a:r>
              <a:rPr lang="ru-RU" b="1" dirty="0" err="1" smtClean="0">
                <a:solidFill>
                  <a:srgbClr val="FF0000"/>
                </a:solidFill>
              </a:rPr>
              <a:t>проходження</a:t>
            </a:r>
            <a:r>
              <a:rPr lang="ru-RU" b="1" dirty="0" smtClean="0">
                <a:solidFill>
                  <a:srgbClr val="FF0000"/>
                </a:solidFill>
              </a:rPr>
              <a:t> </a:t>
            </a:r>
            <a:r>
              <a:rPr lang="ru-RU" b="1" dirty="0" err="1" smtClean="0">
                <a:solidFill>
                  <a:srgbClr val="FF0000"/>
                </a:solidFill>
              </a:rPr>
              <a:t>процедури</a:t>
            </a:r>
            <a:r>
              <a:rPr lang="ru-RU" b="1" dirty="0" smtClean="0">
                <a:solidFill>
                  <a:srgbClr val="FF0000"/>
                </a:solidFill>
              </a:rPr>
              <a:t> </a:t>
            </a:r>
            <a:r>
              <a:rPr lang="ru-RU" b="1" dirty="0" err="1" smtClean="0">
                <a:solidFill>
                  <a:srgbClr val="FF0000"/>
                </a:solidFill>
              </a:rPr>
              <a:t>міжнародної</a:t>
            </a:r>
            <a:r>
              <a:rPr lang="ru-RU" b="1" dirty="0" smtClean="0">
                <a:solidFill>
                  <a:srgbClr val="FF0000"/>
                </a:solidFill>
              </a:rPr>
              <a:t> </a:t>
            </a:r>
            <a:r>
              <a:rPr lang="ru-RU" b="1" dirty="0" err="1" smtClean="0">
                <a:solidFill>
                  <a:srgbClr val="FF0000"/>
                </a:solidFill>
              </a:rPr>
              <a:t>акредитації</a:t>
            </a:r>
            <a:r>
              <a:rPr lang="ru-RU" b="1" dirty="0" smtClean="0">
                <a:solidFill>
                  <a:srgbClr val="FF0000"/>
                </a:solidFill>
              </a:rPr>
              <a:t>  </a:t>
            </a:r>
            <a:r>
              <a:rPr lang="ru-RU" b="1" dirty="0" smtClean="0">
                <a:solidFill>
                  <a:srgbClr val="FF0000"/>
                </a:solidFill>
              </a:rPr>
              <a:t>ОП </a:t>
            </a:r>
            <a:r>
              <a:rPr lang="ru-RU" b="1" dirty="0" err="1" smtClean="0">
                <a:solidFill>
                  <a:srgbClr val="FF0000"/>
                </a:solidFill>
              </a:rPr>
              <a:t>Адміністративний</a:t>
            </a:r>
            <a:r>
              <a:rPr lang="ru-RU" b="1" dirty="0" smtClean="0">
                <a:solidFill>
                  <a:srgbClr val="FF0000"/>
                </a:solidFill>
              </a:rPr>
              <a:t> менеджмент </a:t>
            </a:r>
            <a:r>
              <a:rPr lang="ru-RU" b="1" dirty="0" err="1" smtClean="0">
                <a:solidFill>
                  <a:srgbClr val="FF0000"/>
                </a:solidFill>
              </a:rPr>
              <a:t>англійською</a:t>
            </a:r>
            <a:r>
              <a:rPr lang="ru-RU" b="1" dirty="0" smtClean="0">
                <a:solidFill>
                  <a:srgbClr val="FF0000"/>
                </a:solidFill>
              </a:rPr>
              <a:t> та </a:t>
            </a:r>
            <a:r>
              <a:rPr lang="ru-RU" b="1" dirty="0" err="1" smtClean="0">
                <a:solidFill>
                  <a:srgbClr val="FF0000"/>
                </a:solidFill>
              </a:rPr>
              <a:t>німецькою</a:t>
            </a:r>
            <a:r>
              <a:rPr lang="ru-RU" b="1" dirty="0" smtClean="0">
                <a:solidFill>
                  <a:srgbClr val="FF0000"/>
                </a:solidFill>
              </a:rPr>
              <a:t> </a:t>
            </a:r>
            <a:r>
              <a:rPr lang="ru-RU" b="1" dirty="0" err="1" smtClean="0">
                <a:solidFill>
                  <a:srgbClr val="FF0000"/>
                </a:solidFill>
              </a:rPr>
              <a:t>мовами</a:t>
            </a:r>
            <a:r>
              <a:rPr lang="ru-RU" b="1" dirty="0" smtClean="0">
                <a:solidFill>
                  <a:srgbClr val="FF0000"/>
                </a:solidFill>
              </a:rPr>
              <a:t> </a:t>
            </a:r>
            <a:r>
              <a:rPr lang="ru-RU" b="1" dirty="0" err="1" smtClean="0">
                <a:solidFill>
                  <a:srgbClr val="FF0000"/>
                </a:solidFill>
              </a:rPr>
              <a:t>спільноз</a:t>
            </a:r>
            <a:r>
              <a:rPr lang="ru-RU" b="1" dirty="0" smtClean="0">
                <a:solidFill>
                  <a:srgbClr val="FF0000"/>
                </a:solidFill>
              </a:rPr>
              <a:t> </a:t>
            </a:r>
            <a:r>
              <a:rPr lang="en-US" b="1" dirty="0" smtClean="0">
                <a:solidFill>
                  <a:srgbClr val="FF0000"/>
                </a:solidFill>
              </a:rPr>
              <a:t>HSWT</a:t>
            </a:r>
            <a:r>
              <a:rPr lang="ru-RU" b="1" dirty="0" smtClean="0">
                <a:solidFill>
                  <a:srgbClr val="FF0000"/>
                </a:solidFill>
              </a:rPr>
              <a:t>і</a:t>
            </a:r>
            <a:endParaRPr lang="ru-RU" b="1" dirty="0" smtClean="0">
              <a:solidFill>
                <a:srgbClr val="FF0000"/>
              </a:solidFill>
            </a:endParaRPr>
          </a:p>
          <a:p>
            <a:pPr marL="68580" indent="0">
              <a:buNone/>
            </a:pPr>
            <a:endParaRPr lang="uk-UA" b="1" dirty="0" smtClean="0">
              <a:solidFill>
                <a:srgbClr val="FF0000"/>
              </a:solidFill>
            </a:endParaRPr>
          </a:p>
          <a:p>
            <a:pPr marL="68580" indent="0">
              <a:buNone/>
            </a:pPr>
            <a:r>
              <a:rPr lang="uk-UA" b="1" dirty="0" smtClean="0">
                <a:solidFill>
                  <a:srgbClr val="FF0000"/>
                </a:solidFill>
              </a:rPr>
              <a:t>2. Менеджмент </a:t>
            </a:r>
            <a:r>
              <a:rPr lang="uk-UA" b="1" dirty="0">
                <a:solidFill>
                  <a:srgbClr val="FF0000"/>
                </a:solidFill>
              </a:rPr>
              <a:t>(073) ОП «</a:t>
            </a:r>
            <a:r>
              <a:rPr lang="en-US" b="1" dirty="0">
                <a:solidFill>
                  <a:srgbClr val="FF0000"/>
                </a:solidFill>
              </a:rPr>
              <a:t>Environmental sustainable</a:t>
            </a:r>
          </a:p>
          <a:p>
            <a:pPr marL="68580" indent="0">
              <a:buNone/>
            </a:pPr>
            <a:r>
              <a:rPr lang="en-US" b="1" dirty="0">
                <a:solidFill>
                  <a:srgbClr val="FF0000"/>
                </a:solidFill>
              </a:rPr>
              <a:t>management» (</a:t>
            </a:r>
            <a:r>
              <a:rPr lang="uk-UA" b="1" dirty="0">
                <a:solidFill>
                  <a:srgbClr val="FF0000"/>
                </a:solidFill>
              </a:rPr>
              <a:t>англ.) спільно з ФАП;</a:t>
            </a:r>
          </a:p>
          <a:p>
            <a:pPr marL="68580" indent="0">
              <a:buNone/>
            </a:pPr>
            <a:endParaRPr lang="uk-UA" b="1" dirty="0">
              <a:solidFill>
                <a:srgbClr val="FF0000"/>
              </a:solidFill>
            </a:endParaRPr>
          </a:p>
          <a:p>
            <a:pPr marL="68580" indent="0">
              <a:buNone/>
            </a:pPr>
            <a:r>
              <a:rPr lang="uk-UA" b="1" dirty="0" smtClean="0">
                <a:solidFill>
                  <a:srgbClr val="FF0000"/>
                </a:solidFill>
              </a:rPr>
              <a:t>3. Маркетинг </a:t>
            </a:r>
            <a:r>
              <a:rPr lang="uk-UA" b="1" dirty="0">
                <a:solidFill>
                  <a:srgbClr val="FF0000"/>
                </a:solidFill>
              </a:rPr>
              <a:t>(075), ОП «Міжнародний маркетинг с/г</a:t>
            </a:r>
          </a:p>
          <a:p>
            <a:pPr marL="68580" indent="0">
              <a:buNone/>
            </a:pPr>
            <a:r>
              <a:rPr lang="uk-UA" b="1" dirty="0">
                <a:solidFill>
                  <a:srgbClr val="FF0000"/>
                </a:solidFill>
              </a:rPr>
              <a:t>продукції» (спільно з ХІНТ, КНР</a:t>
            </a:r>
            <a:r>
              <a:rPr lang="uk-UA" b="1" dirty="0" smtClean="0">
                <a:solidFill>
                  <a:srgbClr val="FF0000"/>
                </a:solidFill>
              </a:rPr>
              <a:t>);</a:t>
            </a:r>
          </a:p>
          <a:p>
            <a:pPr marL="68580" indent="0">
              <a:buNone/>
            </a:pPr>
            <a:endParaRPr lang="en-US" b="1" dirty="0" smtClean="0">
              <a:solidFill>
                <a:srgbClr val="FF0000"/>
              </a:solidFill>
            </a:endParaRPr>
          </a:p>
          <a:p>
            <a:pPr marL="68580" indent="0">
              <a:buNone/>
            </a:pPr>
            <a:r>
              <a:rPr lang="uk-UA" b="1" dirty="0" smtClean="0">
                <a:solidFill>
                  <a:srgbClr val="FF0000"/>
                </a:solidFill>
              </a:rPr>
              <a:t>4. Довести заповнення ліцензійних обсягів до 50 відсотків</a:t>
            </a:r>
            <a:endParaRPr lang="uk-UA" b="1" dirty="0" smtClean="0">
              <a:solidFill>
                <a:srgbClr val="FF0000"/>
              </a:solidFill>
            </a:endParaRPr>
          </a:p>
        </p:txBody>
      </p:sp>
    </p:spTree>
    <p:extLst>
      <p:ext uri="{BB962C8B-B14F-4D97-AF65-F5344CB8AC3E}">
        <p14:creationId xmlns:p14="http://schemas.microsoft.com/office/powerpoint/2010/main" val="27214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7466" y="709612"/>
            <a:ext cx="9366325" cy="705720"/>
          </a:xfrm>
        </p:spPr>
        <p:txBody>
          <a:bodyPr/>
          <a:lstStyle/>
          <a:p>
            <a:r>
              <a:rPr lang="uk-UA" dirty="0" smtClean="0"/>
              <a:t>Планується:</a:t>
            </a:r>
            <a:endParaRPr lang="ru-RU" dirty="0"/>
          </a:p>
        </p:txBody>
      </p:sp>
      <p:sp>
        <p:nvSpPr>
          <p:cNvPr id="3" name="Объект 2"/>
          <p:cNvSpPr>
            <a:spLocks noGrp="1"/>
          </p:cNvSpPr>
          <p:nvPr>
            <p:ph idx="1"/>
          </p:nvPr>
        </p:nvSpPr>
        <p:spPr>
          <a:xfrm>
            <a:off x="1391323" y="1383527"/>
            <a:ext cx="9036423" cy="4715123"/>
          </a:xfrm>
        </p:spPr>
        <p:txBody>
          <a:bodyPr>
            <a:noAutofit/>
          </a:bodyPr>
          <a:lstStyle/>
          <a:p>
            <a:pPr marL="68580" indent="0">
              <a:spcBef>
                <a:spcPts val="0"/>
              </a:spcBef>
              <a:buNone/>
            </a:pPr>
            <a:endParaRPr lang="ru-RU" sz="1400" b="1" dirty="0" smtClean="0"/>
          </a:p>
          <a:p>
            <a:pPr marL="68580" indent="0">
              <a:spcBef>
                <a:spcPts val="0"/>
              </a:spcBef>
              <a:buNone/>
            </a:pPr>
            <a:r>
              <a:rPr lang="ru-RU" sz="1400" b="1" dirty="0" err="1" smtClean="0"/>
              <a:t>Введення</a:t>
            </a:r>
            <a:r>
              <a:rPr lang="ru-RU" sz="1400" b="1" dirty="0" smtClean="0"/>
              <a:t> </a:t>
            </a:r>
            <a:r>
              <a:rPr lang="ru-RU" sz="1400" b="1" dirty="0" err="1"/>
              <a:t>нових</a:t>
            </a:r>
            <a:r>
              <a:rPr lang="ru-RU" sz="1400" b="1" dirty="0"/>
              <a:t> ОП на І </a:t>
            </a:r>
            <a:r>
              <a:rPr lang="ru-RU" sz="1400" b="1" dirty="0" err="1"/>
              <a:t>рівні</a:t>
            </a:r>
            <a:r>
              <a:rPr lang="ru-RU" sz="1400" b="1" dirty="0"/>
              <a:t> ВО (бакалавр</a:t>
            </a:r>
            <a:r>
              <a:rPr lang="ru-RU" sz="1400" b="1" dirty="0" smtClean="0"/>
              <a:t>):</a:t>
            </a:r>
            <a:endParaRPr lang="ru-RU" sz="1400" b="1" dirty="0"/>
          </a:p>
          <a:p>
            <a:pPr>
              <a:spcBef>
                <a:spcPts val="0"/>
              </a:spcBef>
            </a:pPr>
            <a:r>
              <a:rPr lang="ru-RU" sz="1400" dirty="0" err="1" smtClean="0"/>
              <a:t>Спільна</a:t>
            </a:r>
            <a:r>
              <a:rPr lang="ru-RU" sz="1400" dirty="0" smtClean="0"/>
              <a:t> </a:t>
            </a:r>
            <a:r>
              <a:rPr lang="ru-RU" sz="1400" dirty="0" err="1"/>
              <a:t>міждисциплінарна</a:t>
            </a:r>
            <a:r>
              <a:rPr lang="ru-RU" sz="1400" dirty="0"/>
              <a:t> </a:t>
            </a:r>
            <a:r>
              <a:rPr lang="ru-RU" sz="1400" dirty="0" err="1"/>
              <a:t>програма</a:t>
            </a:r>
            <a:r>
              <a:rPr lang="ru-RU" sz="1400" dirty="0"/>
              <a:t> на </a:t>
            </a:r>
            <a:r>
              <a:rPr lang="ru-RU" sz="1400" dirty="0" err="1"/>
              <a:t>основі</a:t>
            </a:r>
            <a:r>
              <a:rPr lang="ru-RU" sz="1400" dirty="0"/>
              <a:t> 075 Маркетинг ОП «</a:t>
            </a:r>
            <a:r>
              <a:rPr lang="ru-RU" sz="1400" dirty="0" err="1"/>
              <a:t>Міжнародна</a:t>
            </a:r>
            <a:r>
              <a:rPr lang="ru-RU" sz="1400" dirty="0"/>
              <a:t> </a:t>
            </a:r>
            <a:r>
              <a:rPr lang="ru-RU" sz="1400" dirty="0" err="1"/>
              <a:t>торгівля</a:t>
            </a:r>
            <a:r>
              <a:rPr lang="ru-RU" sz="1400" dirty="0"/>
              <a:t> </a:t>
            </a:r>
            <a:r>
              <a:rPr lang="ru-RU" sz="1400" dirty="0" err="1"/>
              <a:t>сількогосподарської</a:t>
            </a:r>
            <a:r>
              <a:rPr lang="ru-RU" sz="1400" dirty="0"/>
              <a:t> </a:t>
            </a:r>
            <a:r>
              <a:rPr lang="ru-RU" sz="1400" dirty="0" err="1"/>
              <a:t>продукції</a:t>
            </a:r>
            <a:r>
              <a:rPr lang="ru-RU" sz="1400" dirty="0"/>
              <a:t>» (англ., фокус – </a:t>
            </a:r>
            <a:r>
              <a:rPr lang="ru-RU" sz="1400" dirty="0" err="1"/>
              <a:t>абітурієнти</a:t>
            </a:r>
            <a:r>
              <a:rPr lang="ru-RU" sz="1400" dirty="0"/>
              <a:t> КНР</a:t>
            </a:r>
            <a:r>
              <a:rPr lang="ru-RU" sz="1400" dirty="0" smtClean="0"/>
              <a:t>)</a:t>
            </a:r>
            <a:endParaRPr lang="ru-RU" sz="1400" dirty="0"/>
          </a:p>
          <a:p>
            <a:pPr>
              <a:spcBef>
                <a:spcPts val="0"/>
              </a:spcBef>
            </a:pPr>
            <a:r>
              <a:rPr lang="ru-RU" sz="1400" dirty="0" err="1"/>
              <a:t>англомовна</a:t>
            </a:r>
            <a:r>
              <a:rPr lang="ru-RU" sz="1400" dirty="0"/>
              <a:t> </a:t>
            </a:r>
            <a:r>
              <a:rPr lang="ru-RU" sz="1400" dirty="0" err="1"/>
              <a:t>міждисциплінарна</a:t>
            </a:r>
            <a:r>
              <a:rPr lang="ru-RU" sz="1400" dirty="0"/>
              <a:t> </a:t>
            </a:r>
            <a:r>
              <a:rPr lang="ru-RU" sz="1400" dirty="0" err="1"/>
              <a:t>програма</a:t>
            </a:r>
            <a:r>
              <a:rPr lang="ru-RU" sz="1400" dirty="0"/>
              <a:t> 073 Менеджмент ОП «</a:t>
            </a:r>
            <a:r>
              <a:rPr lang="en-US" sz="1400" dirty="0"/>
              <a:t>Sustainable Environmental Management</a:t>
            </a:r>
            <a:r>
              <a:rPr lang="en-US" sz="1400" dirty="0" smtClean="0"/>
              <a:t>»</a:t>
            </a:r>
            <a:endParaRPr lang="en-US" sz="1400" dirty="0"/>
          </a:p>
          <a:p>
            <a:pPr marL="68580" indent="0">
              <a:spcBef>
                <a:spcPts val="0"/>
              </a:spcBef>
              <a:buNone/>
            </a:pPr>
            <a:endParaRPr lang="ru-RU" sz="1400" b="1" dirty="0" smtClean="0"/>
          </a:p>
          <a:p>
            <a:pPr marL="68580" indent="0">
              <a:spcBef>
                <a:spcPts val="0"/>
              </a:spcBef>
              <a:buNone/>
            </a:pPr>
            <a:r>
              <a:rPr lang="ru-RU" sz="1400" b="1" dirty="0" err="1" smtClean="0"/>
              <a:t>Трансформація</a:t>
            </a:r>
            <a:r>
              <a:rPr lang="ru-RU" sz="1400" b="1" dirty="0" smtClean="0"/>
              <a:t> </a:t>
            </a:r>
            <a:r>
              <a:rPr lang="ru-RU" sz="1400" b="1" dirty="0" err="1"/>
              <a:t>існуючих</a:t>
            </a:r>
            <a:r>
              <a:rPr lang="ru-RU" sz="1400" b="1" dirty="0"/>
              <a:t> та </a:t>
            </a:r>
            <a:r>
              <a:rPr lang="ru-RU" sz="1400" b="1" dirty="0" err="1"/>
              <a:t>введення</a:t>
            </a:r>
            <a:r>
              <a:rPr lang="ru-RU" sz="1400" b="1" dirty="0"/>
              <a:t> </a:t>
            </a:r>
            <a:r>
              <a:rPr lang="ru-RU" sz="1400" b="1" dirty="0" err="1"/>
              <a:t>нових</a:t>
            </a:r>
            <a:r>
              <a:rPr lang="ru-RU" sz="1400" b="1" dirty="0"/>
              <a:t> ОП на ІІ </a:t>
            </a:r>
            <a:r>
              <a:rPr lang="ru-RU" sz="1400" b="1" dirty="0" err="1"/>
              <a:t>рівні</a:t>
            </a:r>
            <a:r>
              <a:rPr lang="ru-RU" sz="1400" b="1" dirty="0"/>
              <a:t> ВО (</a:t>
            </a:r>
            <a:r>
              <a:rPr lang="ru-RU" sz="1400" b="1" dirty="0" err="1"/>
              <a:t>магістр</a:t>
            </a:r>
            <a:r>
              <a:rPr lang="ru-RU" sz="1400" b="1" dirty="0" smtClean="0"/>
              <a:t>):</a:t>
            </a:r>
            <a:endParaRPr lang="ru-RU" sz="1400" b="1" dirty="0"/>
          </a:p>
          <a:p>
            <a:pPr>
              <a:spcBef>
                <a:spcPts val="0"/>
              </a:spcBef>
            </a:pPr>
            <a:r>
              <a:rPr lang="ru-RU" sz="1400" dirty="0"/>
              <a:t>073 «Менеджмент – ОП «</a:t>
            </a:r>
            <a:r>
              <a:rPr lang="ru-RU" sz="1400" dirty="0" err="1"/>
              <a:t>Адміністративний</a:t>
            </a:r>
            <a:r>
              <a:rPr lang="ru-RU" sz="1400" dirty="0"/>
              <a:t> менеджмент» - </a:t>
            </a:r>
            <a:r>
              <a:rPr lang="ru-RU" sz="1400" dirty="0" err="1"/>
              <a:t>спільна</a:t>
            </a:r>
            <a:r>
              <a:rPr lang="ru-RU" sz="1400" dirty="0"/>
              <a:t> </a:t>
            </a:r>
            <a:r>
              <a:rPr lang="ru-RU" sz="1400" dirty="0" err="1"/>
              <a:t>акредитація</a:t>
            </a:r>
            <a:r>
              <a:rPr lang="ru-RU" sz="1400" dirty="0"/>
              <a:t> МВА </a:t>
            </a:r>
            <a:r>
              <a:rPr lang="ru-RU" sz="1400" dirty="0" err="1"/>
              <a:t>німецькомовного</a:t>
            </a:r>
            <a:r>
              <a:rPr lang="ru-RU" sz="1400" dirty="0"/>
              <a:t> та </a:t>
            </a:r>
            <a:r>
              <a:rPr lang="ru-RU" sz="1400" dirty="0" err="1"/>
              <a:t>англомовного</a:t>
            </a:r>
            <a:r>
              <a:rPr lang="ru-RU" sz="1400" dirty="0"/>
              <a:t> </a:t>
            </a:r>
            <a:r>
              <a:rPr lang="ru-RU" sz="1400" dirty="0" err="1"/>
              <a:t>курсів</a:t>
            </a:r>
            <a:r>
              <a:rPr lang="ru-RU" sz="1400" dirty="0"/>
              <a:t> з </a:t>
            </a:r>
            <a:r>
              <a:rPr lang="ru-RU" sz="1400" dirty="0" err="1"/>
              <a:t>Університетом</a:t>
            </a:r>
            <a:r>
              <a:rPr lang="ru-RU" sz="1400" dirty="0"/>
              <a:t> </a:t>
            </a:r>
            <a:r>
              <a:rPr lang="ru-RU" sz="1400" dirty="0" err="1" smtClean="0"/>
              <a:t>прикладних</a:t>
            </a:r>
            <a:r>
              <a:rPr lang="ru-RU" sz="1400" dirty="0" smtClean="0"/>
              <a:t> наук </a:t>
            </a:r>
            <a:r>
              <a:rPr lang="ru-RU" sz="1400" dirty="0" err="1" smtClean="0"/>
              <a:t>Вайєнштефан-Тріздорф</a:t>
            </a:r>
            <a:r>
              <a:rPr lang="ru-RU" sz="1400" dirty="0" smtClean="0"/>
              <a:t> (</a:t>
            </a:r>
            <a:r>
              <a:rPr lang="en-US" sz="1400" dirty="0" smtClean="0"/>
              <a:t>HSWT)</a:t>
            </a:r>
            <a:r>
              <a:rPr lang="ru-RU" sz="1400" dirty="0" smtClean="0"/>
              <a:t>.</a:t>
            </a:r>
            <a:endParaRPr lang="ru-RU" sz="1400" dirty="0"/>
          </a:p>
        </p:txBody>
      </p:sp>
    </p:spTree>
    <p:extLst>
      <p:ext uri="{BB962C8B-B14F-4D97-AF65-F5344CB8AC3E}">
        <p14:creationId xmlns:p14="http://schemas.microsoft.com/office/powerpoint/2010/main" val="3334005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Дуальне навчання</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394752810"/>
              </p:ext>
            </p:extLst>
          </p:nvPr>
        </p:nvGraphicFramePr>
        <p:xfrm>
          <a:off x="1340237" y="2294024"/>
          <a:ext cx="9529196" cy="3017520"/>
        </p:xfrm>
        <a:graphic>
          <a:graphicData uri="http://schemas.openxmlformats.org/drawingml/2006/table">
            <a:tbl>
              <a:tblPr firstRow="1" bandRow="1">
                <a:tableStyleId>{5C22544A-7EE6-4342-B048-85BDC9FD1C3A}</a:tableStyleId>
              </a:tblPr>
              <a:tblGrid>
                <a:gridCol w="2382299"/>
                <a:gridCol w="2382299"/>
                <a:gridCol w="2382299"/>
                <a:gridCol w="2382299"/>
              </a:tblGrid>
              <a:tr h="544591">
                <a:tc>
                  <a:txBody>
                    <a:bodyPr/>
                    <a:lstStyle/>
                    <a:p>
                      <a:r>
                        <a:rPr lang="uk-UA" dirty="0" smtClean="0"/>
                        <a:t>Назва організації</a:t>
                      </a:r>
                      <a:endParaRPr lang="ru-RU" dirty="0"/>
                    </a:p>
                  </a:txBody>
                  <a:tcPr/>
                </a:tc>
                <a:tc>
                  <a:txBody>
                    <a:bodyPr/>
                    <a:lstStyle/>
                    <a:p>
                      <a:r>
                        <a:rPr lang="uk-UA" dirty="0" smtClean="0"/>
                        <a:t>Рік</a:t>
                      </a:r>
                      <a:r>
                        <a:rPr lang="uk-UA" baseline="0" dirty="0" smtClean="0"/>
                        <a:t> /</a:t>
                      </a:r>
                      <a:r>
                        <a:rPr lang="uk-UA" dirty="0" smtClean="0"/>
                        <a:t> відсоток</a:t>
                      </a:r>
                      <a:r>
                        <a:rPr lang="uk-UA" baseline="0" dirty="0" smtClean="0"/>
                        <a:t> контингенту</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Рік</a:t>
                      </a:r>
                      <a:r>
                        <a:rPr lang="uk-UA" baseline="0" dirty="0" smtClean="0"/>
                        <a:t> /</a:t>
                      </a:r>
                      <a:r>
                        <a:rPr lang="uk-UA" dirty="0" smtClean="0"/>
                        <a:t> відсоток</a:t>
                      </a:r>
                      <a:r>
                        <a:rPr lang="uk-UA" baseline="0" dirty="0" smtClean="0"/>
                        <a:t> контингенту</a:t>
                      </a:r>
                      <a:endParaRPr lang="ru-RU" dirty="0" smtClean="0"/>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Рік</a:t>
                      </a:r>
                      <a:r>
                        <a:rPr lang="uk-UA" baseline="0" dirty="0" smtClean="0"/>
                        <a:t> /</a:t>
                      </a:r>
                      <a:r>
                        <a:rPr lang="uk-UA" dirty="0" smtClean="0"/>
                        <a:t> відсоток</a:t>
                      </a:r>
                      <a:r>
                        <a:rPr lang="uk-UA" baseline="0" dirty="0" smtClean="0"/>
                        <a:t> контингенту</a:t>
                      </a:r>
                      <a:endParaRPr lang="ru-RU" dirty="0" smtClean="0"/>
                    </a:p>
                    <a:p>
                      <a:endParaRPr lang="ru-RU" dirty="0"/>
                    </a:p>
                  </a:txBody>
                  <a:tcPr/>
                </a:tc>
              </a:tr>
              <a:tr h="370840">
                <a:tc>
                  <a:txBody>
                    <a:bodyPr/>
                    <a:lstStyle/>
                    <a:p>
                      <a:r>
                        <a:rPr lang="uk-UA" dirty="0" smtClean="0"/>
                        <a:t>Департамент</a:t>
                      </a:r>
                      <a:r>
                        <a:rPr lang="uk-UA" baseline="0" dirty="0" smtClean="0"/>
                        <a:t> агропромислового розвитку Сумської ОДА</a:t>
                      </a:r>
                      <a:endParaRPr lang="ru-RU" dirty="0"/>
                    </a:p>
                  </a:txBody>
                  <a:tcPr/>
                </a:tc>
                <a:tc>
                  <a:txBody>
                    <a:bodyPr/>
                    <a:lstStyle/>
                    <a:p>
                      <a:r>
                        <a:rPr lang="uk-UA" dirty="0" smtClean="0"/>
                        <a:t>2022/25%</a:t>
                      </a:r>
                      <a:endParaRPr lang="ru-RU" dirty="0"/>
                    </a:p>
                  </a:txBody>
                  <a:tcPr/>
                </a:tc>
                <a:tc>
                  <a:txBody>
                    <a:bodyPr/>
                    <a:lstStyle/>
                    <a:p>
                      <a:r>
                        <a:rPr lang="uk-UA" dirty="0" smtClean="0"/>
                        <a:t>2023/25%</a:t>
                      </a:r>
                      <a:endParaRPr lang="ru-RU" dirty="0"/>
                    </a:p>
                  </a:txBody>
                  <a:tcPr/>
                </a:tc>
                <a:tc>
                  <a:txBody>
                    <a:bodyPr/>
                    <a:lstStyle/>
                    <a:p>
                      <a:r>
                        <a:rPr lang="uk-UA" dirty="0" smtClean="0"/>
                        <a:t>2024/25%</a:t>
                      </a:r>
                      <a:endParaRPr lang="ru-RU" dirty="0"/>
                    </a:p>
                  </a:txBody>
                  <a:tcPr/>
                </a:tc>
              </a:tr>
              <a:tr h="370840">
                <a:tc>
                  <a:txBody>
                    <a:bodyPr/>
                    <a:lstStyle/>
                    <a:p>
                      <a:r>
                        <a:rPr lang="uk-UA" dirty="0" smtClean="0"/>
                        <a:t>Департамент</a:t>
                      </a:r>
                      <a:r>
                        <a:rPr lang="uk-UA" baseline="0" dirty="0" smtClean="0"/>
                        <a:t> соціального захисту населення</a:t>
                      </a:r>
                      <a:endParaRPr lang="ru-RU" dirty="0"/>
                    </a:p>
                  </a:txBody>
                  <a:tcPr/>
                </a:tc>
                <a:tc>
                  <a:txBody>
                    <a:bodyPr/>
                    <a:lstStyle/>
                    <a:p>
                      <a:r>
                        <a:rPr lang="uk-UA" dirty="0" smtClean="0"/>
                        <a:t>2022/25%</a:t>
                      </a:r>
                      <a:endParaRPr lang="ru-RU" dirty="0"/>
                    </a:p>
                  </a:txBody>
                  <a:tcPr/>
                </a:tc>
                <a:tc>
                  <a:txBody>
                    <a:bodyPr/>
                    <a:lstStyle/>
                    <a:p>
                      <a:r>
                        <a:rPr lang="uk-UA" dirty="0" smtClean="0"/>
                        <a:t>2023/25%</a:t>
                      </a:r>
                      <a:endParaRPr lang="ru-RU" dirty="0"/>
                    </a:p>
                  </a:txBody>
                  <a:tcPr/>
                </a:tc>
                <a:tc>
                  <a:txBody>
                    <a:bodyPr/>
                    <a:lstStyle/>
                    <a:p>
                      <a:r>
                        <a:rPr lang="uk-UA" dirty="0" smtClean="0"/>
                        <a:t>2024/25%</a:t>
                      </a:r>
                      <a:endParaRPr lang="ru-RU" dirty="0"/>
                    </a:p>
                  </a:txBody>
                  <a:tcPr/>
                </a:tc>
              </a:tr>
            </a:tbl>
          </a:graphicData>
        </a:graphic>
      </p:graphicFrame>
    </p:spTree>
    <p:extLst>
      <p:ext uri="{BB962C8B-B14F-4D97-AF65-F5344CB8AC3E}">
        <p14:creationId xmlns:p14="http://schemas.microsoft.com/office/powerpoint/2010/main" val="1348681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3082" y="461176"/>
            <a:ext cx="10559332" cy="1709488"/>
          </a:xfrm>
        </p:spPr>
        <p:txBody>
          <a:bodyPr>
            <a:normAutofit fontScale="90000"/>
          </a:bodyPr>
          <a:lstStyle/>
          <a:p>
            <a:r>
              <a:rPr lang="ru-RU" dirty="0" err="1"/>
              <a:t>Ціль</a:t>
            </a:r>
            <a:r>
              <a:rPr lang="ru-RU" dirty="0"/>
              <a:t> 2. </a:t>
            </a:r>
            <a:r>
              <a:rPr lang="ru-RU" dirty="0" err="1"/>
              <a:t>Розвиток</a:t>
            </a:r>
            <a:r>
              <a:rPr lang="ru-RU" dirty="0"/>
              <a:t> </a:t>
            </a:r>
            <a:r>
              <a:rPr lang="ru-RU" dirty="0" err="1"/>
              <a:t>академічних</a:t>
            </a:r>
            <a:r>
              <a:rPr lang="ru-RU" dirty="0"/>
              <a:t> та </a:t>
            </a:r>
            <a:r>
              <a:rPr lang="ru-RU" dirty="0" err="1"/>
              <a:t>професійних</a:t>
            </a:r>
            <a:r>
              <a:rPr lang="ru-RU" dirty="0"/>
              <a:t> </a:t>
            </a:r>
            <a:r>
              <a:rPr lang="ru-RU" dirty="0" err="1"/>
              <a:t>траєкторій</a:t>
            </a:r>
            <a:r>
              <a:rPr lang="ru-RU" dirty="0"/>
              <a:t> в </a:t>
            </a:r>
            <a:r>
              <a:rPr lang="ru-RU" dirty="0" err="1"/>
              <a:t>єдиній</a:t>
            </a:r>
            <a:r>
              <a:rPr lang="ru-RU" dirty="0"/>
              <a:t> </a:t>
            </a:r>
            <a:r>
              <a:rPr lang="ru-RU" dirty="0" err="1" smtClean="0"/>
              <a:t>освітній</a:t>
            </a:r>
            <a:r>
              <a:rPr lang="ru-RU" dirty="0" smtClean="0"/>
              <a:t> </a:t>
            </a:r>
            <a:r>
              <a:rPr lang="ru-RU" dirty="0" err="1" smtClean="0"/>
              <a:t>системі</a:t>
            </a:r>
            <a:r>
              <a:rPr lang="ru-RU" dirty="0" smtClean="0"/>
              <a:t> </a:t>
            </a:r>
            <a:r>
              <a:rPr lang="ru-RU" dirty="0"/>
              <a:t>факультету, </a:t>
            </a:r>
            <a:r>
              <a:rPr lang="ru-RU" dirty="0" err="1"/>
              <a:t>університету</a:t>
            </a:r>
            <a:endParaRPr lang="ru-RU" dirty="0"/>
          </a:p>
        </p:txBody>
      </p:sp>
      <p:sp>
        <p:nvSpPr>
          <p:cNvPr id="3" name="Объект 2"/>
          <p:cNvSpPr>
            <a:spLocks noGrp="1"/>
          </p:cNvSpPr>
          <p:nvPr>
            <p:ph idx="1"/>
          </p:nvPr>
        </p:nvSpPr>
        <p:spPr/>
        <p:txBody>
          <a:bodyPr>
            <a:normAutofit lnSpcReduction="10000"/>
          </a:bodyPr>
          <a:lstStyle/>
          <a:p>
            <a:pPr marL="68580" indent="0">
              <a:buNone/>
            </a:pPr>
            <a:r>
              <a:rPr lang="ru-RU" dirty="0" err="1"/>
              <a:t>Планується</a:t>
            </a:r>
            <a:r>
              <a:rPr lang="ru-RU" dirty="0"/>
              <a:t> на 2021-2025 </a:t>
            </a:r>
            <a:r>
              <a:rPr lang="ru-RU" dirty="0" err="1"/>
              <a:t>рр</a:t>
            </a:r>
            <a:r>
              <a:rPr lang="ru-RU" dirty="0"/>
              <a:t>., </a:t>
            </a:r>
            <a:r>
              <a:rPr lang="ru-RU" dirty="0" err="1"/>
              <a:t>що</a:t>
            </a:r>
            <a:r>
              <a:rPr lang="ru-RU" dirty="0"/>
              <a:t> </a:t>
            </a:r>
            <a:r>
              <a:rPr lang="ru-RU" dirty="0" err="1"/>
              <a:t>впродовж</a:t>
            </a:r>
            <a:r>
              <a:rPr lang="ru-RU" dirty="0"/>
              <a:t> </a:t>
            </a:r>
            <a:r>
              <a:rPr lang="ru-RU" dirty="0" err="1"/>
              <a:t>навчання</a:t>
            </a:r>
            <a:r>
              <a:rPr lang="ru-RU" dirty="0"/>
              <a:t> </a:t>
            </a:r>
            <a:r>
              <a:rPr lang="ru-RU" dirty="0" err="1"/>
              <a:t>студенти</a:t>
            </a:r>
            <a:r>
              <a:rPr lang="ru-RU" dirty="0"/>
              <a:t> </a:t>
            </a:r>
            <a:r>
              <a:rPr lang="ru-RU" dirty="0" err="1" smtClean="0"/>
              <a:t>зможуть</a:t>
            </a:r>
            <a:r>
              <a:rPr lang="ru-RU" dirty="0" smtClean="0"/>
              <a:t> </a:t>
            </a:r>
            <a:r>
              <a:rPr lang="ru-RU" dirty="0" err="1" smtClean="0"/>
              <a:t>опановувати</a:t>
            </a:r>
            <a:r>
              <a:rPr lang="ru-RU" dirty="0" smtClean="0"/>
              <a:t> </a:t>
            </a:r>
            <a:r>
              <a:rPr lang="ru-RU" dirty="0" err="1"/>
              <a:t>кілька</a:t>
            </a:r>
            <a:r>
              <a:rPr lang="ru-RU" dirty="0"/>
              <a:t> </a:t>
            </a:r>
            <a:r>
              <a:rPr lang="ru-RU" dirty="0" err="1"/>
              <a:t>сертифікатних</a:t>
            </a:r>
            <a:r>
              <a:rPr lang="ru-RU" dirty="0"/>
              <a:t> </a:t>
            </a:r>
            <a:r>
              <a:rPr lang="ru-RU" dirty="0" err="1"/>
              <a:t>програм</a:t>
            </a:r>
            <a:r>
              <a:rPr lang="ru-RU" dirty="0"/>
              <a:t>, </a:t>
            </a:r>
            <a:r>
              <a:rPr lang="ru-RU" dirty="0" err="1"/>
              <a:t>або</a:t>
            </a:r>
            <a:r>
              <a:rPr lang="ru-RU" dirty="0"/>
              <a:t> </a:t>
            </a:r>
            <a:r>
              <a:rPr lang="ru-RU" dirty="0" err="1"/>
              <a:t>можуть</a:t>
            </a:r>
            <a:r>
              <a:rPr lang="ru-RU" dirty="0"/>
              <a:t> не </a:t>
            </a:r>
            <a:r>
              <a:rPr lang="ru-RU" dirty="0" err="1"/>
              <a:t>обирати</a:t>
            </a:r>
            <a:r>
              <a:rPr lang="ru-RU" dirty="0"/>
              <a:t> </a:t>
            </a:r>
            <a:r>
              <a:rPr lang="ru-RU" dirty="0" err="1" smtClean="0"/>
              <a:t>жодної</a:t>
            </a:r>
            <a:r>
              <a:rPr lang="ru-RU" dirty="0" smtClean="0"/>
              <a:t> </a:t>
            </a:r>
            <a:r>
              <a:rPr lang="ru-RU" dirty="0" err="1" smtClean="0"/>
              <a:t>формуючи</a:t>
            </a:r>
            <a:r>
              <a:rPr lang="ru-RU" dirty="0" smtClean="0"/>
              <a:t> </a:t>
            </a:r>
            <a:r>
              <a:rPr lang="ru-RU" dirty="0" err="1"/>
              <a:t>свій</a:t>
            </a:r>
            <a:r>
              <a:rPr lang="ru-RU" dirty="0"/>
              <a:t> </a:t>
            </a:r>
            <a:r>
              <a:rPr lang="ru-RU" dirty="0" err="1"/>
              <a:t>унікальний</a:t>
            </a:r>
            <a:r>
              <a:rPr lang="ru-RU" dirty="0"/>
              <a:t> </a:t>
            </a:r>
            <a:r>
              <a:rPr lang="ru-RU" dirty="0" err="1"/>
              <a:t>індивідуальний</a:t>
            </a:r>
            <a:r>
              <a:rPr lang="ru-RU" dirty="0"/>
              <a:t> план. За </a:t>
            </a:r>
            <a:r>
              <a:rPr lang="ru-RU" dirty="0" err="1"/>
              <a:t>підтримки</a:t>
            </a:r>
            <a:r>
              <a:rPr lang="ru-RU" dirty="0"/>
              <a:t> та </a:t>
            </a:r>
            <a:r>
              <a:rPr lang="ru-RU" dirty="0" err="1" smtClean="0"/>
              <a:t>офіційного</a:t>
            </a:r>
            <a:r>
              <a:rPr lang="ru-RU" dirty="0" smtClean="0"/>
              <a:t> </a:t>
            </a:r>
            <a:r>
              <a:rPr lang="ru-RU" dirty="0" err="1" smtClean="0"/>
              <a:t>унормування</a:t>
            </a:r>
            <a:r>
              <a:rPr lang="ru-RU" dirty="0" smtClean="0"/>
              <a:t> </a:t>
            </a:r>
            <a:r>
              <a:rPr lang="ru-RU" dirty="0" err="1"/>
              <a:t>даної</a:t>
            </a:r>
            <a:r>
              <a:rPr lang="ru-RU" dirty="0"/>
              <a:t> </a:t>
            </a:r>
            <a:r>
              <a:rPr lang="ru-RU" dirty="0" err="1"/>
              <a:t>позиції</a:t>
            </a:r>
            <a:r>
              <a:rPr lang="ru-RU" dirty="0"/>
              <a:t> </a:t>
            </a:r>
            <a:r>
              <a:rPr lang="ru-RU" dirty="0" err="1"/>
              <a:t>університетом</a:t>
            </a:r>
            <a:r>
              <a:rPr lang="ru-RU" dirty="0"/>
              <a:t>, </a:t>
            </a:r>
            <a:r>
              <a:rPr lang="ru-RU" dirty="0" err="1"/>
              <a:t>успішне</a:t>
            </a:r>
            <a:r>
              <a:rPr lang="ru-RU" dirty="0"/>
              <a:t> </a:t>
            </a:r>
            <a:r>
              <a:rPr lang="ru-RU" dirty="0" err="1"/>
              <a:t>прослуховування</a:t>
            </a:r>
            <a:r>
              <a:rPr lang="ru-RU" dirty="0"/>
              <a:t> </a:t>
            </a:r>
            <a:r>
              <a:rPr lang="ru-RU" dirty="0" err="1" smtClean="0"/>
              <a:t>кожної</a:t>
            </a:r>
            <a:r>
              <a:rPr lang="ru-RU" dirty="0" smtClean="0"/>
              <a:t> </a:t>
            </a:r>
            <a:r>
              <a:rPr lang="ru-RU" dirty="0" err="1" smtClean="0"/>
              <a:t>програми</a:t>
            </a:r>
            <a:r>
              <a:rPr lang="ru-RU" dirty="0" smtClean="0"/>
              <a:t> </a:t>
            </a:r>
            <a:r>
              <a:rPr lang="ru-RU" dirty="0"/>
              <a:t>буде </a:t>
            </a:r>
            <a:r>
              <a:rPr lang="ru-RU" dirty="0" err="1" smtClean="0"/>
              <a:t>освідчуватися</a:t>
            </a:r>
            <a:r>
              <a:rPr lang="ru-RU" dirty="0" smtClean="0"/>
              <a:t> </a:t>
            </a:r>
            <a:r>
              <a:rPr lang="ru-RU" dirty="0" err="1"/>
              <a:t>окремим</a:t>
            </a:r>
            <a:r>
              <a:rPr lang="ru-RU" dirty="0"/>
              <a:t> </a:t>
            </a:r>
            <a:r>
              <a:rPr lang="ru-RU" dirty="0" smtClean="0"/>
              <a:t>дипломом</a:t>
            </a:r>
            <a:r>
              <a:rPr lang="ru-RU" dirty="0" smtClean="0"/>
              <a:t>.</a:t>
            </a:r>
          </a:p>
          <a:p>
            <a:pPr marL="68580" indent="0">
              <a:buNone/>
            </a:pPr>
            <a:r>
              <a:rPr lang="uk-UA" dirty="0" smtClean="0"/>
              <a:t>З 2021 року заплановано включення до навчального процесу елементи неформальної освіти (по одній дисципліні в рік).</a:t>
            </a:r>
            <a:endParaRPr lang="ru-RU" dirty="0"/>
          </a:p>
        </p:txBody>
      </p:sp>
    </p:spTree>
    <p:extLst>
      <p:ext uri="{BB962C8B-B14F-4D97-AF65-F5344CB8AC3E}">
        <p14:creationId xmlns:p14="http://schemas.microsoft.com/office/powerpoint/2010/main" val="3892467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6692" y="359754"/>
            <a:ext cx="10384404" cy="2470910"/>
          </a:xfrm>
        </p:spPr>
        <p:txBody>
          <a:bodyPr>
            <a:normAutofit fontScale="90000"/>
          </a:bodyPr>
          <a:lstStyle/>
          <a:p>
            <a:r>
              <a:rPr lang="ru-RU" sz="2800" dirty="0" err="1"/>
              <a:t>Ціль</a:t>
            </a:r>
            <a:r>
              <a:rPr lang="ru-RU" sz="2800" dirty="0"/>
              <a:t> 3. </a:t>
            </a:r>
            <a:r>
              <a:rPr lang="ru-RU" sz="2800" dirty="0" err="1"/>
              <a:t>Розвиток</a:t>
            </a:r>
            <a:r>
              <a:rPr lang="ru-RU" sz="2800" dirty="0"/>
              <a:t> </a:t>
            </a:r>
            <a:r>
              <a:rPr lang="ru-RU" sz="2800" dirty="0" err="1"/>
              <a:t>навчання</a:t>
            </a:r>
            <a:r>
              <a:rPr lang="ru-RU" sz="2800" dirty="0"/>
              <a:t> </a:t>
            </a:r>
            <a:r>
              <a:rPr lang="ru-RU" sz="2800" dirty="0" err="1"/>
              <a:t>упродовж</a:t>
            </a:r>
            <a:r>
              <a:rPr lang="ru-RU" sz="2800" dirty="0"/>
              <a:t> </a:t>
            </a:r>
            <a:r>
              <a:rPr lang="ru-RU" sz="2800" dirty="0" err="1" smtClean="0"/>
              <a:t>життя</a:t>
            </a:r>
            <a:r>
              <a:rPr lang="ru-RU" sz="2800" dirty="0" smtClean="0"/>
              <a:t> </a:t>
            </a:r>
            <a:r>
              <a:rPr lang="ru-RU" sz="2800" dirty="0"/>
              <a:t>у </a:t>
            </a:r>
            <a:r>
              <a:rPr lang="ru-RU" sz="2800" dirty="0" err="1"/>
              <a:t>взаємодії</a:t>
            </a:r>
            <a:r>
              <a:rPr lang="ru-RU" sz="2800" dirty="0"/>
              <a:t> з </a:t>
            </a:r>
            <a:r>
              <a:rPr lang="ru-RU" sz="2800" dirty="0" err="1"/>
              <a:t>внутрішніми</a:t>
            </a:r>
            <a:r>
              <a:rPr lang="ru-RU" sz="2800" dirty="0"/>
              <a:t> та </a:t>
            </a:r>
            <a:r>
              <a:rPr lang="ru-RU" sz="2800" dirty="0" err="1" smtClean="0"/>
              <a:t>зовнішніми</a:t>
            </a:r>
            <a:r>
              <a:rPr lang="ru-RU" sz="2800" dirty="0"/>
              <a:t/>
            </a:r>
            <a:br>
              <a:rPr lang="ru-RU" sz="2800" dirty="0"/>
            </a:br>
            <a:r>
              <a:rPr lang="ru-RU" sz="2800" dirty="0" err="1"/>
              <a:t>стейкхолдерами</a:t>
            </a:r>
            <a:r>
              <a:rPr lang="ru-RU" sz="2800" dirty="0"/>
              <a:t> через </a:t>
            </a:r>
            <a:r>
              <a:rPr lang="ru-RU" sz="2800" dirty="0" err="1"/>
              <a:t>реалізацію</a:t>
            </a:r>
            <a:r>
              <a:rPr lang="ru-RU" sz="2800" dirty="0"/>
              <a:t> </a:t>
            </a:r>
            <a:r>
              <a:rPr lang="ru-RU" sz="2800" dirty="0" err="1" smtClean="0"/>
              <a:t>рограм</a:t>
            </a:r>
            <a:r>
              <a:rPr lang="ru-RU" sz="2800" dirty="0" smtClean="0"/>
              <a:t> </a:t>
            </a:r>
            <a:r>
              <a:rPr lang="ru-RU" sz="2800" dirty="0" err="1"/>
              <a:t>професійного</a:t>
            </a:r>
            <a:r>
              <a:rPr lang="ru-RU" sz="2800" dirty="0"/>
              <a:t> </a:t>
            </a:r>
            <a:r>
              <a:rPr lang="ru-RU" sz="2800" dirty="0" err="1"/>
              <a:t>навчання</a:t>
            </a:r>
            <a:r>
              <a:rPr lang="ru-RU" sz="2800" dirty="0"/>
              <a:t>, </a:t>
            </a:r>
            <a:r>
              <a:rPr lang="ru-RU" sz="2800" dirty="0" err="1" smtClean="0"/>
              <a:t>підвищення</a:t>
            </a:r>
            <a:r>
              <a:rPr lang="ru-RU" sz="2800" dirty="0" smtClean="0"/>
              <a:t> </a:t>
            </a:r>
            <a:r>
              <a:rPr lang="ru-RU" sz="2800" dirty="0" err="1" smtClean="0"/>
              <a:t>кваліфікації</a:t>
            </a:r>
            <a:r>
              <a:rPr lang="ru-RU" sz="2800" dirty="0"/>
              <a:t>, </a:t>
            </a:r>
            <a:r>
              <a:rPr lang="ru-RU" sz="2800" dirty="0" err="1"/>
              <a:t>особистісного</a:t>
            </a:r>
            <a:r>
              <a:rPr lang="ru-RU" sz="2800" dirty="0"/>
              <a:t> та </a:t>
            </a:r>
            <a:r>
              <a:rPr lang="ru-RU" sz="2800" dirty="0" err="1" smtClean="0"/>
              <a:t>ар'єрного</a:t>
            </a:r>
            <a:r>
              <a:rPr lang="ru-RU" sz="2800" dirty="0" smtClean="0"/>
              <a:t> </a:t>
            </a:r>
            <a:r>
              <a:rPr lang="ru-RU" sz="2800" dirty="0" err="1"/>
              <a:t>розвитку</a:t>
            </a:r>
            <a:r>
              <a:rPr lang="ru-RU" sz="2800" dirty="0"/>
              <a:t> (неформальна </a:t>
            </a:r>
            <a:r>
              <a:rPr lang="ru-RU" sz="2800" dirty="0" err="1"/>
              <a:t>освіта</a:t>
            </a:r>
            <a:r>
              <a:rPr lang="ru-RU" sz="2800" dirty="0"/>
              <a:t>)</a:t>
            </a:r>
          </a:p>
        </p:txBody>
      </p:sp>
      <p:sp>
        <p:nvSpPr>
          <p:cNvPr id="3" name="Объект 2"/>
          <p:cNvSpPr>
            <a:spLocks noGrp="1"/>
          </p:cNvSpPr>
          <p:nvPr>
            <p:ph idx="1"/>
          </p:nvPr>
        </p:nvSpPr>
        <p:spPr>
          <a:xfrm>
            <a:off x="1057522" y="2798859"/>
            <a:ext cx="9819861" cy="3033771"/>
          </a:xfrm>
        </p:spPr>
        <p:txBody>
          <a:bodyPr>
            <a:normAutofit fontScale="62500" lnSpcReduction="20000"/>
          </a:bodyPr>
          <a:lstStyle/>
          <a:p>
            <a:pPr marL="68580" indent="0">
              <a:spcBef>
                <a:spcPts val="0"/>
              </a:spcBef>
              <a:buNone/>
            </a:pPr>
            <a:r>
              <a:rPr lang="ru-RU" b="1" dirty="0" err="1"/>
              <a:t>Розвиток</a:t>
            </a:r>
            <a:r>
              <a:rPr lang="ru-RU" b="1" dirty="0"/>
              <a:t> </a:t>
            </a:r>
            <a:r>
              <a:rPr lang="ru-RU" b="1" dirty="0" err="1"/>
              <a:t>навчання</a:t>
            </a:r>
            <a:r>
              <a:rPr lang="ru-RU" b="1" dirty="0"/>
              <a:t> </a:t>
            </a:r>
            <a:r>
              <a:rPr lang="ru-RU" b="1" dirty="0" err="1"/>
              <a:t>упродовж</a:t>
            </a:r>
            <a:r>
              <a:rPr lang="ru-RU" b="1" dirty="0"/>
              <a:t> </a:t>
            </a:r>
            <a:r>
              <a:rPr lang="ru-RU" b="1" dirty="0" err="1"/>
              <a:t>життя</a:t>
            </a:r>
            <a:r>
              <a:rPr lang="ru-RU" b="1" dirty="0"/>
              <a:t> </a:t>
            </a:r>
            <a:r>
              <a:rPr lang="ru-RU" b="1" dirty="0" err="1"/>
              <a:t>реалізується</a:t>
            </a:r>
            <a:r>
              <a:rPr lang="ru-RU" b="1" dirty="0"/>
              <a:t> через:</a:t>
            </a:r>
          </a:p>
          <a:p>
            <a:pPr marL="68580" indent="0">
              <a:spcBef>
                <a:spcPts val="0"/>
              </a:spcBef>
              <a:buNone/>
            </a:pPr>
            <a:endParaRPr lang="ru-RU" b="1" dirty="0"/>
          </a:p>
          <a:p>
            <a:pPr>
              <a:spcBef>
                <a:spcPts val="0"/>
              </a:spcBef>
            </a:pPr>
            <a:r>
              <a:rPr lang="ru-RU" dirty="0" err="1" smtClean="0"/>
              <a:t>взаємодію</a:t>
            </a:r>
            <a:r>
              <a:rPr lang="ru-RU" dirty="0" smtClean="0"/>
              <a:t> </a:t>
            </a:r>
            <a:r>
              <a:rPr lang="ru-RU" dirty="0" err="1"/>
              <a:t>із</a:t>
            </a:r>
            <a:r>
              <a:rPr lang="ru-RU" dirty="0"/>
              <a:t> </a:t>
            </a:r>
            <a:r>
              <a:rPr lang="ru-RU" dirty="0" err="1"/>
              <a:t>внутрішніми</a:t>
            </a:r>
            <a:r>
              <a:rPr lang="ru-RU" dirty="0"/>
              <a:t> і </a:t>
            </a:r>
            <a:r>
              <a:rPr lang="ru-RU" dirty="0" err="1"/>
              <a:t>зовнішніми</a:t>
            </a:r>
            <a:r>
              <a:rPr lang="ru-RU" dirty="0"/>
              <a:t> </a:t>
            </a:r>
            <a:r>
              <a:rPr lang="ru-RU" dirty="0" err="1"/>
              <a:t>стейкхолдерами</a:t>
            </a:r>
            <a:r>
              <a:rPr lang="ru-RU" dirty="0"/>
              <a:t> ;</a:t>
            </a:r>
          </a:p>
          <a:p>
            <a:pPr>
              <a:spcBef>
                <a:spcPts val="0"/>
              </a:spcBef>
            </a:pPr>
            <a:r>
              <a:rPr lang="ru-RU" dirty="0" err="1" smtClean="0"/>
              <a:t>підвищення</a:t>
            </a:r>
            <a:r>
              <a:rPr lang="ru-RU" dirty="0" smtClean="0"/>
              <a:t> </a:t>
            </a:r>
            <a:r>
              <a:rPr lang="ru-RU" dirty="0" err="1"/>
              <a:t>кваліфікації</a:t>
            </a:r>
            <a:r>
              <a:rPr lang="ru-RU" dirty="0"/>
              <a:t> НПП на </a:t>
            </a:r>
            <a:r>
              <a:rPr lang="ru-RU" dirty="0" err="1"/>
              <a:t>підприємствах</a:t>
            </a:r>
            <a:r>
              <a:rPr lang="ru-RU" dirty="0"/>
              <a:t> </a:t>
            </a:r>
            <a:r>
              <a:rPr lang="ru-RU" dirty="0" err="1"/>
              <a:t>стейкхолдерів</a:t>
            </a:r>
            <a:r>
              <a:rPr lang="ru-RU" dirty="0"/>
              <a:t> </a:t>
            </a:r>
            <a:r>
              <a:rPr lang="ru-RU" dirty="0" err="1"/>
              <a:t>роботодавців</a:t>
            </a:r>
            <a:r>
              <a:rPr lang="ru-RU" dirty="0"/>
              <a:t>;</a:t>
            </a:r>
          </a:p>
          <a:p>
            <a:pPr>
              <a:spcBef>
                <a:spcPts val="0"/>
              </a:spcBef>
            </a:pPr>
            <a:r>
              <a:rPr lang="ru-RU" dirty="0" smtClean="0"/>
              <a:t>участь </a:t>
            </a:r>
            <a:r>
              <a:rPr lang="ru-RU" dirty="0"/>
              <a:t>у </a:t>
            </a:r>
            <a:r>
              <a:rPr lang="ru-RU" dirty="0" err="1"/>
              <a:t>дистанційних</a:t>
            </a:r>
            <a:r>
              <a:rPr lang="ru-RU" dirty="0"/>
              <a:t> </a:t>
            </a:r>
            <a:r>
              <a:rPr lang="ru-RU" dirty="0" err="1"/>
              <a:t>вебінарах</a:t>
            </a:r>
            <a:r>
              <a:rPr lang="ru-RU" dirty="0"/>
              <a:t> для </a:t>
            </a:r>
            <a:r>
              <a:rPr lang="ru-RU" dirty="0" err="1"/>
              <a:t>підвищення</a:t>
            </a:r>
            <a:r>
              <a:rPr lang="ru-RU" dirty="0"/>
              <a:t> </a:t>
            </a:r>
            <a:r>
              <a:rPr lang="ru-RU" dirty="0" err="1"/>
              <a:t>кваліфікації</a:t>
            </a:r>
            <a:r>
              <a:rPr lang="ru-RU" dirty="0"/>
              <a:t> за </a:t>
            </a:r>
            <a:r>
              <a:rPr lang="ru-RU" dirty="0" err="1"/>
              <a:t>освітніми</a:t>
            </a:r>
            <a:r>
              <a:rPr lang="ru-RU" dirty="0"/>
              <a:t> компонентами;</a:t>
            </a:r>
          </a:p>
          <a:p>
            <a:pPr>
              <a:spcBef>
                <a:spcPts val="0"/>
              </a:spcBef>
            </a:pPr>
            <a:r>
              <a:rPr lang="ru-RU" dirty="0" err="1" smtClean="0"/>
              <a:t>проходження</a:t>
            </a:r>
            <a:r>
              <a:rPr lang="ru-RU" dirty="0" smtClean="0"/>
              <a:t> </a:t>
            </a:r>
            <a:r>
              <a:rPr lang="ru-RU" dirty="0" err="1"/>
              <a:t>міжнародних</a:t>
            </a:r>
            <a:r>
              <a:rPr lang="ru-RU" dirty="0"/>
              <a:t> </a:t>
            </a:r>
            <a:r>
              <a:rPr lang="ru-RU" dirty="0" err="1" smtClean="0"/>
              <a:t>стажувань</a:t>
            </a:r>
            <a:r>
              <a:rPr lang="ru-RU" dirty="0"/>
              <a:t> </a:t>
            </a:r>
            <a:r>
              <a:rPr lang="ru-RU" dirty="0" smtClean="0"/>
              <a:t>– 2 </a:t>
            </a:r>
            <a:r>
              <a:rPr lang="ru-RU" dirty="0" err="1" smtClean="0"/>
              <a:t>соби</a:t>
            </a:r>
            <a:r>
              <a:rPr lang="ru-RU" dirty="0" smtClean="0"/>
              <a:t> в 2022 </a:t>
            </a:r>
            <a:r>
              <a:rPr lang="ru-RU" dirty="0" err="1" smtClean="0"/>
              <a:t>році</a:t>
            </a:r>
            <a:r>
              <a:rPr lang="ru-RU" dirty="0" smtClean="0"/>
              <a:t>, 2 особи в 2023 </a:t>
            </a:r>
            <a:r>
              <a:rPr lang="ru-RU" dirty="0" err="1" smtClean="0"/>
              <a:t>році</a:t>
            </a:r>
            <a:r>
              <a:rPr lang="ru-RU" dirty="0" smtClean="0"/>
              <a:t>, 2 особи в 2024 </a:t>
            </a:r>
            <a:r>
              <a:rPr lang="ru-RU" dirty="0" err="1" smtClean="0"/>
              <a:t>році</a:t>
            </a:r>
            <a:r>
              <a:rPr lang="ru-RU" dirty="0" smtClean="0"/>
              <a:t>.</a:t>
            </a:r>
            <a:endParaRPr lang="ru-RU" dirty="0"/>
          </a:p>
          <a:p>
            <a:pPr marL="68580" indent="0">
              <a:spcBef>
                <a:spcPts val="0"/>
              </a:spcBef>
              <a:buNone/>
            </a:pPr>
            <a:endParaRPr lang="ru-RU" b="1" dirty="0" smtClean="0"/>
          </a:p>
          <a:p>
            <a:pPr marL="68580" indent="0">
              <a:spcBef>
                <a:spcPts val="0"/>
              </a:spcBef>
              <a:buNone/>
            </a:pPr>
            <a:r>
              <a:rPr lang="ru-RU" b="1" dirty="0" err="1" smtClean="0"/>
              <a:t>Розробка</a:t>
            </a:r>
            <a:r>
              <a:rPr lang="ru-RU" b="1" dirty="0" smtClean="0"/>
              <a:t> </a:t>
            </a:r>
            <a:r>
              <a:rPr lang="ru-RU" b="1" dirty="0"/>
              <a:t>і </a:t>
            </a:r>
            <a:r>
              <a:rPr lang="ru-RU" b="1" dirty="0" err="1"/>
              <a:t>впровадження</a:t>
            </a:r>
            <a:r>
              <a:rPr lang="ru-RU" b="1" dirty="0"/>
              <a:t> </a:t>
            </a:r>
            <a:r>
              <a:rPr lang="ru-RU" b="1" dirty="0" err="1"/>
              <a:t>сертифікованих</a:t>
            </a:r>
            <a:r>
              <a:rPr lang="ru-RU" b="1" dirty="0"/>
              <a:t> </a:t>
            </a:r>
            <a:r>
              <a:rPr lang="ru-RU" b="1" dirty="0" err="1"/>
              <a:t>програм</a:t>
            </a:r>
            <a:r>
              <a:rPr lang="ru-RU" b="1" dirty="0"/>
              <a:t> та </a:t>
            </a:r>
            <a:r>
              <a:rPr lang="ru-RU" b="1" dirty="0" err="1"/>
              <a:t>курсів</a:t>
            </a:r>
            <a:r>
              <a:rPr lang="ru-RU" b="1" dirty="0"/>
              <a:t> </a:t>
            </a:r>
            <a:r>
              <a:rPr lang="ru-RU" b="1" dirty="0" err="1"/>
              <a:t>підвищення</a:t>
            </a:r>
            <a:r>
              <a:rPr lang="ru-RU" b="1" dirty="0"/>
              <a:t> </a:t>
            </a:r>
            <a:r>
              <a:rPr lang="ru-RU" b="1" dirty="0" err="1"/>
              <a:t>кваліфікації</a:t>
            </a:r>
            <a:r>
              <a:rPr lang="ru-RU" b="1" dirty="0"/>
              <a:t>:</a:t>
            </a:r>
          </a:p>
          <a:p>
            <a:pPr>
              <a:spcBef>
                <a:spcPts val="0"/>
              </a:spcBef>
            </a:pPr>
            <a:r>
              <a:rPr lang="ru-RU" dirty="0" err="1"/>
              <a:t>Управління</a:t>
            </a:r>
            <a:r>
              <a:rPr lang="ru-RU" dirty="0"/>
              <a:t> </a:t>
            </a:r>
            <a:r>
              <a:rPr lang="ru-RU" dirty="0" err="1" smtClean="0"/>
              <a:t>змінами</a:t>
            </a:r>
            <a:r>
              <a:rPr lang="ru-RU" dirty="0"/>
              <a:t> </a:t>
            </a:r>
            <a:r>
              <a:rPr lang="ru-RU" dirty="0" err="1" smtClean="0"/>
              <a:t>заром</a:t>
            </a:r>
            <a:r>
              <a:rPr lang="ru-RU" dirty="0" smtClean="0"/>
              <a:t> з Центром </a:t>
            </a:r>
            <a:r>
              <a:rPr lang="ru-RU" dirty="0" err="1" smtClean="0"/>
              <a:t>підвищення</a:t>
            </a:r>
            <a:r>
              <a:rPr lang="ru-RU" dirty="0" smtClean="0"/>
              <a:t> </a:t>
            </a:r>
            <a:r>
              <a:rPr lang="ru-RU" dirty="0" err="1" smtClean="0"/>
              <a:t>кваліфікації</a:t>
            </a:r>
            <a:r>
              <a:rPr lang="ru-RU" dirty="0" smtClean="0"/>
              <a:t> </a:t>
            </a:r>
            <a:r>
              <a:rPr lang="ru-RU" dirty="0" err="1" smtClean="0"/>
              <a:t>сумського</a:t>
            </a:r>
            <a:r>
              <a:rPr lang="ru-RU" dirty="0" smtClean="0"/>
              <a:t> НАУ ( не </a:t>
            </a:r>
            <a:r>
              <a:rPr lang="ru-RU" dirty="0" err="1" smtClean="0"/>
              <a:t>менше</a:t>
            </a:r>
            <a:r>
              <a:rPr lang="ru-RU" dirty="0" smtClean="0"/>
              <a:t> 1 разу на </a:t>
            </a:r>
            <a:r>
              <a:rPr lang="ru-RU" dirty="0" err="1" smtClean="0"/>
              <a:t>рік</a:t>
            </a:r>
            <a:r>
              <a:rPr lang="ru-RU" dirty="0" smtClean="0"/>
              <a:t>)</a:t>
            </a:r>
            <a:endParaRPr lang="ru-RU" dirty="0"/>
          </a:p>
          <a:p>
            <a:pPr>
              <a:spcBef>
                <a:spcPts val="0"/>
              </a:spcBef>
            </a:pPr>
            <a:r>
              <a:rPr lang="ru-RU" dirty="0" err="1"/>
              <a:t>Стратегічне</a:t>
            </a:r>
            <a:r>
              <a:rPr lang="ru-RU" dirty="0"/>
              <a:t> </a:t>
            </a:r>
            <a:r>
              <a:rPr lang="ru-RU" dirty="0" err="1"/>
              <a:t>управління</a:t>
            </a:r>
            <a:r>
              <a:rPr lang="ru-RU" dirty="0"/>
              <a:t> в </a:t>
            </a:r>
            <a:r>
              <a:rPr lang="ru-RU" dirty="0" err="1"/>
              <a:t>територіальних</a:t>
            </a:r>
            <a:r>
              <a:rPr lang="ru-RU" dirty="0"/>
              <a:t> громадах та </a:t>
            </a:r>
            <a:r>
              <a:rPr lang="ru-RU" dirty="0" err="1"/>
              <a:t>формування</a:t>
            </a:r>
            <a:r>
              <a:rPr lang="ru-RU" dirty="0"/>
              <a:t> </a:t>
            </a:r>
            <a:r>
              <a:rPr lang="ru-RU" dirty="0" err="1"/>
              <a:t>соціально-економічної</a:t>
            </a:r>
            <a:r>
              <a:rPr lang="ru-RU" dirty="0"/>
              <a:t> </a:t>
            </a:r>
            <a:r>
              <a:rPr lang="ru-RU" dirty="0" err="1"/>
              <a:t>стратегії</a:t>
            </a:r>
            <a:r>
              <a:rPr lang="ru-RU" dirty="0"/>
              <a:t> </a:t>
            </a:r>
            <a:r>
              <a:rPr lang="ru-RU" dirty="0" err="1"/>
              <a:t>розвитку</a:t>
            </a:r>
            <a:r>
              <a:rPr lang="ru-RU" dirty="0"/>
              <a:t> </a:t>
            </a:r>
            <a:r>
              <a:rPr lang="ru-RU" dirty="0" err="1"/>
              <a:t>регіону</a:t>
            </a:r>
            <a:r>
              <a:rPr lang="ru-RU" dirty="0"/>
              <a:t>, </a:t>
            </a:r>
          </a:p>
          <a:p>
            <a:pPr>
              <a:spcBef>
                <a:spcPts val="0"/>
              </a:spcBef>
            </a:pPr>
            <a:r>
              <a:rPr lang="ru-RU" dirty="0" err="1"/>
              <a:t>Проектний</a:t>
            </a:r>
            <a:r>
              <a:rPr lang="ru-RU" dirty="0"/>
              <a:t> </a:t>
            </a:r>
            <a:r>
              <a:rPr lang="ru-RU" dirty="0" err="1"/>
              <a:t>підхід</a:t>
            </a:r>
            <a:r>
              <a:rPr lang="ru-RU" dirty="0"/>
              <a:t> та </a:t>
            </a:r>
            <a:r>
              <a:rPr lang="ru-RU" dirty="0" err="1"/>
              <a:t>міжсекторна</a:t>
            </a:r>
            <a:r>
              <a:rPr lang="ru-RU" dirty="0"/>
              <a:t> </a:t>
            </a:r>
            <a:r>
              <a:rPr lang="ru-RU" dirty="0" err="1"/>
              <a:t>співпраця</a:t>
            </a:r>
            <a:r>
              <a:rPr lang="ru-RU" dirty="0"/>
              <a:t> для </a:t>
            </a:r>
            <a:r>
              <a:rPr lang="ru-RU" dirty="0" err="1"/>
              <a:t>територіальних</a:t>
            </a:r>
            <a:r>
              <a:rPr lang="ru-RU" dirty="0"/>
              <a:t> громад, </a:t>
            </a:r>
          </a:p>
          <a:p>
            <a:pPr>
              <a:spcBef>
                <a:spcPts val="0"/>
              </a:spcBef>
            </a:pPr>
            <a:r>
              <a:rPr lang="ru-RU" dirty="0" err="1"/>
              <a:t>Фандрайзинг</a:t>
            </a:r>
            <a:r>
              <a:rPr lang="ru-RU" dirty="0"/>
              <a:t> в </a:t>
            </a:r>
            <a:r>
              <a:rPr lang="ru-RU" dirty="0" err="1"/>
              <a:t>регіональному</a:t>
            </a:r>
            <a:r>
              <a:rPr lang="ru-RU" dirty="0"/>
              <a:t> </a:t>
            </a:r>
            <a:r>
              <a:rPr lang="ru-RU" dirty="0" err="1"/>
              <a:t>управлінні</a:t>
            </a:r>
            <a:r>
              <a:rPr lang="ru-RU" dirty="0" smtClean="0"/>
              <a:t>.</a:t>
            </a:r>
            <a:endParaRPr lang="ru-RU" dirty="0"/>
          </a:p>
        </p:txBody>
      </p:sp>
    </p:spTree>
    <p:extLst>
      <p:ext uri="{BB962C8B-B14F-4D97-AF65-F5344CB8AC3E}">
        <p14:creationId xmlns:p14="http://schemas.microsoft.com/office/powerpoint/2010/main" val="31956308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413</TotalTime>
  <Words>2199</Words>
  <Application>Microsoft Office PowerPoint</Application>
  <PresentationFormat>Произвольный</PresentationFormat>
  <Paragraphs>281</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Остин</vt:lpstr>
      <vt:lpstr>Програма кафедри  публічного управління та адміністрування  щодо реалізації стратегії СНАУ до 2025 року</vt:lpstr>
      <vt:lpstr>Кафедра публічного управління та адміністрування</vt:lpstr>
      <vt:lpstr>МІСІЯ – примножуючи традиції СНАУ, використовуючи новітні освітні технології та досягнення науки, формувати бізнес еліту суспільства, яка має креативний ресурс для розвитку аграрного сектору, сільських територій на засадах сталого розвитку.</vt:lpstr>
      <vt:lpstr>ВІЗІЯ</vt:lpstr>
      <vt:lpstr>Ціль 1. Розширення навчальних  ожливостей студентів через розвиток форм здобуття освіти та освітнього середовища</vt:lpstr>
      <vt:lpstr>Планується:</vt:lpstr>
      <vt:lpstr>Дуальне навчання</vt:lpstr>
      <vt:lpstr>Ціль 2. Розвиток академічних та професійних траєкторій в єдиній освітній системі факультету, університету</vt:lpstr>
      <vt:lpstr>Ціль 3. Розвиток навчання упродовж життя у взаємодії з внутрішніми та зовнішніми стейкхолдерами через реалізацію рограм професійного навчання, підвищення кваліфікації, особистісного та ар'єрного розвитку (неформальна освіта)</vt:lpstr>
      <vt:lpstr>Ціль 4. Розширення конкурентних переваг студентів через удосконалення фахової підготовки: урахування вимог професійних стандартів, посилення партнерства з бізнесом, розвиток підприємницьких навичок</vt:lpstr>
      <vt:lpstr>Ціль 5. Розвиток студентоцентрованого навчання викладання та оцінювання, через розвиток викладацької  майстерності, удосконалення процедури формування індивідуальних освітніх траєкторій, формування політики оцінювання, що сприяє максимальному залученню студентів до творення свого навчального процесу</vt:lpstr>
      <vt:lpstr>Ціль 6. Розвиток системи внутрішнього забезпечення якості освіти, у тому числі удосконалення процедури відслідковування кар'єрного шляху випускників, визнання результатів навчання отриманих у неформальній та інформальній освіті), запровадження автоматизованої системи опитування студентів щодо вивчення дисциплін та освітніх програм, запровадження формування довідників за ОП для здобувачів</vt:lpstr>
      <vt:lpstr>Ціль 7. Розширення можливостей для реалізації студентами права на академічну мобільність через формування в освітніх програмах «вікон мобільності», розвиток стратегічних комунікацій з партнерами як вітчизняними, так і закордонними</vt:lpstr>
      <vt:lpstr>Ціль 8. Посилення впливу наукової діяльності Університету на розвиток світової науки, зокрема в пріоритетних наукових напрямах з високим потенціалом розвитку</vt:lpstr>
      <vt:lpstr>Ціль 9. Посилення інтеграції у світовий науковий простір через науково-дослідну співпрацю з всесвітньо відомими університетами та науковими установами, зокрема у пріоритетних наукових напрямах</vt:lpstr>
      <vt:lpstr>Ціль 10. Трансфер знань та технологій</vt:lpstr>
      <vt:lpstr>Ціль 11. Вдосконалення наукової інфраструктури через науково-дослідну співпрацю із бізнесом, посилення грантової діяльності, як в межах України, так і за рахунок міжнародних грантів</vt:lpstr>
      <vt:lpstr>Ціль 12. Підвищення рівня представленості наукових та освітніх здобутків академічної спільноти Університету за кордоном</vt:lpstr>
      <vt:lpstr>Ціль 15. Стати осередком громадської активності, потужним інформаційним ресурсом для громади та органів місцевого самоврядування</vt:lpstr>
      <vt:lpstr>Ціль 16. Просування бренду української аграрної освіти через становлення міжнародної репутації університету як одного з провідних освітніх та наукових осередків Європи</vt:lpstr>
      <vt:lpstr>Ціль 17. Розширення доступу до якісної міжнародної освіти та науково-практичної діяльності вітчизняних здобувачів вищої освіти</vt:lpstr>
      <vt:lpstr>Ціль 18. Розширення кола міжнародних партнерів та результативна імплементації міжнародних угод про співробітництво з передовими міжнародними освітніми та науковими закладами і бізнес структурами</vt:lpstr>
      <vt:lpstr>Ціль 19. Розвиток корпоративної культури, як елементу системи стратегічного управління за рахунок орієнтації усіх працівників на загальні цілі, підвищення ініціативності персоналу, забезпечення відданості загальній справі та дотримання принципів гендерної рівності</vt:lpstr>
      <vt:lpstr>Ціль 24. Розвиток кадрового потенціалу університету, сприяння усебічному розвитку викладацького, управлінського та адміністративного персоналу</vt:lpstr>
      <vt:lpstr>Презентация PowerPoint</vt:lpstr>
      <vt:lpstr>Презентация PowerPoint</vt:lpstr>
    </vt:vector>
  </TitlesOfParts>
  <Company>SNAU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Стратегія снау 2025.</dc:title>
  <dc:creator>Светлана Агаджанова</dc:creator>
  <cp:lastModifiedBy>Пользователь Windows</cp:lastModifiedBy>
  <cp:revision>33</cp:revision>
  <dcterms:created xsi:type="dcterms:W3CDTF">2021-07-16T03:49:26Z</dcterms:created>
  <dcterms:modified xsi:type="dcterms:W3CDTF">2021-09-08T20:16:07Z</dcterms:modified>
</cp:coreProperties>
</file>