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73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57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184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97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578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93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51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93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94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762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0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301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im.snau.edu.ua/kafedri/marketingu-ta-logistiki/sklad-kafedri/blyumska-danko-kseniya-valeri%d1%97vna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9313" y="5693766"/>
            <a:ext cx="8458200" cy="103554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008E40"/>
                </a:solidFill>
                <a:cs typeface="Aparajita" pitchFamily="34" charset="0"/>
              </a:rPr>
              <a:t>ПАБЛІК-РІЛЕЙШНЗ</a:t>
            </a:r>
            <a:endParaRPr lang="uk-UA" sz="3200" dirty="0">
              <a:solidFill>
                <a:srgbClr val="008E40"/>
              </a:solidFill>
              <a:cs typeface="Aparajit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9" y="3706"/>
            <a:ext cx="3356379" cy="11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Foto Artikel : 12 Keuntungan Kuliah Jurusan PR di President University,  Kepoin Yuk! - Kompasian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90" y="1124744"/>
            <a:ext cx="5688632" cy="440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8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1988839"/>
            <a:ext cx="4680520" cy="32176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Кандидат економічних наук, доцент кафедри маркетингу та логістики</a:t>
            </a:r>
            <a:r>
              <a:rPr lang="uk-UA" sz="26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uk-UA" sz="2800" b="1" dirty="0" smtClean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  <a:cs typeface="Aparajita" pitchFamily="34" charset="0"/>
              </a:rPr>
              <a:t>Блюмська-Данько Ксенія Валеріївна</a:t>
            </a:r>
            <a:endParaRPr lang="uk-UA" b="1" dirty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51" y="116632"/>
            <a:ext cx="51635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34" charset="0"/>
              </a:rPr>
              <a:t>Хто викладач курсу?</a:t>
            </a:r>
            <a:endParaRPr lang="uk-UA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5124" name="Picture 4" descr="Цікаві факти про інтернет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" y="5915524"/>
            <a:ext cx="1875159" cy="9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75159" y="6019090"/>
            <a:ext cx="7377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hlinkClick r:id="rId3"/>
              </a:rPr>
              <a:t>https://eim.snau.edu.ua/kafedri/marketingu-ta-logistiki/sklad-kafedri/blyumska-danko-kseniya-valeri%d1%97vna</a:t>
            </a:r>
            <a:r>
              <a:rPr lang="en-US" b="1" dirty="0" smtClean="0">
                <a:solidFill>
                  <a:srgbClr val="0070C0"/>
                </a:solidFill>
                <a:hlinkClick r:id="rId3"/>
              </a:rPr>
              <a:t>/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5159" y="5549555"/>
            <a:ext cx="4645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Segoe Script" pitchFamily="34" charset="0"/>
              </a:rPr>
              <a:t>Детальніше про викладача тут: </a:t>
            </a:r>
          </a:p>
        </p:txBody>
      </p:sp>
      <p:pic>
        <p:nvPicPr>
          <p:cNvPr id="3074" name="Picture 2" descr="https://eim.snau.edu.ua/wp-content/uploads/2019/09/%D0%91%D0%B5%D0%B7%D1%8B%D0%BC%D1%8F%D0%BD%D0%BD%D1%8B%D0%B9-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17" y="404664"/>
            <a:ext cx="2989144" cy="447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188640"/>
            <a:ext cx="60121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МЕТА ВИВЧЕННЯ ДИСЦИПЛІНИ: </a:t>
            </a:r>
          </a:p>
          <a:p>
            <a:pPr algn="ctr"/>
            <a:endParaRPr lang="uk-UA" sz="2000" dirty="0" smtClean="0">
              <a:latin typeface="Segoe Script" pitchFamily="34" charset="0"/>
            </a:endParaRPr>
          </a:p>
          <a:p>
            <a:pPr algn="ctr"/>
            <a:r>
              <a:rPr lang="uk-UA" dirty="0">
                <a:latin typeface="Segoe Script" pitchFamily="34" charset="0"/>
              </a:rPr>
              <a:t>оволодіння основами PR, формування у студентів теоретичних знань і практичних навичок встановлення двостороннього спілкування для виявлення загальних уявлень або загальних інтересів і досягнення взаєморозуміння, заснованого на правді, знанні і повній інформованості</a:t>
            </a:r>
            <a:endParaRPr lang="uk-UA" dirty="0">
              <a:latin typeface="Segoe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239972"/>
            <a:ext cx="5292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ЗАВДАННЯ  ДИСЦИПЛІНИ: </a:t>
            </a:r>
          </a:p>
          <a:p>
            <a:pPr algn="ctr"/>
            <a:endParaRPr lang="uk-UA" sz="2400" b="1" dirty="0" smtClean="0">
              <a:solidFill>
                <a:srgbClr val="00B050"/>
              </a:solidFill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95" y="4055228"/>
            <a:ext cx="68406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>
                <a:latin typeface="Segoe Script" pitchFamily="34" charset="0"/>
              </a:rPr>
              <a:t>сформувати у студентів стійкі знання з теорії паблік рілейшнз; </a:t>
            </a:r>
            <a:endParaRPr lang="uk-UA" dirty="0" smtClean="0">
              <a:latin typeface="Segoe Script" pitchFamily="34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 smtClean="0">
                <a:latin typeface="Segoe Script" pitchFamily="34" charset="0"/>
              </a:rPr>
              <a:t>навчити </a:t>
            </a:r>
            <a:r>
              <a:rPr lang="uk-UA" dirty="0">
                <a:latin typeface="Segoe Script" pitchFamily="34" charset="0"/>
              </a:rPr>
              <a:t>студентів системно сприймати маркетинговий, рекламний, комунікативний процеси у бізнесі, застосовувати сучасні комунікативні та інформаційні технології для побудови паблік рілейшнз кампаній; </a:t>
            </a:r>
            <a:endParaRPr lang="uk-UA" dirty="0" smtClean="0">
              <a:latin typeface="Segoe Script" pitchFamily="34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 smtClean="0">
                <a:latin typeface="Segoe Script" pitchFamily="34" charset="0"/>
              </a:rPr>
              <a:t>навчити </a:t>
            </a:r>
            <a:r>
              <a:rPr lang="uk-UA" dirty="0">
                <a:latin typeface="Segoe Script" pitchFamily="34" charset="0"/>
              </a:rPr>
              <a:t>студентів </a:t>
            </a:r>
            <a:r>
              <a:rPr lang="uk-UA" dirty="0" smtClean="0">
                <a:latin typeface="Segoe Script" pitchFamily="34" charset="0"/>
              </a:rPr>
              <a:t>самостійно </a:t>
            </a:r>
            <a:r>
              <a:rPr lang="uk-UA" dirty="0">
                <a:latin typeface="Segoe Script" pitchFamily="34" charset="0"/>
              </a:rPr>
              <a:t>відслідковувати події, що відбуваються у суспільстві</a:t>
            </a:r>
            <a:endParaRPr lang="uk-UA" dirty="0">
              <a:latin typeface="Segoe Script" pitchFamily="34" charset="0"/>
            </a:endParaRPr>
          </a:p>
        </p:txBody>
      </p:sp>
      <p:pic>
        <p:nvPicPr>
          <p:cNvPr id="2052" name="Picture 4" descr="โปรโมทและประชาสัมพันธ์ทาง Offline - Open Es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30" y="433684"/>
            <a:ext cx="2859710" cy="2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EWS HOOKS Earning PR: Madonna, Modern Family, Better Call Saul - Wasabi  Public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789040"/>
            <a:ext cx="1431161" cy="143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Сколько стоит PR в Росс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12" y="4323287"/>
            <a:ext cx="2115357" cy="211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Brand Awareness: 4 Reasons You NEED Public Relations N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55" y="1540963"/>
            <a:ext cx="19431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7" y="144496"/>
            <a:ext cx="8690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</a:rPr>
              <a:t>Вивчивши курс, ви отримаєте відповіді на такі питання як:</a:t>
            </a:r>
            <a:endParaRPr lang="uk-UA" sz="2400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45062" y="837270"/>
            <a:ext cx="2773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B0F0"/>
                </a:solidFill>
                <a:latin typeface="Segoe Script" pitchFamily="34" charset="0"/>
              </a:rPr>
              <a:t>В чом різниця між рекламою та </a:t>
            </a:r>
            <a:r>
              <a:rPr lang="en-US" b="1" dirty="0" smtClean="0">
                <a:solidFill>
                  <a:srgbClr val="00B0F0"/>
                </a:solidFill>
                <a:latin typeface="Segoe Script" pitchFamily="34" charset="0"/>
              </a:rPr>
              <a:t>PR</a:t>
            </a:r>
            <a:r>
              <a:rPr lang="uk-UA" b="1" dirty="0" smtClean="0">
                <a:solidFill>
                  <a:srgbClr val="00B0F0"/>
                </a:solidFill>
                <a:latin typeface="Segoe Script" pitchFamily="34" charset="0"/>
              </a:rPr>
              <a:t>?</a:t>
            </a:r>
            <a:endParaRPr lang="uk-UA" b="1" dirty="0">
              <a:solidFill>
                <a:srgbClr val="00B0F0"/>
              </a:solidFill>
              <a:latin typeface="Segoe Scrip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3272" y="3654773"/>
            <a:ext cx="2572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Яка роль іміджу в бізнес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PR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? </a:t>
            </a:r>
            <a:endParaRPr lang="uk-UA" b="1" dirty="0">
              <a:solidFill>
                <a:schemeClr val="accent5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23019" y="3270053"/>
            <a:ext cx="3001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  <a:latin typeface="Segoe Script" pitchFamily="34" charset="0"/>
              </a:rPr>
              <a:t>З чого складається </a:t>
            </a:r>
            <a:r>
              <a:rPr lang="en-US" sz="2000" b="1" dirty="0" smtClean="0">
                <a:solidFill>
                  <a:srgbClr val="7030A0"/>
                </a:solidFill>
                <a:latin typeface="Segoe Script" pitchFamily="34" charset="0"/>
              </a:rPr>
              <a:t>PR</a:t>
            </a:r>
            <a:r>
              <a:rPr lang="uk-UA" sz="2000" b="1" dirty="0" smtClean="0">
                <a:solidFill>
                  <a:srgbClr val="7030A0"/>
                </a:solidFill>
                <a:latin typeface="Segoe Script" pitchFamily="34" charset="0"/>
              </a:rPr>
              <a:t>?</a:t>
            </a:r>
            <a:endParaRPr lang="uk-UA" sz="20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40055" y="3654773"/>
            <a:ext cx="23734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</a:rPr>
              <a:t>Хто такий </a:t>
            </a:r>
            <a:r>
              <a:rPr lang="en-US" b="1" dirty="0" smtClean="0">
                <a:solidFill>
                  <a:srgbClr val="00B050"/>
                </a:solidFill>
                <a:latin typeface="Segoe Script" pitchFamily="34" charset="0"/>
              </a:rPr>
              <a:t>PR-</a:t>
            </a:r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</a:rPr>
              <a:t>спеціаліст і які його функції? </a:t>
            </a:r>
            <a:endParaRPr lang="uk-UA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4423" y="926026"/>
            <a:ext cx="3253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B0F0"/>
                </a:solidFill>
                <a:latin typeface="Segoe Script" pitchFamily="34" charset="0"/>
              </a:rPr>
              <a:t>Що таке </a:t>
            </a:r>
            <a:r>
              <a:rPr lang="uk-UA" b="1" dirty="0" smtClean="0">
                <a:solidFill>
                  <a:srgbClr val="00B0F0"/>
                </a:solidFill>
                <a:latin typeface="Segoe Script" pitchFamily="34" charset="0"/>
              </a:rPr>
              <a:t>паблісіті? </a:t>
            </a:r>
            <a:endParaRPr lang="uk-UA" b="1" dirty="0">
              <a:solidFill>
                <a:srgbClr val="00B0F0"/>
              </a:solidFill>
              <a:latin typeface="Segoe Script" pitchFamily="34" charset="0"/>
            </a:endParaRPr>
          </a:p>
        </p:txBody>
      </p:sp>
      <p:pic>
        <p:nvPicPr>
          <p:cNvPr id="3100" name="Picture 28" descr="Question mark earth stock illustration. Illustration of think - 1171156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3"/>
          <a:stretch/>
        </p:blipFill>
        <p:spPr bwMode="auto">
          <a:xfrm>
            <a:off x="3899764" y="981659"/>
            <a:ext cx="1916703" cy="17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9" y="1415029"/>
            <a:ext cx="2743398" cy="136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Зв'язки з громадськістю: картинки, стокові Зв'язки з громадськістю  фотографії, зображення | Скачати з Depositphotos®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004" y="3893638"/>
            <a:ext cx="2831049" cy="272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Календарь профессий — Централизованная библиотечная система города Псков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44" y="4611852"/>
            <a:ext cx="2751092" cy="201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403" y="842044"/>
            <a:ext cx="651771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B050"/>
                </a:solidFill>
                <a:latin typeface="Segoe Script" pitchFamily="34" charset="0"/>
              </a:rPr>
              <a:t>Тема 1. </a:t>
            </a:r>
            <a:r>
              <a:rPr lang="uk-UA" sz="2000" dirty="0">
                <a:latin typeface="Segoe Script" pitchFamily="34" charset="0"/>
              </a:rPr>
              <a:t>Сучасна концепція паблік рілейшнз у бізнесі</a:t>
            </a:r>
            <a:r>
              <a:rPr lang="uk-UA" sz="2000" i="1" dirty="0">
                <a:latin typeface="Segoe Script" pitchFamily="34" charset="0"/>
              </a:rPr>
              <a:t>. </a:t>
            </a:r>
            <a:endParaRPr lang="uk-UA" sz="2000" i="1" dirty="0" smtClean="0">
              <a:latin typeface="Segoe Script" pitchFamily="34" charset="0"/>
            </a:endParaRPr>
          </a:p>
          <a:p>
            <a:r>
              <a:rPr lang="uk-UA" sz="20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000" b="1" dirty="0">
                <a:solidFill>
                  <a:srgbClr val="00B050"/>
                </a:solidFill>
                <a:latin typeface="Segoe Script" pitchFamily="34" charset="0"/>
              </a:rPr>
              <a:t>2. </a:t>
            </a:r>
            <a:r>
              <a:rPr lang="uk-UA" sz="2000" dirty="0">
                <a:latin typeface="Segoe Script" pitchFamily="34" charset="0"/>
              </a:rPr>
              <a:t>Паблік рілейшнз у системі управління ринковою діяльністю підприємства.</a:t>
            </a:r>
            <a:endParaRPr lang="uk-UA" sz="2000" dirty="0" smtClean="0">
              <a:latin typeface="Segoe Script" pitchFamily="34" charset="0"/>
            </a:endParaRPr>
          </a:p>
          <a:p>
            <a:r>
              <a:rPr lang="uk-UA" sz="20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000" b="1" dirty="0">
                <a:solidFill>
                  <a:srgbClr val="00B050"/>
                </a:solidFill>
                <a:latin typeface="Segoe Script" pitchFamily="34" charset="0"/>
              </a:rPr>
              <a:t>3. </a:t>
            </a:r>
            <a:r>
              <a:rPr lang="uk-UA" sz="2000" dirty="0">
                <a:latin typeface="Segoe Script" pitchFamily="34" charset="0"/>
              </a:rPr>
              <a:t>Паблік рілейшнз у системі управління </a:t>
            </a:r>
            <a:r>
              <a:rPr lang="uk-UA" sz="2000" dirty="0" smtClean="0">
                <a:latin typeface="Segoe Script" pitchFamily="34" charset="0"/>
              </a:rPr>
              <a:t>підприємством</a:t>
            </a:r>
          </a:p>
          <a:p>
            <a:r>
              <a:rPr lang="uk-UA" sz="20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000" b="1" dirty="0">
                <a:solidFill>
                  <a:srgbClr val="00B050"/>
                </a:solidFill>
                <a:latin typeface="Segoe Script" pitchFamily="34" charset="0"/>
              </a:rPr>
              <a:t>4. </a:t>
            </a:r>
            <a:r>
              <a:rPr lang="uk-UA" sz="2000" dirty="0">
                <a:latin typeface="Segoe Script" pitchFamily="34" charset="0"/>
              </a:rPr>
              <a:t>Маркетингові дослідження у бізнес PR.</a:t>
            </a:r>
            <a:r>
              <a:rPr lang="uk-UA" sz="2000" i="1" dirty="0">
                <a:latin typeface="Segoe Script" pitchFamily="34" charset="0"/>
              </a:rPr>
              <a:t> </a:t>
            </a:r>
            <a:endParaRPr lang="uk-UA" sz="2000" i="1" dirty="0" smtClean="0">
              <a:latin typeface="Segoe Script" pitchFamily="34" charset="0"/>
            </a:endParaRPr>
          </a:p>
          <a:p>
            <a:r>
              <a:rPr lang="uk-UA" sz="20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000" b="1" dirty="0">
                <a:solidFill>
                  <a:srgbClr val="00B050"/>
                </a:solidFill>
                <a:latin typeface="Segoe Script" pitchFamily="34" charset="0"/>
              </a:rPr>
              <a:t>5. </a:t>
            </a:r>
            <a:r>
              <a:rPr lang="uk-UA" sz="2000" dirty="0">
                <a:latin typeface="Segoe Script" pitchFamily="34" charset="0"/>
              </a:rPr>
              <a:t>Засоби PR у бізнесі. </a:t>
            </a:r>
            <a:endParaRPr lang="uk-UA" sz="2000" dirty="0" smtClean="0">
              <a:latin typeface="Segoe Script" pitchFamily="34" charset="0"/>
            </a:endParaRPr>
          </a:p>
          <a:p>
            <a:r>
              <a:rPr lang="uk-UA" sz="20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000" b="1" dirty="0">
                <a:solidFill>
                  <a:srgbClr val="00B050"/>
                </a:solidFill>
                <a:latin typeface="Segoe Script" pitchFamily="34" charset="0"/>
              </a:rPr>
              <a:t>6. </a:t>
            </a:r>
            <a:r>
              <a:rPr lang="uk-UA" sz="2000" dirty="0">
                <a:latin typeface="Segoe Script" pitchFamily="34" charset="0"/>
              </a:rPr>
              <a:t>Управління PR кампаніями у бізнесі. </a:t>
            </a:r>
            <a:endParaRPr lang="uk-UA" sz="2000" dirty="0" smtClean="0">
              <a:latin typeface="Segoe Script" pitchFamily="34" charset="0"/>
            </a:endParaRPr>
          </a:p>
          <a:p>
            <a:r>
              <a:rPr lang="uk-UA" sz="20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000" b="1" dirty="0">
                <a:solidFill>
                  <a:srgbClr val="00B050"/>
                </a:solidFill>
                <a:latin typeface="Segoe Script" pitchFamily="34" charset="0"/>
              </a:rPr>
              <a:t>7. </a:t>
            </a:r>
            <a:r>
              <a:rPr lang="uk-UA" sz="2000" dirty="0">
                <a:latin typeface="Segoe Script" pitchFamily="34" charset="0"/>
              </a:rPr>
              <a:t>Моделювання процесу комунікативного впливу паблік рілейшнз на економічну поведінку ринкових суб’єктів. </a:t>
            </a:r>
            <a:endParaRPr lang="uk-UA" sz="2000" dirty="0" smtClean="0">
              <a:latin typeface="Segoe Script" pitchFamily="34" charset="0"/>
            </a:endParaRPr>
          </a:p>
          <a:p>
            <a:r>
              <a:rPr lang="uk-UA" sz="20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000" b="1" dirty="0">
                <a:solidFill>
                  <a:srgbClr val="00B050"/>
                </a:solidFill>
                <a:latin typeface="Segoe Script" pitchFamily="34" charset="0"/>
              </a:rPr>
              <a:t>8. </a:t>
            </a:r>
            <a:r>
              <a:rPr lang="uk-UA" sz="2000" dirty="0">
                <a:latin typeface="Segoe Script" pitchFamily="34" charset="0"/>
              </a:rPr>
              <a:t>Іміджелогія у бізнес PR. </a:t>
            </a:r>
            <a:endParaRPr lang="uk-UA" sz="2000" dirty="0" smtClean="0">
              <a:latin typeface="Segoe Script" pitchFamily="34" charset="0"/>
            </a:endParaRPr>
          </a:p>
          <a:p>
            <a:r>
              <a:rPr lang="uk-UA" sz="2000" b="1" dirty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000" b="1" dirty="0" smtClean="0">
                <a:solidFill>
                  <a:srgbClr val="00B050"/>
                </a:solidFill>
                <a:latin typeface="Segoe Script" pitchFamily="34" charset="0"/>
              </a:rPr>
              <a:t>9. </a:t>
            </a:r>
            <a:r>
              <a:rPr lang="uk-UA" dirty="0">
                <a:latin typeface="Segoe Script" pitchFamily="34" charset="0"/>
              </a:rPr>
              <a:t>Паблік рілейшнз у конфліктних та кризових ситуаціях. </a:t>
            </a:r>
            <a:endParaRPr lang="uk-UA" dirty="0">
              <a:latin typeface="Segoe Scrip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7365" y="-99392"/>
            <a:ext cx="8230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Зміст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дисципліни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 descr="Пиар - необходимость или неотъемлемый элемент жизни компании? - Ferrala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558" y="1556793"/>
            <a:ext cx="251043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247</Words>
  <Application>Microsoft Office PowerPoint</Application>
  <PresentationFormat>Экран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ПАБЛІК-РІЛЕЙШНЗ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АДМІНІСТРАТИВНО-ТЕРИТОРІАЛЬНИХ ОДИНИЦЬ</dc:title>
  <dc:creator>Виктория</dc:creator>
  <cp:lastModifiedBy>Виктория</cp:lastModifiedBy>
  <cp:revision>121</cp:revision>
  <dcterms:created xsi:type="dcterms:W3CDTF">2021-04-17T15:25:28Z</dcterms:created>
  <dcterms:modified xsi:type="dcterms:W3CDTF">2021-05-06T19:45:25Z</dcterms:modified>
</cp:coreProperties>
</file>