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m.snau.edu.ua/kafedri/marketingu-ta-logistiki/sklad-kafedri/blyumska-danko-kseniya-valeri%d1%97vn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8458200" cy="103554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8E40"/>
                </a:solidFill>
                <a:cs typeface="Aparajita" pitchFamily="34" charset="0"/>
              </a:rPr>
              <a:t>БРЕНД – МЕНЕДЖМЕНТ </a:t>
            </a:r>
            <a:endParaRPr lang="uk-UA" sz="3200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Брэнд: сущность и значение | Знания, мысли, новости — radnews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876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1988839"/>
            <a:ext cx="468052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Кандидат економічних наук, доцент кафедри маркетингу та логістики</a:t>
            </a:r>
            <a:r>
              <a:rPr lang="uk-UA" sz="26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Блюмська-Данько Ксенія Валеріївна</a:t>
            </a:r>
            <a:endParaRPr lang="uk-UA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5159" y="6019090"/>
            <a:ext cx="737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3"/>
              </a:rPr>
              <a:t>https://eim.snau.edu.ua/kafedri/marketingu-ta-logistiki/sklad-kafedri/blyumska-danko-kseniya-valeri%d1%97vna</a:t>
            </a:r>
            <a:r>
              <a:rPr lang="en-US" b="1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3074" name="Picture 2" descr="https://eim.snau.edu.ua/wp-content/uploads/2019/09/%D0%91%D0%B5%D0%B7%D1%8B%D0%BC%D1%8F%D0%BD%D0%BD%D1%8B%D0%B9-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17" y="404664"/>
            <a:ext cx="2989144" cy="44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еждународный маркетинг - брендинг - Coder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334002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Торговая марка VS Бренд. Что такое бренд, и чем он отличается от торговой  марки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91" y="3143474"/>
            <a:ext cx="2577543" cy="20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88640"/>
            <a:ext cx="60121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2000" dirty="0" smtClean="0">
              <a:latin typeface="Segoe Script" pitchFamily="34" charset="0"/>
            </a:endParaRPr>
          </a:p>
          <a:p>
            <a:pPr algn="ctr"/>
            <a:r>
              <a:rPr lang="uk-UA" dirty="0">
                <a:latin typeface="Segoe Script" pitchFamily="34" charset="0"/>
              </a:rPr>
              <a:t>вивчення принципів і технологій формування брендів, розуміння ролі і призначення брендів у комерційній та некомерційній діяльності, формування у майбутніх фахівців соціально-відповідальної та професійно-компетентної культури управління активами торгової </a:t>
            </a:r>
            <a:r>
              <a:rPr lang="uk-UA" dirty="0" smtClean="0">
                <a:latin typeface="Segoe Script" pitchFamily="34" charset="0"/>
              </a:rPr>
              <a:t>марки</a:t>
            </a:r>
            <a:endParaRPr lang="uk-UA" dirty="0"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046" y="3310616"/>
            <a:ext cx="4838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algn="ctr"/>
            <a:endParaRPr lang="uk-UA" sz="2400" b="1" dirty="0" smtClean="0">
              <a:solidFill>
                <a:srgbClr val="00B05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472" y="4332005"/>
            <a:ext cx="73328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здобути концептуальні і методологічні знання про створення сильних брендів</a:t>
            </a:r>
            <a:r>
              <a:rPr lang="ru-RU" dirty="0" smtClean="0">
                <a:latin typeface="Segoe Script" pitchFamily="34" charset="0"/>
              </a:rPr>
              <a:t>; </a:t>
            </a:r>
            <a:endParaRPr lang="uk-UA" dirty="0">
              <a:latin typeface="Segoe Script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дослідити управління брендингом в комерційній </a:t>
            </a:r>
            <a:r>
              <a:rPr lang="ru-RU" dirty="0" smtClean="0">
                <a:latin typeface="Segoe Script" pitchFamily="34" charset="0"/>
              </a:rPr>
              <a:t>та </a:t>
            </a:r>
            <a:r>
              <a:rPr lang="uk-UA" dirty="0" smtClean="0">
                <a:latin typeface="Segoe Script" pitchFamily="34" charset="0"/>
              </a:rPr>
              <a:t>некомерційній сфері</a:t>
            </a:r>
            <a:r>
              <a:rPr lang="ru-RU" dirty="0" smtClean="0">
                <a:latin typeface="Segoe Script" pitchFamily="34" charset="0"/>
              </a:rPr>
              <a:t>; </a:t>
            </a:r>
            <a:endParaRPr lang="uk-UA" dirty="0">
              <a:latin typeface="Segoe Script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ознайомитися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>
                <a:latin typeface="Segoe Script" pitchFamily="34" charset="0"/>
              </a:rPr>
              <a:t>з </a:t>
            </a:r>
            <a:r>
              <a:rPr lang="uk-UA" dirty="0" smtClean="0">
                <a:latin typeface="Segoe Script" pitchFamily="34" charset="0"/>
              </a:rPr>
              <a:t>новими технологіями </a:t>
            </a:r>
            <a:r>
              <a:rPr lang="ru-RU" dirty="0" smtClean="0">
                <a:latin typeface="Segoe Script" pitchFamily="34" charset="0"/>
              </a:rPr>
              <a:t>брендингу </a:t>
            </a:r>
            <a:r>
              <a:rPr lang="ru-RU" dirty="0">
                <a:latin typeface="Segoe Script" pitchFamily="34" charset="0"/>
              </a:rPr>
              <a:t>та </a:t>
            </a:r>
            <a:r>
              <a:rPr lang="uk-UA" dirty="0" smtClean="0">
                <a:latin typeface="Segoe Script" pitchFamily="34" charset="0"/>
              </a:rPr>
              <a:t>практичної діяльністю </a:t>
            </a:r>
            <a:r>
              <a:rPr lang="ru-RU" dirty="0" smtClean="0">
                <a:latin typeface="Segoe Script" pitchFamily="34" charset="0"/>
              </a:rPr>
              <a:t>бренд-менеджера </a:t>
            </a:r>
            <a:r>
              <a:rPr lang="uk-UA" dirty="0" smtClean="0">
                <a:latin typeface="Segoe Script" pitchFamily="34" charset="0"/>
              </a:rPr>
              <a:t>органічної продукції</a:t>
            </a:r>
            <a:r>
              <a:rPr lang="ru-RU" dirty="0" smtClean="0">
                <a:latin typeface="Segoe Script" pitchFamily="34" charset="0"/>
              </a:rPr>
              <a:t>. </a:t>
            </a:r>
            <a:endParaRPr lang="uk-UA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  <a:endParaRPr lang="uk-UA" sz="2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45062" y="837270"/>
            <a:ext cx="2773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Segoe Script" pitchFamily="34" charset="0"/>
              </a:rPr>
              <a:t>Як </a:t>
            </a:r>
            <a:r>
              <a:rPr lang="uk-UA" sz="1600" b="1" dirty="0" smtClean="0">
                <a:solidFill>
                  <a:srgbClr val="00B0F0"/>
                </a:solidFill>
                <a:latin typeface="Segoe Script" pitchFamily="34" charset="0"/>
              </a:rPr>
              <a:t>маркетингові стратегії застосовуються для </a:t>
            </a:r>
            <a:r>
              <a:rPr lang="uk-UA" sz="1600" b="1" dirty="0" smtClean="0">
                <a:solidFill>
                  <a:srgbClr val="00B0F0"/>
                </a:solidFill>
                <a:latin typeface="Segoe Script" pitchFamily="34" charset="0"/>
              </a:rPr>
              <a:t>управління брендом?</a:t>
            </a:r>
            <a:endParaRPr lang="uk-UA" sz="1600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3272" y="4078304"/>
            <a:ext cx="2572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Які основні тренди в бренд-менеджменті? </a:t>
            </a:r>
            <a:endParaRPr lang="uk-UA" b="1" dirty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6983" y="3491457"/>
            <a:ext cx="3001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Segoe Script" pitchFamily="34" charset="0"/>
              </a:rPr>
              <a:t>З чого складається бренд?</a:t>
            </a:r>
            <a:endParaRPr lang="uk-UA" sz="2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06242" y="3893638"/>
            <a:ext cx="2373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Що таке </a:t>
            </a: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колесо бренду? 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4423" y="926026"/>
            <a:ext cx="3253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Що таке брендинг і навіщо він потрібен</a:t>
            </a:r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? </a:t>
            </a:r>
            <a:endParaRPr lang="uk-UA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899764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25" y="4622112"/>
            <a:ext cx="1846197" cy="1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Жителі Лимана перемогли у конкурсі на розробку бренду громади - UA: ДОНБА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19" y="4251149"/>
            <a:ext cx="3271211" cy="18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Брендинг » ИК &quot;ГРИФОН-ЭКСПЕРТ&quot;:маркетинговые исследования в России и за  рубежом,исследования промышленного рынка b2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98" y="2022723"/>
            <a:ext cx="2512219" cy="167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Тренды в бренд-менеджменте | Об управлении офлайн бизнесо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" y="4909187"/>
            <a:ext cx="287178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Зачем нужен брендинг небольшой компании? - Про СММ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/>
          <a:stretch/>
        </p:blipFill>
        <p:spPr bwMode="auto">
          <a:xfrm>
            <a:off x="501117" y="1572357"/>
            <a:ext cx="2409825" cy="233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529" y="1340768"/>
            <a:ext cx="651771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Тема 1. </a:t>
            </a:r>
            <a:r>
              <a:rPr lang="uk-UA" sz="2200" dirty="0" smtClean="0">
                <a:latin typeface="Segoe Script" pitchFamily="34" charset="0"/>
              </a:rPr>
              <a:t>Основні поняття </a:t>
            </a:r>
            <a:r>
              <a:rPr lang="ru-RU" sz="2200" dirty="0" smtClean="0">
                <a:latin typeface="Segoe Script" pitchFamily="34" charset="0"/>
              </a:rPr>
              <a:t>бренд-менеджменту.</a:t>
            </a:r>
            <a:endParaRPr lang="ru-RU" sz="2200" dirty="0" smtClean="0">
              <a:latin typeface="Segoe Script" pitchFamily="34" charset="0"/>
            </a:endParaRPr>
          </a:p>
          <a:p>
            <a:r>
              <a:rPr lang="uk-UA" sz="22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2. </a:t>
            </a:r>
            <a:r>
              <a:rPr lang="uk-UA" sz="2200" dirty="0" smtClean="0">
                <a:latin typeface="Segoe Script" pitchFamily="34" charset="0"/>
              </a:rPr>
              <a:t>Історія розвитку </a:t>
            </a:r>
            <a:r>
              <a:rPr lang="ru-RU" sz="2200" dirty="0" smtClean="0">
                <a:latin typeface="Segoe Script" pitchFamily="34" charset="0"/>
              </a:rPr>
              <a:t>та </a:t>
            </a:r>
            <a:r>
              <a:rPr lang="uk-UA" sz="2200" dirty="0" smtClean="0">
                <a:latin typeface="Segoe Script" pitchFamily="34" charset="0"/>
              </a:rPr>
              <a:t>становлення</a:t>
            </a:r>
            <a:r>
              <a:rPr lang="ru-RU" sz="2200" dirty="0" smtClean="0">
                <a:latin typeface="Segoe Script" pitchFamily="34" charset="0"/>
              </a:rPr>
              <a:t> </a:t>
            </a:r>
            <a:r>
              <a:rPr lang="ru-RU" sz="2200" dirty="0">
                <a:latin typeface="Segoe Script" pitchFamily="34" charset="0"/>
              </a:rPr>
              <a:t>брендингу </a:t>
            </a:r>
            <a:endParaRPr lang="ru-RU" sz="2200" dirty="0" smtClean="0">
              <a:latin typeface="Segoe Script" pitchFamily="34" charset="0"/>
            </a:endParaRPr>
          </a:p>
          <a:p>
            <a:r>
              <a:rPr lang="uk-UA" sz="22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3. </a:t>
            </a:r>
            <a:r>
              <a:rPr lang="uk-UA" sz="2200" dirty="0" smtClean="0">
                <a:latin typeface="Segoe Script" pitchFamily="34" charset="0"/>
              </a:rPr>
              <a:t>Індивідуальність</a:t>
            </a:r>
            <a:r>
              <a:rPr lang="ru-RU" sz="2200" dirty="0" smtClean="0">
                <a:latin typeface="Segoe Script" pitchFamily="34" charset="0"/>
              </a:rPr>
              <a:t> </a:t>
            </a:r>
            <a:r>
              <a:rPr lang="ru-RU" sz="2200" dirty="0">
                <a:latin typeface="Segoe Script" pitchFamily="34" charset="0"/>
              </a:rPr>
              <a:t>бренду </a:t>
            </a:r>
            <a:endParaRPr lang="uk-UA" sz="2200" dirty="0">
              <a:latin typeface="Segoe Script" pitchFamily="34" charset="0"/>
            </a:endParaRPr>
          </a:p>
          <a:p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Тема 4. </a:t>
            </a:r>
            <a:r>
              <a:rPr lang="uk-UA" sz="2200" dirty="0" smtClean="0">
                <a:latin typeface="Segoe Script" pitchFamily="34" charset="0"/>
              </a:rPr>
              <a:t>Позиціонування</a:t>
            </a:r>
            <a:r>
              <a:rPr lang="ru-RU" sz="2200" dirty="0" smtClean="0">
                <a:latin typeface="Segoe Script" pitchFamily="34" charset="0"/>
              </a:rPr>
              <a:t> </a:t>
            </a:r>
            <a:r>
              <a:rPr lang="ru-RU" sz="2200" dirty="0">
                <a:latin typeface="Segoe Script" pitchFamily="34" charset="0"/>
              </a:rPr>
              <a:t>бренду </a:t>
            </a:r>
            <a:endParaRPr lang="uk-UA" sz="2200" dirty="0">
              <a:latin typeface="Segoe Script" pitchFamily="34" charset="0"/>
            </a:endParaRPr>
          </a:p>
          <a:p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Тема 5. </a:t>
            </a:r>
            <a:r>
              <a:rPr lang="uk-UA" sz="2200" dirty="0" smtClean="0">
                <a:latin typeface="Segoe Script" pitchFamily="34" charset="0"/>
              </a:rPr>
              <a:t>Архітектура брендів</a:t>
            </a:r>
          </a:p>
          <a:p>
            <a:r>
              <a:rPr lang="uk-UA" sz="22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6. </a:t>
            </a:r>
            <a:r>
              <a:rPr lang="uk-UA" sz="2200" dirty="0" smtClean="0">
                <a:latin typeface="Segoe Script" pitchFamily="34" charset="0"/>
              </a:rPr>
              <a:t>Розробка марочної стратегії </a:t>
            </a:r>
          </a:p>
          <a:p>
            <a:r>
              <a:rPr lang="uk-UA" sz="22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7. </a:t>
            </a:r>
            <a:r>
              <a:rPr lang="uk-UA" sz="2200" dirty="0" smtClean="0">
                <a:latin typeface="Segoe Script" pitchFamily="34" charset="0"/>
              </a:rPr>
              <a:t>Концепції</a:t>
            </a:r>
            <a:r>
              <a:rPr lang="ru-RU" sz="2200" dirty="0" smtClean="0">
                <a:latin typeface="Segoe Script" pitchFamily="34" charset="0"/>
              </a:rPr>
              <a:t> </a:t>
            </a:r>
            <a:r>
              <a:rPr lang="ru-RU" sz="2200" dirty="0">
                <a:latin typeface="Segoe Script" pitchFamily="34" charset="0"/>
              </a:rPr>
              <a:t>та </a:t>
            </a:r>
            <a:r>
              <a:rPr lang="uk-UA" sz="2200" dirty="0" smtClean="0">
                <a:latin typeface="Segoe Script" pitchFamily="34" charset="0"/>
              </a:rPr>
              <a:t>стратегії управління </a:t>
            </a:r>
            <a:r>
              <a:rPr lang="ru-RU" sz="2200" dirty="0" smtClean="0">
                <a:latin typeface="Segoe Script" pitchFamily="34" charset="0"/>
              </a:rPr>
              <a:t>брендами</a:t>
            </a:r>
            <a:endParaRPr lang="uk-UA" sz="2200" dirty="0" smtClean="0">
              <a:latin typeface="Segoe Script" pitchFamily="34" charset="0"/>
            </a:endParaRPr>
          </a:p>
          <a:p>
            <a:r>
              <a:rPr lang="uk-UA" sz="22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8. </a:t>
            </a:r>
            <a:r>
              <a:rPr lang="uk-UA" sz="2200" dirty="0" smtClean="0">
                <a:latin typeface="Segoe Script" pitchFamily="34" charset="0"/>
              </a:rPr>
              <a:t>Цінність</a:t>
            </a:r>
            <a:r>
              <a:rPr lang="ru-RU" sz="2200" dirty="0" smtClean="0">
                <a:latin typeface="Segoe Script" pitchFamily="34" charset="0"/>
              </a:rPr>
              <a:t> </a:t>
            </a:r>
            <a:r>
              <a:rPr lang="ru-RU" sz="2200" dirty="0">
                <a:latin typeface="Segoe Script" pitchFamily="34" charset="0"/>
              </a:rPr>
              <a:t>бренду в </a:t>
            </a:r>
            <a:r>
              <a:rPr lang="uk-UA" sz="2200" dirty="0" smtClean="0">
                <a:latin typeface="Segoe Script" pitchFamily="34" charset="0"/>
              </a:rPr>
              <a:t>маркетинговій діяльності підприємства</a:t>
            </a:r>
            <a:endParaRPr lang="uk-UA" sz="2200" dirty="0" smtClean="0"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365" y="-99392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12" descr="Брендинг – что это такое и зачем он нужен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21" y="1069990"/>
            <a:ext cx="2499428" cy="2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СИХОЛОГИЯ РЕКЛАМЫ. Влияние рекламы на сознание потребителя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91" y="4149080"/>
            <a:ext cx="3151509" cy="210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192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БРЕНД – МЕНЕДЖМЕНТ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Виктория</cp:lastModifiedBy>
  <cp:revision>94</cp:revision>
  <dcterms:created xsi:type="dcterms:W3CDTF">2021-04-17T15:25:28Z</dcterms:created>
  <dcterms:modified xsi:type="dcterms:W3CDTF">2021-04-20T19:05:43Z</dcterms:modified>
</cp:coreProperties>
</file>