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60" r:id="rId3"/>
    <p:sldId id="257" r:id="rId4"/>
    <p:sldId id="258" r:id="rId5"/>
    <p:sldId id="259" r:id="rId6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E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>
        <p:scale>
          <a:sx n="60" d="100"/>
          <a:sy n="60" d="100"/>
        </p:scale>
        <p:origin x="-1656" y="-29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50DEF-3860-47DD-AF12-E678574E7C97}" type="datetimeFigureOut">
              <a:rPr lang="uk-UA" smtClean="0"/>
              <a:t>06.05.2021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20787-369D-4130-87B0-B3F3DA75F72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657351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50DEF-3860-47DD-AF12-E678574E7C97}" type="datetimeFigureOut">
              <a:rPr lang="uk-UA" smtClean="0"/>
              <a:t>06.05.2021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20787-369D-4130-87B0-B3F3DA75F72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715740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50DEF-3860-47DD-AF12-E678574E7C97}" type="datetimeFigureOut">
              <a:rPr lang="uk-UA" smtClean="0"/>
              <a:t>06.05.2021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20787-369D-4130-87B0-B3F3DA75F72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318421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50DEF-3860-47DD-AF12-E678574E7C97}" type="datetimeFigureOut">
              <a:rPr lang="uk-UA" smtClean="0"/>
              <a:t>06.05.2021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20787-369D-4130-87B0-B3F3DA75F72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159795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50DEF-3860-47DD-AF12-E678574E7C97}" type="datetimeFigureOut">
              <a:rPr lang="uk-UA" smtClean="0"/>
              <a:t>06.05.2021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20787-369D-4130-87B0-B3F3DA75F72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457861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50DEF-3860-47DD-AF12-E678574E7C97}" type="datetimeFigureOut">
              <a:rPr lang="uk-UA" smtClean="0"/>
              <a:t>06.05.2021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20787-369D-4130-87B0-B3F3DA75F72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769356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50DEF-3860-47DD-AF12-E678574E7C97}" type="datetimeFigureOut">
              <a:rPr lang="uk-UA" smtClean="0"/>
              <a:t>06.05.2021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20787-369D-4130-87B0-B3F3DA75F72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935109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50DEF-3860-47DD-AF12-E678574E7C97}" type="datetimeFigureOut">
              <a:rPr lang="uk-UA" smtClean="0"/>
              <a:t>06.05.2021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20787-369D-4130-87B0-B3F3DA75F72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269311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50DEF-3860-47DD-AF12-E678574E7C97}" type="datetimeFigureOut">
              <a:rPr lang="uk-UA" smtClean="0"/>
              <a:t>06.05.2021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20787-369D-4130-87B0-B3F3DA75F72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429452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50DEF-3860-47DD-AF12-E678574E7C97}" type="datetimeFigureOut">
              <a:rPr lang="uk-UA" smtClean="0"/>
              <a:t>06.05.2021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20787-369D-4130-87B0-B3F3DA75F72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376262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50DEF-3860-47DD-AF12-E678574E7C97}" type="datetimeFigureOut">
              <a:rPr lang="uk-UA" smtClean="0"/>
              <a:t>06.05.2021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20787-369D-4130-87B0-B3F3DA75F72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030713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750DEF-3860-47DD-AF12-E678574E7C97}" type="datetimeFigureOut">
              <a:rPr lang="uk-UA" smtClean="0"/>
              <a:t>06.05.2021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820787-369D-4130-87B0-B3F3DA75F72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23015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im.snau.edu.ua/kafedri/marketingu-ta-logistiki/sklad-kafedri/ustik-tetyana-volodimirivna/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58924" y="5373216"/>
            <a:ext cx="8458200" cy="1035546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rgbClr val="008E40"/>
                </a:solidFill>
                <a:cs typeface="Aparajita" pitchFamily="34" charset="0"/>
              </a:rPr>
              <a:t>МАРКЕТИНГ </a:t>
            </a:r>
            <a:r>
              <a:rPr lang="uk-UA" sz="3200" b="1" dirty="0" smtClean="0">
                <a:solidFill>
                  <a:srgbClr val="008E40"/>
                </a:solidFill>
                <a:cs typeface="Aparajita" pitchFamily="34" charset="0"/>
              </a:rPr>
              <a:t>АГРОПРОМИСЛОВИХ ФОРМУВАНЬ</a:t>
            </a:r>
            <a:endParaRPr lang="uk-UA" sz="3200" dirty="0">
              <a:solidFill>
                <a:srgbClr val="008E40"/>
              </a:solidFill>
              <a:cs typeface="Aparajita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99" y="3706"/>
            <a:ext cx="3356379" cy="1121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IV ежегодный форум Агромаркетинг 20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268760"/>
            <a:ext cx="7056784" cy="3858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5827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611560" y="1988839"/>
            <a:ext cx="4320480" cy="3217609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uk-UA" sz="2400" i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Доктор економічних наук, доцент кафедри маркетингу та логістики</a:t>
            </a:r>
            <a:r>
              <a:rPr lang="uk-UA" sz="2600" i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0" indent="0" algn="ctr">
              <a:buNone/>
            </a:pPr>
            <a:endParaRPr lang="uk-UA" sz="2800" b="1" dirty="0" smtClean="0">
              <a:solidFill>
                <a:srgbClr val="00B050"/>
              </a:solidFill>
              <a:latin typeface="Segoe Script" pitchFamily="34" charset="0"/>
              <a:cs typeface="Aparajita" pitchFamily="34" charset="0"/>
            </a:endParaRPr>
          </a:p>
          <a:p>
            <a:pPr marL="0" indent="0" algn="ctr">
              <a:buNone/>
            </a:pPr>
            <a:r>
              <a:rPr lang="uk-UA" b="1" dirty="0" smtClean="0">
                <a:solidFill>
                  <a:srgbClr val="00B050"/>
                </a:solidFill>
                <a:latin typeface="Segoe Script" pitchFamily="34" charset="0"/>
                <a:cs typeface="Aparajita" pitchFamily="34" charset="0"/>
              </a:rPr>
              <a:t>Устік Тетяна Володимирівна</a:t>
            </a:r>
            <a:endParaRPr lang="uk-UA" b="1" dirty="0">
              <a:solidFill>
                <a:srgbClr val="00B050"/>
              </a:solidFill>
              <a:latin typeface="Segoe Script" pitchFamily="34" charset="0"/>
              <a:cs typeface="Aparajita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8051" y="116632"/>
            <a:ext cx="5163531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4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Segoe Script" pitchFamily="34" charset="0"/>
              </a:rPr>
              <a:t>Хто викладач курсу?</a:t>
            </a:r>
            <a:endParaRPr lang="uk-UA" sz="48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Segoe Script" pitchFamily="34" charset="0"/>
            </a:endParaRPr>
          </a:p>
        </p:txBody>
      </p:sp>
      <p:pic>
        <p:nvPicPr>
          <p:cNvPr id="5124" name="Picture 4" descr="Цікаві факти про інтернет - Dovidka.biz.u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37" y="5915524"/>
            <a:ext cx="1875159" cy="94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875159" y="6019090"/>
            <a:ext cx="73773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hlinkClick r:id="rId3"/>
              </a:rPr>
              <a:t>https://eim.snau.edu.ua/kafedri/marketingu-ta-logistiki/sklad-kafedri/ustik-tetyana-volodimirivna</a:t>
            </a:r>
            <a:r>
              <a:rPr lang="en-US" b="1" dirty="0" smtClean="0">
                <a:solidFill>
                  <a:srgbClr val="0070C0"/>
                </a:solidFill>
                <a:hlinkClick r:id="rId3"/>
              </a:rPr>
              <a:t>/</a:t>
            </a:r>
            <a:r>
              <a:rPr lang="uk-UA" b="1" dirty="0" smtClean="0">
                <a:solidFill>
                  <a:srgbClr val="0070C0"/>
                </a:solidFill>
              </a:rPr>
              <a:t> </a:t>
            </a:r>
            <a:endParaRPr lang="uk-UA" b="1" dirty="0">
              <a:solidFill>
                <a:srgbClr val="0070C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875159" y="5549555"/>
            <a:ext cx="46458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>
                <a:solidFill>
                  <a:srgbClr val="0070C0"/>
                </a:solidFill>
                <a:latin typeface="Segoe Script" pitchFamily="34" charset="0"/>
              </a:rPr>
              <a:t>Детальніше про викладача тут: </a:t>
            </a:r>
          </a:p>
        </p:txBody>
      </p:sp>
      <p:pic>
        <p:nvPicPr>
          <p:cNvPr id="1026" name="Picture 2" descr="https://eim.snau.edu.ua/wp-content/uploads/2019/09/%D0%91%D0%B5%D0%B7%D1%8B%D0%BC%D1%8F%D0%BD%D0%BD%D1%8B%D0%B9-35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6685" y="128403"/>
            <a:ext cx="3302350" cy="4934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4748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9" name="Picture 7" descr="Капіталовкладення в АПК у 2020 році - всього 53,3 % - AgroTim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2932" y="3068960"/>
            <a:ext cx="333375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131840" y="188640"/>
            <a:ext cx="6012160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00B050"/>
                </a:solidFill>
                <a:latin typeface="Segoe Script" pitchFamily="34" charset="0"/>
                <a:cs typeface="Arial" pitchFamily="34" charset="0"/>
              </a:rPr>
              <a:t>МЕТА ВИВЧЕННЯ ДИСЦИПЛІНИ: </a:t>
            </a:r>
          </a:p>
          <a:p>
            <a:pPr algn="ctr"/>
            <a:endParaRPr lang="uk-UA" sz="2000" b="1" i="1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uk-UA" dirty="0">
                <a:latin typeface="Segoe Script" pitchFamily="34" charset="0"/>
              </a:rPr>
              <a:t>надати фахівцям сфери АПК необхідний обсяг знань для успішної маркетингової діяльності, забезпечити вивчення теоретичних основ і практичних аспектів складових маркетингового комплексу, без знання яких сучасним агропромисловим формуванням неможливо успішно вести справу в умовах сучасного бізнес-середовища</a:t>
            </a:r>
            <a:endParaRPr lang="uk-UA" dirty="0">
              <a:latin typeface="Segoe Script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999" y="3645024"/>
            <a:ext cx="6638234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i="1" dirty="0">
                <a:latin typeface="Arial" pitchFamily="34" charset="0"/>
                <a:cs typeface="Arial" pitchFamily="34" charset="0"/>
              </a:rPr>
              <a:t> </a:t>
            </a:r>
            <a:r>
              <a:rPr lang="uk-UA" sz="2400" b="1" dirty="0" smtClean="0">
                <a:solidFill>
                  <a:srgbClr val="00B050"/>
                </a:solidFill>
                <a:latin typeface="Segoe Script" pitchFamily="34" charset="0"/>
                <a:cs typeface="Arial" pitchFamily="34" charset="0"/>
              </a:rPr>
              <a:t>ЗАВДАННЯ  ДИСЦИПЛІНИ: </a:t>
            </a:r>
          </a:p>
          <a:p>
            <a:pPr marL="342900" indent="-342900" algn="ctr">
              <a:buFont typeface="Wingdings" pitchFamily="2" charset="2"/>
              <a:buChar char="ü"/>
            </a:pPr>
            <a:endParaRPr lang="uk-UA" sz="2000" b="1" i="1" dirty="0" smtClean="0">
              <a:solidFill>
                <a:srgbClr val="00B050"/>
              </a:solidFill>
              <a:latin typeface="Segoe Script" pitchFamily="34" charset="0"/>
              <a:cs typeface="Arial" pitchFamily="34" charset="0"/>
            </a:endParaRPr>
          </a:p>
          <a:p>
            <a:pPr marL="285750" indent="-285750" algn="just">
              <a:buFont typeface="Wingdings" pitchFamily="2" charset="2"/>
              <a:buChar char="ü"/>
            </a:pPr>
            <a:r>
              <a:rPr lang="uk-UA" dirty="0">
                <a:latin typeface="Segoe Script" pitchFamily="34" charset="0"/>
              </a:rPr>
              <a:t>вивчення маркетингових технологій відносин споживачів продовольчих товарів з виробниками, суб’єктами сфери переробки й просування сільськогосподарської продукції</a:t>
            </a:r>
            <a:r>
              <a:rPr lang="uk-UA" dirty="0" smtClean="0">
                <a:latin typeface="Segoe Script" pitchFamily="34" charset="0"/>
              </a:rPr>
              <a:t>;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uk-UA" dirty="0" smtClean="0">
                <a:latin typeface="Segoe Script" pitchFamily="34" charset="0"/>
              </a:rPr>
              <a:t>набуття </a:t>
            </a:r>
            <a:r>
              <a:rPr lang="uk-UA" dirty="0">
                <a:latin typeface="Segoe Script" pitchFamily="34" charset="0"/>
              </a:rPr>
              <a:t>вмінь і навичок творчого пошуку резервів і способів підвищення ефективності маркетингової діяльності в агропромислових формуваннях</a:t>
            </a:r>
            <a:endParaRPr lang="uk-UA" dirty="0">
              <a:latin typeface="Segoe Script" pitchFamily="34" charset="0"/>
              <a:cs typeface="Arial" pitchFamily="34" charset="0"/>
            </a:endParaRPr>
          </a:p>
        </p:txBody>
      </p:sp>
      <p:pic>
        <p:nvPicPr>
          <p:cNvPr id="3081" name="Picture 9" descr="Колосья пшеницы, хлеб, сельское хозяйство в векторе | Векторные рисунки |  Кисти для фотошопа, векторные изображения, картинки, рисунки в векторе,  текстуры, PSD, EPS, A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619" y="404664"/>
            <a:ext cx="2948910" cy="2948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8787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23527" y="144496"/>
            <a:ext cx="869000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00B050"/>
                </a:solidFill>
                <a:latin typeface="Segoe Script" pitchFamily="34" charset="0"/>
              </a:rPr>
              <a:t>Вивчивши курс, ви отримаєте відповіді на такі питання як:</a:t>
            </a:r>
            <a:endParaRPr lang="uk-UA" sz="2400" b="1" dirty="0">
              <a:solidFill>
                <a:srgbClr val="00B050"/>
              </a:solidFill>
              <a:latin typeface="Segoe Script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333738" y="1019646"/>
            <a:ext cx="22905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 smtClean="0">
                <a:solidFill>
                  <a:srgbClr val="00B0F0"/>
                </a:solidFill>
                <a:latin typeface="Segoe Script" pitchFamily="34" charset="0"/>
              </a:rPr>
              <a:t>Що таке </a:t>
            </a:r>
            <a:r>
              <a:rPr lang="en-US" b="1" dirty="0" smtClean="0">
                <a:solidFill>
                  <a:srgbClr val="00B0F0"/>
                </a:solidFill>
                <a:latin typeface="Segoe Script" pitchFamily="34" charset="0"/>
              </a:rPr>
              <a:t>smart-farming</a:t>
            </a:r>
            <a:r>
              <a:rPr lang="uk-UA" b="1" dirty="0" smtClean="0">
                <a:solidFill>
                  <a:srgbClr val="00B0F0"/>
                </a:solidFill>
                <a:latin typeface="Segoe Script" pitchFamily="34" charset="0"/>
              </a:rPr>
              <a:t>?</a:t>
            </a:r>
            <a:endParaRPr lang="uk-UA" b="1" dirty="0">
              <a:solidFill>
                <a:srgbClr val="00B0F0"/>
              </a:solidFill>
              <a:latin typeface="Segoe Script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6617" y="955368"/>
            <a:ext cx="257208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 smtClean="0">
                <a:solidFill>
                  <a:srgbClr val="0070C0"/>
                </a:solidFill>
                <a:latin typeface="Segoe Script" pitchFamily="34" charset="0"/>
              </a:rPr>
              <a:t>Які сучасні тренди контент-маркетингу в агроіндустрії?</a:t>
            </a:r>
            <a:endParaRPr lang="uk-UA" b="1" dirty="0">
              <a:solidFill>
                <a:srgbClr val="0070C0"/>
              </a:solidFill>
              <a:latin typeface="Segoe Script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362004" y="2941129"/>
            <a:ext cx="229054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600" b="1" dirty="0" smtClean="0">
                <a:solidFill>
                  <a:srgbClr val="FF0000"/>
                </a:solidFill>
                <a:latin typeface="Segoe Script" pitchFamily="34" charset="0"/>
              </a:rPr>
              <a:t>Які особливості  поведінки </a:t>
            </a:r>
            <a:r>
              <a:rPr lang="uk-UA" sz="1600" b="1" dirty="0">
                <a:solidFill>
                  <a:srgbClr val="FF0000"/>
                </a:solidFill>
                <a:latin typeface="Segoe Script" pitchFamily="34" charset="0"/>
              </a:rPr>
              <a:t>покупців на агропромисловому ринку</a:t>
            </a:r>
            <a:r>
              <a:rPr lang="uk-UA" sz="1600" b="1" dirty="0" smtClean="0">
                <a:solidFill>
                  <a:srgbClr val="FF0000"/>
                </a:solidFill>
                <a:latin typeface="Segoe Script" pitchFamily="34" charset="0"/>
              </a:rPr>
              <a:t>?</a:t>
            </a:r>
            <a:endParaRPr lang="uk-UA" sz="1600" b="1" dirty="0">
              <a:solidFill>
                <a:srgbClr val="FF0000"/>
              </a:solidFill>
              <a:latin typeface="Segoe Script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347669" y="3646765"/>
            <a:ext cx="237347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 smtClean="0">
                <a:solidFill>
                  <a:srgbClr val="00B050"/>
                </a:solidFill>
                <a:latin typeface="Segoe Script" pitchFamily="34" charset="0"/>
              </a:rPr>
              <a:t>Як держава регулює ціни на аграрну продукцію? </a:t>
            </a:r>
            <a:endParaRPr lang="uk-UA" b="1" dirty="0">
              <a:solidFill>
                <a:srgbClr val="00B050"/>
              </a:solidFill>
              <a:latin typeface="Segoe Script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275222" y="4136735"/>
            <a:ext cx="237347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 smtClean="0">
                <a:solidFill>
                  <a:srgbClr val="00B050"/>
                </a:solidFill>
                <a:latin typeface="Segoe Script" pitchFamily="34" charset="0"/>
              </a:rPr>
              <a:t>Які переваги органічної продукції</a:t>
            </a:r>
            <a:r>
              <a:rPr lang="uk-UA" b="1" dirty="0" smtClean="0">
                <a:solidFill>
                  <a:srgbClr val="00B050"/>
                </a:solidFill>
                <a:latin typeface="Segoe Script" pitchFamily="34" charset="0"/>
              </a:rPr>
              <a:t>? </a:t>
            </a:r>
            <a:endParaRPr lang="uk-UA" b="1" dirty="0">
              <a:solidFill>
                <a:srgbClr val="00B050"/>
              </a:solidFill>
              <a:latin typeface="Segoe Script" pitchFamily="34" charset="0"/>
            </a:endParaRPr>
          </a:p>
        </p:txBody>
      </p:sp>
      <p:pic>
        <p:nvPicPr>
          <p:cNvPr id="3100" name="Picture 28" descr="Question mark earth stock illustration. Illustration of think - 11711560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453"/>
          <a:stretch/>
        </p:blipFill>
        <p:spPr bwMode="auto">
          <a:xfrm>
            <a:off x="3471170" y="981659"/>
            <a:ext cx="1916703" cy="1794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Тренди контент-маркетингу в агроіндустрії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10" y="2327894"/>
            <a:ext cx="2718302" cy="1549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АгроПрогноз: почва, агрохимия, агромаркетинг | ВКонтакте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9049" y="4293096"/>
            <a:ext cx="1588824" cy="2272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Agricultural marketing reforms: Karnataka snubs eNAM; pan-India only 52  lakh farmers of 14 cr have registered so far - The Financial Expres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0955" y="4904074"/>
            <a:ext cx="2966907" cy="1977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8" descr="Organic vs. Conventional – Liv's Apothecary &amp; Health Clini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2059" name="Picture 11" descr="Free Vector | Poster design with word organic farmland and two farmer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398" y="4983012"/>
            <a:ext cx="2493124" cy="1820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17" descr="SmartFarming — Оцифровуємо агробізнес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2066" name="Picture 1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3941" y="1867062"/>
            <a:ext cx="2080933" cy="1622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9747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49" r="9517" b="3354"/>
          <a:stretch/>
        </p:blipFill>
        <p:spPr bwMode="auto">
          <a:xfrm>
            <a:off x="7271792" y="911893"/>
            <a:ext cx="1872208" cy="2301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5608" y="748635"/>
            <a:ext cx="7237791" cy="61093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b="1" dirty="0" smtClean="0">
                <a:solidFill>
                  <a:srgbClr val="00B050"/>
                </a:solidFill>
                <a:latin typeface="Segoe Script" pitchFamily="34" charset="0"/>
              </a:rPr>
              <a:t>ТЕМА 1. </a:t>
            </a:r>
            <a:r>
              <a:rPr lang="uk-UA" sz="1700" dirty="0">
                <a:latin typeface="Segoe Script" pitchFamily="34" charset="0"/>
              </a:rPr>
              <a:t>Суть маркетингу, його основні види і особливості застосування у формуваннях </a:t>
            </a:r>
            <a:r>
              <a:rPr lang="uk-UA" sz="1700" dirty="0" smtClean="0">
                <a:latin typeface="Segoe Script" pitchFamily="34" charset="0"/>
              </a:rPr>
              <a:t>АПК</a:t>
            </a:r>
            <a:endParaRPr lang="en-US" sz="1700" dirty="0" smtClean="0">
              <a:latin typeface="Segoe Script" pitchFamily="34" charset="0"/>
            </a:endParaRPr>
          </a:p>
          <a:p>
            <a:r>
              <a:rPr lang="ru-RU" sz="1700" b="1" dirty="0" smtClean="0">
                <a:solidFill>
                  <a:srgbClr val="00B050"/>
                </a:solidFill>
                <a:latin typeface="Segoe Script" pitchFamily="34" charset="0"/>
              </a:rPr>
              <a:t>ТЕМА </a:t>
            </a:r>
            <a:r>
              <a:rPr lang="ru-RU" sz="1700" b="1" dirty="0" smtClean="0">
                <a:solidFill>
                  <a:srgbClr val="00B050"/>
                </a:solidFill>
                <a:latin typeface="Segoe Script" pitchFamily="34" charset="0"/>
              </a:rPr>
              <a:t>2. </a:t>
            </a:r>
            <a:r>
              <a:rPr lang="uk-UA" sz="1700" dirty="0">
                <a:latin typeface="Segoe Script" pitchFamily="34" charset="0"/>
              </a:rPr>
              <a:t>Організація маркетингової діяльності в агропромислових формуваннях</a:t>
            </a:r>
            <a:r>
              <a:rPr lang="uk-UA" sz="1700" dirty="0" smtClean="0">
                <a:latin typeface="Segoe Script" pitchFamily="34" charset="0"/>
              </a:rPr>
              <a:t>.</a:t>
            </a:r>
            <a:endParaRPr lang="en-US" sz="1700" dirty="0" smtClean="0">
              <a:latin typeface="Segoe Script" pitchFamily="34" charset="0"/>
            </a:endParaRPr>
          </a:p>
          <a:p>
            <a:r>
              <a:rPr lang="ru-RU" sz="1700" b="1" dirty="0" smtClean="0">
                <a:solidFill>
                  <a:srgbClr val="00B050"/>
                </a:solidFill>
                <a:latin typeface="Segoe Script" pitchFamily="34" charset="0"/>
              </a:rPr>
              <a:t>ТЕМА </a:t>
            </a:r>
            <a:r>
              <a:rPr lang="ru-RU" sz="1700" b="1" dirty="0" smtClean="0">
                <a:solidFill>
                  <a:srgbClr val="00B050"/>
                </a:solidFill>
                <a:latin typeface="Segoe Script" pitchFamily="34" charset="0"/>
              </a:rPr>
              <a:t>3. </a:t>
            </a:r>
            <a:r>
              <a:rPr lang="uk-UA" sz="1700" dirty="0">
                <a:latin typeface="Segoe Script" pitchFamily="34" charset="0"/>
              </a:rPr>
              <a:t>Маркетингове середовище функціонування агропромислових формувань</a:t>
            </a:r>
            <a:r>
              <a:rPr lang="uk-UA" sz="1700" dirty="0" smtClean="0">
                <a:latin typeface="Segoe Script" pitchFamily="34" charset="0"/>
              </a:rPr>
              <a:t>.</a:t>
            </a:r>
            <a:r>
              <a:rPr lang="uk-UA" sz="1700" b="1" dirty="0" smtClean="0">
                <a:latin typeface="Segoe Script" pitchFamily="34" charset="0"/>
              </a:rPr>
              <a:t> </a:t>
            </a:r>
            <a:endParaRPr lang="uk-UA" sz="1700" b="1" dirty="0">
              <a:latin typeface="Segoe Script" pitchFamily="34" charset="0"/>
            </a:endParaRPr>
          </a:p>
          <a:p>
            <a:r>
              <a:rPr lang="ru-RU" sz="1700" b="1" dirty="0" smtClean="0">
                <a:solidFill>
                  <a:srgbClr val="00B050"/>
                </a:solidFill>
                <a:latin typeface="Segoe Script" pitchFamily="34" charset="0"/>
              </a:rPr>
              <a:t>ТЕМА 4. </a:t>
            </a:r>
            <a:r>
              <a:rPr lang="uk-UA" sz="1700" dirty="0">
                <a:latin typeface="Segoe Script" pitchFamily="34" charset="0"/>
              </a:rPr>
              <a:t>Процес маркетингового дослідження і оцінка ринкових можливостей аграрного підприємства</a:t>
            </a:r>
            <a:r>
              <a:rPr lang="uk-UA" sz="1700" dirty="0" smtClean="0">
                <a:latin typeface="Segoe Script" pitchFamily="34" charset="0"/>
              </a:rPr>
              <a:t>.</a:t>
            </a:r>
            <a:endParaRPr lang="en-US" sz="1700" dirty="0" smtClean="0">
              <a:latin typeface="Segoe Script" pitchFamily="34" charset="0"/>
            </a:endParaRPr>
          </a:p>
          <a:p>
            <a:r>
              <a:rPr lang="ru-RU" sz="1700" b="1" dirty="0" smtClean="0">
                <a:solidFill>
                  <a:srgbClr val="00B050"/>
                </a:solidFill>
                <a:latin typeface="Segoe Script" pitchFamily="34" charset="0"/>
              </a:rPr>
              <a:t>ТЕМА </a:t>
            </a:r>
            <a:r>
              <a:rPr lang="ru-RU" sz="1700" b="1" dirty="0" smtClean="0">
                <a:solidFill>
                  <a:srgbClr val="00B050"/>
                </a:solidFill>
                <a:latin typeface="Segoe Script" pitchFamily="34" charset="0"/>
              </a:rPr>
              <a:t>5. </a:t>
            </a:r>
            <a:r>
              <a:rPr lang="uk-UA" sz="1700" dirty="0">
                <a:latin typeface="Segoe Script" pitchFamily="34" charset="0"/>
              </a:rPr>
              <a:t>Товар агропромислового виробництва, стадії його життєвого циклу і </a:t>
            </a:r>
            <a:r>
              <a:rPr lang="uk-UA" sz="1700" dirty="0" smtClean="0">
                <a:latin typeface="Segoe Script" pitchFamily="34" charset="0"/>
              </a:rPr>
              <a:t>конкурентоздатність</a:t>
            </a:r>
            <a:endParaRPr lang="en-US" sz="1700" dirty="0" smtClean="0">
              <a:latin typeface="Segoe Script" pitchFamily="34" charset="0"/>
            </a:endParaRPr>
          </a:p>
          <a:p>
            <a:r>
              <a:rPr lang="ru-RU" sz="1700" b="1" dirty="0" smtClean="0">
                <a:solidFill>
                  <a:srgbClr val="00B050"/>
                </a:solidFill>
                <a:latin typeface="Segoe Script" pitchFamily="34" charset="0"/>
              </a:rPr>
              <a:t>ТЕМА </a:t>
            </a:r>
            <a:r>
              <a:rPr lang="ru-RU" sz="1700" b="1" dirty="0" smtClean="0">
                <a:solidFill>
                  <a:srgbClr val="00B050"/>
                </a:solidFill>
                <a:latin typeface="Segoe Script" pitchFamily="34" charset="0"/>
              </a:rPr>
              <a:t>6.  </a:t>
            </a:r>
            <a:r>
              <a:rPr lang="uk-UA" sz="1700" dirty="0">
                <a:latin typeface="Segoe Script" pitchFamily="34" charset="0"/>
              </a:rPr>
              <a:t>Сегментація ринку товарів агропромислового </a:t>
            </a:r>
            <a:r>
              <a:rPr lang="uk-UA" sz="1700" dirty="0" smtClean="0">
                <a:latin typeface="Segoe Script" pitchFamily="34" charset="0"/>
              </a:rPr>
              <a:t>виробництва</a:t>
            </a:r>
            <a:endParaRPr lang="en-US" sz="1700" dirty="0" smtClean="0">
              <a:latin typeface="Segoe Script" pitchFamily="34" charset="0"/>
            </a:endParaRPr>
          </a:p>
          <a:p>
            <a:r>
              <a:rPr lang="ru-RU" sz="1700" b="1" dirty="0">
                <a:solidFill>
                  <a:srgbClr val="00B050"/>
                </a:solidFill>
                <a:latin typeface="Segoe Script" pitchFamily="34" charset="0"/>
              </a:rPr>
              <a:t>ТЕМА </a:t>
            </a:r>
            <a:r>
              <a:rPr lang="en-US" sz="1700" b="1" dirty="0" smtClean="0">
                <a:solidFill>
                  <a:srgbClr val="00B050"/>
                </a:solidFill>
                <a:latin typeface="Segoe Script" pitchFamily="34" charset="0"/>
              </a:rPr>
              <a:t>7</a:t>
            </a:r>
            <a:r>
              <a:rPr lang="ru-RU" sz="1700" b="1" dirty="0" smtClean="0">
                <a:solidFill>
                  <a:srgbClr val="00B050"/>
                </a:solidFill>
                <a:latin typeface="Segoe Script" pitchFamily="34" charset="0"/>
              </a:rPr>
              <a:t>.</a:t>
            </a:r>
            <a:r>
              <a:rPr lang="ru-RU" sz="1700" b="1" dirty="0">
                <a:solidFill>
                  <a:srgbClr val="00B050"/>
                </a:solidFill>
                <a:latin typeface="Segoe Script" pitchFamily="34" charset="0"/>
              </a:rPr>
              <a:t> </a:t>
            </a:r>
            <a:r>
              <a:rPr lang="uk-UA" sz="1700" dirty="0" smtClean="0">
                <a:latin typeface="Segoe Script" pitchFamily="34" charset="0"/>
              </a:rPr>
              <a:t>Товарорух </a:t>
            </a:r>
            <a:r>
              <a:rPr lang="uk-UA" sz="1700" dirty="0">
                <a:latin typeface="Segoe Script" pitchFamily="34" charset="0"/>
              </a:rPr>
              <a:t>і просування товарів агропромислового виробництва.</a:t>
            </a:r>
          </a:p>
          <a:p>
            <a:r>
              <a:rPr lang="ru-RU" sz="1700" b="1" dirty="0">
                <a:solidFill>
                  <a:srgbClr val="00B050"/>
                </a:solidFill>
                <a:latin typeface="Segoe Script" pitchFamily="34" charset="0"/>
              </a:rPr>
              <a:t>ТЕМА </a:t>
            </a:r>
            <a:r>
              <a:rPr lang="en-US" sz="1700" b="1" dirty="0" smtClean="0">
                <a:solidFill>
                  <a:srgbClr val="00B050"/>
                </a:solidFill>
                <a:latin typeface="Segoe Script" pitchFamily="34" charset="0"/>
              </a:rPr>
              <a:t>8</a:t>
            </a:r>
            <a:r>
              <a:rPr lang="ru-RU" sz="1700" b="1" dirty="0" smtClean="0">
                <a:solidFill>
                  <a:srgbClr val="00B050"/>
                </a:solidFill>
                <a:latin typeface="Segoe Script" pitchFamily="34" charset="0"/>
              </a:rPr>
              <a:t>.</a:t>
            </a:r>
            <a:r>
              <a:rPr lang="ru-RU" sz="1700" b="1" dirty="0">
                <a:solidFill>
                  <a:srgbClr val="00B050"/>
                </a:solidFill>
                <a:latin typeface="Segoe Script" pitchFamily="34" charset="0"/>
              </a:rPr>
              <a:t> </a:t>
            </a:r>
            <a:r>
              <a:rPr lang="uk-UA" sz="1700" dirty="0" smtClean="0">
                <a:latin typeface="Segoe Script" pitchFamily="34" charset="0"/>
              </a:rPr>
              <a:t>Поведінка </a:t>
            </a:r>
            <a:r>
              <a:rPr lang="uk-UA" sz="1700" dirty="0">
                <a:latin typeface="Segoe Script" pitchFamily="34" charset="0"/>
              </a:rPr>
              <a:t>покупців на агропромисловому ринку.</a:t>
            </a:r>
          </a:p>
          <a:p>
            <a:r>
              <a:rPr lang="ru-RU" sz="1700" b="1" dirty="0">
                <a:solidFill>
                  <a:srgbClr val="00B050"/>
                </a:solidFill>
                <a:latin typeface="Segoe Script" pitchFamily="34" charset="0"/>
              </a:rPr>
              <a:t>ТЕМА </a:t>
            </a:r>
            <a:r>
              <a:rPr lang="en-US" sz="1700" b="1" dirty="0" smtClean="0">
                <a:solidFill>
                  <a:srgbClr val="00B050"/>
                </a:solidFill>
                <a:latin typeface="Segoe Script" pitchFamily="34" charset="0"/>
              </a:rPr>
              <a:t>9</a:t>
            </a:r>
            <a:r>
              <a:rPr lang="ru-RU" sz="1700" b="1" dirty="0" smtClean="0">
                <a:solidFill>
                  <a:srgbClr val="00B050"/>
                </a:solidFill>
                <a:latin typeface="Segoe Script" pitchFamily="34" charset="0"/>
              </a:rPr>
              <a:t>.</a:t>
            </a:r>
            <a:r>
              <a:rPr lang="ru-RU" sz="1700" b="1" dirty="0">
                <a:solidFill>
                  <a:srgbClr val="00B050"/>
                </a:solidFill>
                <a:latin typeface="Segoe Script" pitchFamily="34" charset="0"/>
              </a:rPr>
              <a:t> </a:t>
            </a:r>
            <a:r>
              <a:rPr lang="uk-UA" sz="1700" dirty="0" smtClean="0">
                <a:latin typeface="Segoe Script" pitchFamily="34" charset="0"/>
              </a:rPr>
              <a:t>Види </a:t>
            </a:r>
            <a:r>
              <a:rPr lang="uk-UA" sz="1700" dirty="0">
                <a:latin typeface="Segoe Script" pitchFamily="34" charset="0"/>
              </a:rPr>
              <a:t>цін і державна політика їх регулювання в умовах агропромислового ринку.</a:t>
            </a:r>
          </a:p>
          <a:p>
            <a:r>
              <a:rPr lang="ru-RU" sz="1700" b="1" dirty="0">
                <a:solidFill>
                  <a:srgbClr val="00B050"/>
                </a:solidFill>
                <a:latin typeface="Segoe Script" pitchFamily="34" charset="0"/>
              </a:rPr>
              <a:t>ТЕМА </a:t>
            </a:r>
            <a:r>
              <a:rPr lang="en-US" sz="1700" b="1" dirty="0" smtClean="0">
                <a:solidFill>
                  <a:srgbClr val="00B050"/>
                </a:solidFill>
                <a:latin typeface="Segoe Script" pitchFamily="34" charset="0"/>
              </a:rPr>
              <a:t>10</a:t>
            </a:r>
            <a:r>
              <a:rPr lang="ru-RU" sz="1700" b="1" dirty="0" smtClean="0">
                <a:solidFill>
                  <a:srgbClr val="00B050"/>
                </a:solidFill>
                <a:latin typeface="Segoe Script" pitchFamily="34" charset="0"/>
              </a:rPr>
              <a:t>.</a:t>
            </a:r>
            <a:r>
              <a:rPr lang="ru-RU" sz="1700" b="1" dirty="0">
                <a:solidFill>
                  <a:srgbClr val="00B050"/>
                </a:solidFill>
                <a:latin typeface="Segoe Script" pitchFamily="34" charset="0"/>
              </a:rPr>
              <a:t> </a:t>
            </a:r>
            <a:r>
              <a:rPr lang="uk-UA" sz="1700" dirty="0" smtClean="0">
                <a:latin typeface="Segoe Script" pitchFamily="34" charset="0"/>
              </a:rPr>
              <a:t>Процес </a:t>
            </a:r>
            <a:r>
              <a:rPr lang="uk-UA" sz="1700" dirty="0">
                <a:latin typeface="Segoe Script" pitchFamily="34" charset="0"/>
              </a:rPr>
              <a:t>ціноутворення в агропромислових формуваннях.</a:t>
            </a:r>
          </a:p>
          <a:p>
            <a:r>
              <a:rPr lang="ru-RU" sz="1700" b="1" dirty="0">
                <a:solidFill>
                  <a:srgbClr val="00B050"/>
                </a:solidFill>
                <a:latin typeface="Segoe Script" pitchFamily="34" charset="0"/>
              </a:rPr>
              <a:t>ТЕМА </a:t>
            </a:r>
            <a:r>
              <a:rPr lang="en-US" sz="1700" b="1" dirty="0" smtClean="0">
                <a:solidFill>
                  <a:srgbClr val="00B050"/>
                </a:solidFill>
                <a:latin typeface="Segoe Script" pitchFamily="34" charset="0"/>
              </a:rPr>
              <a:t>11</a:t>
            </a:r>
            <a:r>
              <a:rPr lang="ru-RU" sz="1700" b="1" dirty="0" smtClean="0">
                <a:solidFill>
                  <a:srgbClr val="00B050"/>
                </a:solidFill>
                <a:latin typeface="Segoe Script" pitchFamily="34" charset="0"/>
              </a:rPr>
              <a:t>.</a:t>
            </a:r>
            <a:r>
              <a:rPr lang="ru-RU" sz="1700" b="1" dirty="0">
                <a:solidFill>
                  <a:srgbClr val="00B050"/>
                </a:solidFill>
                <a:latin typeface="Segoe Script" pitchFamily="34" charset="0"/>
              </a:rPr>
              <a:t> </a:t>
            </a:r>
            <a:r>
              <a:rPr lang="uk-UA" sz="1700" dirty="0" smtClean="0">
                <a:latin typeface="Segoe Script" pitchFamily="34" charset="0"/>
              </a:rPr>
              <a:t>Організація </a:t>
            </a:r>
            <a:r>
              <a:rPr lang="uk-UA" sz="1700" dirty="0">
                <a:latin typeface="Segoe Script" pitchFamily="34" charset="0"/>
              </a:rPr>
              <a:t>аграрного ринку.</a:t>
            </a:r>
          </a:p>
          <a:p>
            <a:r>
              <a:rPr lang="ru-RU" sz="1700" b="1" dirty="0">
                <a:solidFill>
                  <a:srgbClr val="00B050"/>
                </a:solidFill>
                <a:latin typeface="Segoe Script" pitchFamily="34" charset="0"/>
              </a:rPr>
              <a:t>ТЕМА </a:t>
            </a:r>
            <a:r>
              <a:rPr lang="en-US" sz="1700" b="1" dirty="0" smtClean="0">
                <a:solidFill>
                  <a:srgbClr val="00B050"/>
                </a:solidFill>
                <a:latin typeface="Segoe Script" pitchFamily="34" charset="0"/>
              </a:rPr>
              <a:t>12</a:t>
            </a:r>
            <a:r>
              <a:rPr lang="ru-RU" sz="1700" b="1" dirty="0" smtClean="0">
                <a:solidFill>
                  <a:srgbClr val="00B050"/>
                </a:solidFill>
                <a:latin typeface="Segoe Script" pitchFamily="34" charset="0"/>
              </a:rPr>
              <a:t>.</a:t>
            </a:r>
            <a:r>
              <a:rPr lang="ru-RU" sz="1700" b="1" dirty="0">
                <a:solidFill>
                  <a:srgbClr val="00B050"/>
                </a:solidFill>
                <a:latin typeface="Segoe Script" pitchFamily="34" charset="0"/>
              </a:rPr>
              <a:t> </a:t>
            </a:r>
            <a:r>
              <a:rPr lang="uk-UA" sz="1700" dirty="0" smtClean="0">
                <a:latin typeface="Segoe Script" pitchFamily="34" charset="0"/>
              </a:rPr>
              <a:t>Розвиток </a:t>
            </a:r>
            <a:r>
              <a:rPr lang="uk-UA" sz="1700" dirty="0">
                <a:latin typeface="Segoe Script" pitchFamily="34" charset="0"/>
              </a:rPr>
              <a:t>ринків найважливіших видів агропромислової продукції</a:t>
            </a:r>
            <a:endParaRPr lang="uk-UA" sz="1700" b="1" dirty="0">
              <a:latin typeface="Segoe Script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77365" y="-99392"/>
            <a:ext cx="823061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Зміст</a:t>
            </a:r>
            <a:r>
              <a:rPr lang="ru-RU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uk-UA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дисципліни</a:t>
            </a:r>
            <a:r>
              <a:rPr lang="ru-RU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:</a:t>
            </a:r>
            <a:endParaRPr lang="ru-RU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4101" name="Picture 5" descr="Современный маркетинг - маркетинг, который нам нужен сегодня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3399" y="4077072"/>
            <a:ext cx="1800200" cy="1500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9152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158</TotalTime>
  <Words>178</Words>
  <Application>Microsoft Office PowerPoint</Application>
  <PresentationFormat>Экран (4:3)</PresentationFormat>
  <Paragraphs>33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МАРКЕТИНГ АГРОПРОМИСЛОВИХ ФОРМУВАНЬ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МАРКЕТИНГ АДМІНІСТРАТИВНО-ТЕРИТОРІАЛЬНИХ ОДИНИЦЬ</dc:title>
  <dc:creator>Виктория</dc:creator>
  <cp:lastModifiedBy>Виктория</cp:lastModifiedBy>
  <cp:revision>68</cp:revision>
  <dcterms:created xsi:type="dcterms:W3CDTF">2021-04-17T15:25:28Z</dcterms:created>
  <dcterms:modified xsi:type="dcterms:W3CDTF">2021-05-06T19:12:24Z</dcterms:modified>
</cp:coreProperties>
</file>