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60" d="100"/>
          <a:sy n="60" d="100"/>
        </p:scale>
        <p:origin x="-165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18.04.2021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573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18.04.2021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157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18.04.2021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184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18.04.2021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597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18.04.2021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578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18.04.2021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693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18.04.2021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351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18.04.2021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93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18.04.2021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294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18.04.2021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762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18.04.2021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30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50DEF-3860-47DD-AF12-E678574E7C97}" type="datetimeFigureOut">
              <a:rPr lang="uk-UA" smtClean="0"/>
              <a:t>18.04.2021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301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im.snau.edu.ua/kafedri/marketingu-ta-logistiki/sklad-kafedri/blyumska-danko-kseniya-valeri%d1%97vna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8458200" cy="1035546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008E40"/>
                </a:solidFill>
                <a:cs typeface="Aparajita" pitchFamily="34" charset="0"/>
              </a:rPr>
              <a:t>МІЖНАРОДНИЙ </a:t>
            </a:r>
            <a:r>
              <a:rPr lang="ru-RU" sz="3200" b="1" dirty="0" smtClean="0">
                <a:solidFill>
                  <a:srgbClr val="008E40"/>
                </a:solidFill>
                <a:cs typeface="Aparajita" pitchFamily="34" charset="0"/>
              </a:rPr>
              <a:t>МАРКЕТИНГ</a:t>
            </a:r>
            <a:endParaRPr lang="uk-UA" sz="3200" dirty="0">
              <a:solidFill>
                <a:srgbClr val="008E40"/>
              </a:solidFill>
              <a:cs typeface="Aparajit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9" y="3706"/>
            <a:ext cx="3356379" cy="112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Континентах Флаги Силуэты - Бесплатное изображение на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128792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8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51520" y="1988839"/>
            <a:ext cx="4680520" cy="32176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Кандидат економічних наук, доцент кафедри маркетингу та логістики</a:t>
            </a:r>
            <a:r>
              <a:rPr lang="uk-UA" sz="26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endParaRPr lang="uk-UA" sz="2800" b="1" dirty="0" smtClean="0">
              <a:solidFill>
                <a:srgbClr val="00B050"/>
              </a:solidFill>
              <a:latin typeface="Segoe Script" pitchFamily="34" charset="0"/>
              <a:cs typeface="Aparajita" pitchFamily="34" charset="0"/>
            </a:endParaRP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00B050"/>
                </a:solidFill>
                <a:latin typeface="Segoe Script" pitchFamily="34" charset="0"/>
                <a:cs typeface="Aparajita" pitchFamily="34" charset="0"/>
              </a:rPr>
              <a:t>Блюмська-Данько Ксенія Валеріївна</a:t>
            </a:r>
            <a:endParaRPr lang="uk-UA" b="1" dirty="0">
              <a:solidFill>
                <a:srgbClr val="00B050"/>
              </a:solidFill>
              <a:latin typeface="Segoe Script" pitchFamily="34" charset="0"/>
              <a:cs typeface="Aparajit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051" y="116632"/>
            <a:ext cx="51635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Script" pitchFamily="34" charset="0"/>
              </a:rPr>
              <a:t>Хто викладач курсу?</a:t>
            </a:r>
            <a:endParaRPr lang="uk-UA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5124" name="Picture 4" descr="Цікаві факти про інтернет - Dovidka.biz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7" y="5915524"/>
            <a:ext cx="1875159" cy="94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75159" y="6019090"/>
            <a:ext cx="7377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hlinkClick r:id="rId3"/>
              </a:rPr>
              <a:t>https://eim.snau.edu.ua/kafedri/marketingu-ta-logistiki/sklad-kafedri/blyumska-danko-kseniya-valeri%d1%97vna</a:t>
            </a:r>
            <a:r>
              <a:rPr lang="en-US" b="1" dirty="0" smtClean="0">
                <a:solidFill>
                  <a:srgbClr val="0070C0"/>
                </a:solidFill>
                <a:hlinkClick r:id="rId3"/>
              </a:rPr>
              <a:t>/</a:t>
            </a:r>
            <a:r>
              <a:rPr lang="uk-UA" b="1" dirty="0" smtClean="0">
                <a:solidFill>
                  <a:srgbClr val="0070C0"/>
                </a:solidFill>
              </a:rPr>
              <a:t> 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5159" y="5549555"/>
            <a:ext cx="4645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  <a:latin typeface="Segoe Script" pitchFamily="34" charset="0"/>
              </a:rPr>
              <a:t>Детальніше про викладача тут: </a:t>
            </a:r>
          </a:p>
        </p:txBody>
      </p:sp>
      <p:pic>
        <p:nvPicPr>
          <p:cNvPr id="3074" name="Picture 2" descr="https://eim.snau.edu.ua/wp-content/uploads/2019/09/%D0%91%D0%B5%D0%B7%D1%8B%D0%BC%D1%8F%D0%BD%D0%BD%D1%8B%D0%B9-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17" y="404664"/>
            <a:ext cx="2989144" cy="447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7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188640"/>
            <a:ext cx="601216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50"/>
                </a:solidFill>
                <a:latin typeface="Segoe Script" pitchFamily="34" charset="0"/>
                <a:cs typeface="Arial" pitchFamily="34" charset="0"/>
              </a:rPr>
              <a:t>МЕТА ВИВЧЕННЯ ДИСЦИПЛІНИ: </a:t>
            </a:r>
          </a:p>
          <a:p>
            <a:pPr algn="ctr"/>
            <a:endParaRPr lang="uk-UA" sz="2000" dirty="0" smtClean="0">
              <a:latin typeface="Segoe Script" pitchFamily="34" charset="0"/>
            </a:endParaRPr>
          </a:p>
          <a:p>
            <a:pPr algn="ctr"/>
            <a:r>
              <a:rPr lang="uk-UA" sz="2000" dirty="0" smtClean="0">
                <a:latin typeface="Segoe Script" pitchFamily="34" charset="0"/>
              </a:rPr>
              <a:t>дослідження </a:t>
            </a:r>
            <a:r>
              <a:rPr lang="uk-UA" sz="2000" dirty="0">
                <a:latin typeface="Segoe Script" pitchFamily="34" charset="0"/>
              </a:rPr>
              <a:t>системи міжнародної маркетингової діяльності, з вивченням особливостей функціонування міжнародних ринків та можливостей впливу на його учасників.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3473" y="3501008"/>
            <a:ext cx="66382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>
                <a:latin typeface="Arial" pitchFamily="34" charset="0"/>
                <a:cs typeface="Arial" pitchFamily="34" charset="0"/>
              </a:rPr>
              <a:t> </a:t>
            </a:r>
            <a:r>
              <a:rPr lang="uk-UA" sz="2400" b="1" dirty="0" smtClean="0">
                <a:solidFill>
                  <a:srgbClr val="00B050"/>
                </a:solidFill>
                <a:latin typeface="Segoe Script" pitchFamily="34" charset="0"/>
                <a:cs typeface="Arial" pitchFamily="34" charset="0"/>
              </a:rPr>
              <a:t>ЗАВДАННЯ  ДИСЦИПЛІНИ: </a:t>
            </a:r>
            <a:endParaRPr lang="uk-UA" sz="2400" b="1" dirty="0" smtClean="0">
              <a:solidFill>
                <a:srgbClr val="00B050"/>
              </a:solidFill>
              <a:latin typeface="Segoe Script" pitchFamily="34" charset="0"/>
              <a:cs typeface="Arial" pitchFamily="34" charset="0"/>
            </a:endParaRPr>
          </a:p>
          <a:p>
            <a:pPr algn="ctr"/>
            <a:endParaRPr lang="uk-UA" sz="2400" b="1" dirty="0" smtClean="0">
              <a:solidFill>
                <a:srgbClr val="00B050"/>
              </a:solidFill>
              <a:latin typeface="Segoe Script" pitchFamily="34" charset="0"/>
              <a:cs typeface="Arial" pitchFamily="34" charset="0"/>
            </a:endParaRPr>
          </a:p>
          <a:p>
            <a:pPr algn="ctr"/>
            <a:r>
              <a:rPr lang="uk-UA" sz="2000" dirty="0">
                <a:latin typeface="Segoe Script" pitchFamily="34" charset="0"/>
              </a:rPr>
              <a:t>формування глибоких професійних знань у фахівців із спеціальності «Маркетинг», набуття студентами навичок роботи в сфері міжнародного маркетингу</a:t>
            </a:r>
            <a:endParaRPr lang="uk-UA" dirty="0">
              <a:latin typeface="Segoe Script" pitchFamily="34" charset="0"/>
              <a:cs typeface="Arial" pitchFamily="34" charset="0"/>
            </a:endParaRPr>
          </a:p>
        </p:txBody>
      </p:sp>
      <p:pic>
        <p:nvPicPr>
          <p:cNvPr id="2050" name="Picture 2" descr="International Call Rates, Rates For Inte #1521899 - PNG Images - PNG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27383"/>
            <a:ext cx="271458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32 идеи контента для соцсетей - Веб-студия «UNIPROMO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47899"/>
            <a:ext cx="2411760" cy="296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78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Управління маркетингом в системі 1C:Підприємство CR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053" y="1951892"/>
            <a:ext cx="2672479" cy="194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7" y="144496"/>
            <a:ext cx="86900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50"/>
                </a:solidFill>
                <a:latin typeface="Segoe Script" pitchFamily="34" charset="0"/>
              </a:rPr>
              <a:t>Вивчивши курс, ви отримаєте відповіді на такі питання як:</a:t>
            </a:r>
            <a:endParaRPr lang="uk-UA" sz="2400" b="1" dirty="0">
              <a:solidFill>
                <a:srgbClr val="00B050"/>
              </a:solidFill>
              <a:latin typeface="Segoe Scrip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740214"/>
            <a:ext cx="22905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F0"/>
                </a:solidFill>
                <a:latin typeface="Segoe Script" pitchFamily="34" charset="0"/>
              </a:rPr>
              <a:t>Як </a:t>
            </a:r>
            <a:r>
              <a:rPr lang="uk-UA" sz="1600" b="1" dirty="0" smtClean="0">
                <a:solidFill>
                  <a:srgbClr val="00B0F0"/>
                </a:solidFill>
                <a:latin typeface="Segoe Script" pitchFamily="34" charset="0"/>
              </a:rPr>
              <a:t>здійснюється управління міжнародною </a:t>
            </a:r>
            <a:r>
              <a:rPr lang="ru-RU" sz="1600" b="1" dirty="0" smtClean="0">
                <a:solidFill>
                  <a:srgbClr val="00B0F0"/>
                </a:solidFill>
                <a:latin typeface="Segoe Script" pitchFamily="34" charset="0"/>
              </a:rPr>
              <a:t>маркетинговою </a:t>
            </a:r>
            <a:r>
              <a:rPr lang="uk-UA" sz="1600" b="1" dirty="0" smtClean="0">
                <a:solidFill>
                  <a:srgbClr val="00B0F0"/>
                </a:solidFill>
                <a:latin typeface="Segoe Script" pitchFamily="34" charset="0"/>
              </a:rPr>
              <a:t>діяльністю</a:t>
            </a:r>
            <a:r>
              <a:rPr lang="uk-UA" sz="1600" b="1" dirty="0" smtClean="0">
                <a:solidFill>
                  <a:srgbClr val="00B0F0"/>
                </a:solidFill>
                <a:latin typeface="Segoe Script" pitchFamily="34" charset="0"/>
              </a:rPr>
              <a:t>?</a:t>
            </a:r>
            <a:endParaRPr lang="uk-UA" sz="1600" b="1" dirty="0">
              <a:solidFill>
                <a:srgbClr val="00B0F0"/>
              </a:solidFill>
              <a:latin typeface="Segoe Script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381" y="763069"/>
            <a:ext cx="2572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Segoe Script" pitchFamily="34" charset="0"/>
              </a:rPr>
              <a:t>В чому особливості міжнародного маркетингу? </a:t>
            </a:r>
            <a:endParaRPr lang="uk-UA" b="1" dirty="0">
              <a:solidFill>
                <a:srgbClr val="0070C0"/>
              </a:solidFill>
              <a:latin typeface="Segoe Script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5021" y="2970308"/>
            <a:ext cx="2628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7030A0"/>
                </a:solidFill>
                <a:latin typeface="Segoe Script" pitchFamily="34" charset="0"/>
              </a:rPr>
              <a:t>Які моделі виходу підприємства на світовий ринок?</a:t>
            </a:r>
            <a:endParaRPr lang="uk-UA" b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06242" y="3893638"/>
            <a:ext cx="23734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  <a:latin typeface="Segoe Script" pitchFamily="34" charset="0"/>
              </a:rPr>
              <a:t>Як правильно обрати зарубіжний	 цільовий ринок? </a:t>
            </a:r>
            <a:endParaRPr lang="uk-UA" b="1" dirty="0">
              <a:solidFill>
                <a:srgbClr val="00B050"/>
              </a:solidFill>
              <a:latin typeface="Segoe Script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9986" y="3888210"/>
            <a:ext cx="23734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  <a:latin typeface="Segoe Script" pitchFamily="34" charset="0"/>
              </a:rPr>
              <a:t>Як проводяться міжнародні маркетингові дослідження? </a:t>
            </a:r>
            <a:endParaRPr lang="uk-UA" b="1" dirty="0">
              <a:solidFill>
                <a:srgbClr val="00B050"/>
              </a:solidFill>
              <a:latin typeface="Segoe Script" pitchFamily="34" charset="0"/>
            </a:endParaRPr>
          </a:p>
        </p:txBody>
      </p:sp>
      <p:pic>
        <p:nvPicPr>
          <p:cNvPr id="3100" name="Picture 28" descr="Question mark earth stock illustration. Illustration of think - 1171156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3"/>
          <a:stretch/>
        </p:blipFill>
        <p:spPr bwMode="auto">
          <a:xfrm>
            <a:off x="3471170" y="981659"/>
            <a:ext cx="1916703" cy="17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ial an International Number » Prank Call P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83" y="1842529"/>
            <a:ext cx="2045681" cy="204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Экспорт ЕАЭС в третьи страны превысил импорт на 67.7%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197" y="3893638"/>
            <a:ext cx="2750522" cy="192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Як визначити свою цільову аудиторію? Особливості аналізу Ц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424" y="5088539"/>
            <a:ext cx="2664505" cy="171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Свой гость, Маркетинг на Restoranoff.r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7" y="5007591"/>
            <a:ext cx="2761834" cy="163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74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ирамида потребностей а маслоу включает. Уровни основных человеческих  потребностей по А.Масло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736" y="4192201"/>
            <a:ext cx="3203848" cy="266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4529" y="924910"/>
            <a:ext cx="67964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B050"/>
                </a:solidFill>
                <a:latin typeface="Segoe Script" pitchFamily="34" charset="0"/>
              </a:rPr>
              <a:t>Тема 1. </a:t>
            </a:r>
            <a:r>
              <a:rPr lang="uk-UA" dirty="0">
                <a:latin typeface="Segoe Script" pitchFamily="34" charset="0"/>
              </a:rPr>
              <a:t>Зміст та завдання міжнародного маркетингу</a:t>
            </a:r>
          </a:p>
          <a:p>
            <a:r>
              <a:rPr lang="uk-UA" b="1" dirty="0">
                <a:solidFill>
                  <a:srgbClr val="00B050"/>
                </a:solidFill>
                <a:latin typeface="Segoe Script" pitchFamily="34" charset="0"/>
              </a:rPr>
              <a:t>Тема 2. </a:t>
            </a:r>
            <a:r>
              <a:rPr lang="uk-UA" dirty="0">
                <a:latin typeface="Segoe Script" pitchFamily="34" charset="0"/>
              </a:rPr>
              <a:t>Середовище міжнародного маркетингу</a:t>
            </a:r>
          </a:p>
          <a:p>
            <a:r>
              <a:rPr lang="uk-UA" b="1" dirty="0">
                <a:solidFill>
                  <a:srgbClr val="00B050"/>
                </a:solidFill>
                <a:latin typeface="Segoe Script" pitchFamily="34" charset="0"/>
              </a:rPr>
              <a:t>Тема 3. </a:t>
            </a:r>
            <a:r>
              <a:rPr lang="uk-UA" dirty="0">
                <a:latin typeface="Segoe Script" pitchFamily="34" charset="0"/>
              </a:rPr>
              <a:t>Міжнародні маркетингові дослідження</a:t>
            </a:r>
          </a:p>
          <a:p>
            <a:r>
              <a:rPr lang="uk-UA" b="1" dirty="0">
                <a:solidFill>
                  <a:srgbClr val="00B050"/>
                </a:solidFill>
                <a:latin typeface="Segoe Script" pitchFamily="34" charset="0"/>
              </a:rPr>
              <a:t>Тема 4. </a:t>
            </a:r>
            <a:r>
              <a:rPr lang="uk-UA" dirty="0">
                <a:latin typeface="Segoe Script" pitchFamily="34" charset="0"/>
              </a:rPr>
              <a:t>Сегментація та вибір зарубіжного цільового ринку</a:t>
            </a:r>
          </a:p>
          <a:p>
            <a:r>
              <a:rPr lang="uk-UA" b="1" dirty="0">
                <a:solidFill>
                  <a:srgbClr val="00B050"/>
                </a:solidFill>
                <a:latin typeface="Segoe Script" pitchFamily="34" charset="0"/>
              </a:rPr>
              <a:t>Тема 5. </a:t>
            </a:r>
            <a:r>
              <a:rPr lang="uk-UA" dirty="0">
                <a:latin typeface="Segoe Script" pitchFamily="34" charset="0"/>
              </a:rPr>
              <a:t>Позиціонування на міжнародному ринку</a:t>
            </a:r>
          </a:p>
          <a:p>
            <a:r>
              <a:rPr lang="uk-UA" b="1" dirty="0">
                <a:solidFill>
                  <a:srgbClr val="00B050"/>
                </a:solidFill>
                <a:latin typeface="Segoe Script" pitchFamily="34" charset="0"/>
              </a:rPr>
              <a:t>Тема 6. </a:t>
            </a:r>
            <a:r>
              <a:rPr lang="uk-UA" dirty="0">
                <a:latin typeface="Segoe Script" pitchFamily="34" charset="0"/>
              </a:rPr>
              <a:t>Моделі виходу підприємства на зовнішні ринки</a:t>
            </a:r>
          </a:p>
          <a:p>
            <a:r>
              <a:rPr lang="uk-UA" b="1" dirty="0">
                <a:solidFill>
                  <a:srgbClr val="00B050"/>
                </a:solidFill>
                <a:latin typeface="Segoe Script" pitchFamily="34" charset="0"/>
              </a:rPr>
              <a:t>Тема 7. </a:t>
            </a:r>
            <a:r>
              <a:rPr lang="uk-UA" dirty="0">
                <a:latin typeface="Segoe Script" pitchFamily="34" charset="0"/>
              </a:rPr>
              <a:t>Товарна політика на зовнішніх ринках</a:t>
            </a:r>
          </a:p>
          <a:p>
            <a:r>
              <a:rPr lang="uk-UA" b="1" dirty="0">
                <a:solidFill>
                  <a:srgbClr val="00B050"/>
                </a:solidFill>
                <a:latin typeface="Segoe Script" pitchFamily="34" charset="0"/>
              </a:rPr>
              <a:t>Тема 8. </a:t>
            </a:r>
            <a:r>
              <a:rPr lang="uk-UA" dirty="0">
                <a:latin typeface="Segoe Script" pitchFamily="34" charset="0"/>
              </a:rPr>
              <a:t>Збутова політика в системі міжнародного маркетингу</a:t>
            </a:r>
          </a:p>
          <a:p>
            <a:r>
              <a:rPr lang="uk-UA" b="1" dirty="0">
                <a:solidFill>
                  <a:srgbClr val="00B050"/>
                </a:solidFill>
                <a:latin typeface="Segoe Script" pitchFamily="34" charset="0"/>
              </a:rPr>
              <a:t>Тема 9. </a:t>
            </a:r>
            <a:r>
              <a:rPr lang="uk-UA" dirty="0">
                <a:latin typeface="Segoe Script" pitchFamily="34" charset="0"/>
              </a:rPr>
              <a:t>Міжнародні маркетингові комунікації</a:t>
            </a:r>
          </a:p>
          <a:p>
            <a:r>
              <a:rPr lang="uk-UA" b="1" dirty="0">
                <a:solidFill>
                  <a:srgbClr val="00B050"/>
                </a:solidFill>
                <a:latin typeface="Segoe Script" pitchFamily="34" charset="0"/>
              </a:rPr>
              <a:t>Тема 10. </a:t>
            </a:r>
            <a:r>
              <a:rPr lang="uk-UA" dirty="0">
                <a:latin typeface="Segoe Script" pitchFamily="34" charset="0"/>
              </a:rPr>
              <a:t>Цінова політика в системі міжнародного маркетингу</a:t>
            </a:r>
          </a:p>
          <a:p>
            <a:r>
              <a:rPr lang="uk-UA" b="1" dirty="0">
                <a:solidFill>
                  <a:srgbClr val="00B050"/>
                </a:solidFill>
                <a:latin typeface="Segoe Script" pitchFamily="34" charset="0"/>
              </a:rPr>
              <a:t>Тема 11. </a:t>
            </a:r>
            <a:r>
              <a:rPr lang="uk-UA" dirty="0">
                <a:latin typeface="Segoe Script" pitchFamily="34" charset="0"/>
              </a:rPr>
              <a:t>Менеджмент міжнародної маркетингової діяльності</a:t>
            </a:r>
          </a:p>
          <a:p>
            <a:r>
              <a:rPr lang="uk-UA" b="1" dirty="0">
                <a:solidFill>
                  <a:srgbClr val="00B050"/>
                </a:solidFill>
                <a:latin typeface="Segoe Script" pitchFamily="34" charset="0"/>
              </a:rPr>
              <a:t>Тема 12. </a:t>
            </a:r>
            <a:r>
              <a:rPr lang="uk-UA" dirty="0">
                <a:latin typeface="Segoe Script" pitchFamily="34" charset="0"/>
              </a:rPr>
              <a:t>Особливості реалізації принципів міжнародного маркетингу в Україні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7365" y="-99392"/>
            <a:ext cx="82306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Зміст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дисципліни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91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189</Words>
  <Application>Microsoft Office PowerPoint</Application>
  <PresentationFormat>Экран (4:3)</PresentationFormat>
  <Paragraphs>32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МІЖНАРОДНИЙ МАРКЕТИНГ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 АДМІНІСТРАТИВНО-ТЕРИТОРІАЛЬНИХ ОДИНИЦЬ</dc:title>
  <dc:creator>Виктория</dc:creator>
  <cp:lastModifiedBy>Виктория</cp:lastModifiedBy>
  <cp:revision>63</cp:revision>
  <dcterms:created xsi:type="dcterms:W3CDTF">2021-04-17T15:25:28Z</dcterms:created>
  <dcterms:modified xsi:type="dcterms:W3CDTF">2021-04-18T18:21:30Z</dcterms:modified>
</cp:coreProperties>
</file>