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60" d="100"/>
          <a:sy n="60" d="100"/>
        </p:scale>
        <p:origin x="-165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573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157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184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597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578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693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06.05.2021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351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06.05.2021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693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06.05.2021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294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762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307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50DEF-3860-47DD-AF12-E678574E7C97}" type="datetimeFigureOut">
              <a:rPr lang="uk-UA" smtClean="0"/>
              <a:t>06.05.2021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301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im.snau.edu.ua/kafedri/marketingu-ta-logistiki/sklad-kafedri/onopriyenko-irina-mikola%d1%97vna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Маркетинговое Планирование Стоковые фотографии - FreeImage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253" y="1098969"/>
            <a:ext cx="5112568" cy="4470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555141"/>
            <a:ext cx="8458200" cy="10355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8E40"/>
                </a:solidFill>
                <a:cs typeface="Aparajita" pitchFamily="34" charset="0"/>
              </a:rPr>
              <a:t>МАРКЕТИНГОВЕ ПЛАНУВАННЯ І КОНТРОЛЬ</a:t>
            </a:r>
            <a:endParaRPr lang="uk-UA" sz="3200" dirty="0">
              <a:solidFill>
                <a:srgbClr val="008E40"/>
              </a:solidFill>
              <a:cs typeface="Aparajita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99" y="3706"/>
            <a:ext cx="3356379" cy="112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58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611560" y="1988839"/>
            <a:ext cx="4320480" cy="321760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Кандидат економічних наук, доцент кафедри маркетингу та логістики</a:t>
            </a:r>
            <a:r>
              <a:rPr lang="uk-UA" sz="26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ctr">
              <a:buNone/>
            </a:pPr>
            <a:endParaRPr lang="uk-UA" sz="2800" b="1" dirty="0" smtClean="0">
              <a:solidFill>
                <a:srgbClr val="00B050"/>
              </a:solidFill>
              <a:latin typeface="Segoe Script" pitchFamily="34" charset="0"/>
              <a:cs typeface="Aparajita" pitchFamily="34" charset="0"/>
            </a:endParaRPr>
          </a:p>
          <a:p>
            <a:pPr marL="0" indent="0" algn="ctr">
              <a:buNone/>
            </a:pPr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  <a:cs typeface="Aparajita" pitchFamily="34" charset="0"/>
              </a:rPr>
              <a:t>Онопрієнко Ірина Миколаївна </a:t>
            </a:r>
            <a:endParaRPr lang="uk-UA" b="1" dirty="0">
              <a:solidFill>
                <a:srgbClr val="00B050"/>
              </a:solidFill>
              <a:latin typeface="Segoe Script" pitchFamily="34" charset="0"/>
              <a:cs typeface="Aparajit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051" y="116632"/>
            <a:ext cx="51635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egoe Script" pitchFamily="34" charset="0"/>
              </a:rPr>
              <a:t>Хто викладач курсу?</a:t>
            </a:r>
            <a:endParaRPr lang="uk-UA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640" y="414233"/>
            <a:ext cx="3024336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 descr="Цікаві факти про інтернет - Dovidka.biz.u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7" y="5915524"/>
            <a:ext cx="1875159" cy="94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875159" y="6019090"/>
            <a:ext cx="7377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hlinkClick r:id="rId4"/>
              </a:rPr>
              <a:t>https://eim.snau.edu.ua/kafedri/marketingu-ta-logistiki/sklad-kafedri/onopriyenko-irina-mikola%d1%97vna/</a:t>
            </a:r>
            <a:r>
              <a:rPr lang="uk-UA" b="1" dirty="0" smtClean="0">
                <a:solidFill>
                  <a:srgbClr val="0070C0"/>
                </a:solidFill>
              </a:rPr>
              <a:t> 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75159" y="5549555"/>
            <a:ext cx="4645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  <a:latin typeface="Segoe Script" pitchFamily="34" charset="0"/>
              </a:rPr>
              <a:t>Детальніше про викладача тут: </a:t>
            </a:r>
          </a:p>
        </p:txBody>
      </p:sp>
    </p:spTree>
    <p:extLst>
      <p:ext uri="{BB962C8B-B14F-4D97-AF65-F5344CB8AC3E}">
        <p14:creationId xmlns:p14="http://schemas.microsoft.com/office/powerpoint/2010/main" val="387474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Маркетинговый план в бизнес плане: пример и этапы разработки маркетингового  планирова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2676"/>
            <a:ext cx="3580506" cy="206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131840" y="188640"/>
            <a:ext cx="601216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МЕТА ВИВЧЕННЯ ДИСЦИПЛІНИ: </a:t>
            </a:r>
          </a:p>
          <a:p>
            <a:pPr algn="ctr"/>
            <a:endParaRPr lang="uk-UA" sz="2000" b="1" i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uk-UA" dirty="0">
                <a:latin typeface="Segoe Script" pitchFamily="34" charset="0"/>
              </a:rPr>
              <a:t>формування у студентів системи необхідних теоретичних знань і практичних навичок зі здійснення планової та контрольно-аналітичної роботи на підприємствах різних організаційно-правових форм і форм власності в умовах ринку</a:t>
            </a:r>
            <a:endParaRPr lang="uk-UA" dirty="0">
              <a:latin typeface="Segoe Script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212976"/>
            <a:ext cx="6638234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i="1" dirty="0">
                <a:latin typeface="Arial" pitchFamily="34" charset="0"/>
                <a:cs typeface="Arial" pitchFamily="34" charset="0"/>
              </a:rPr>
              <a:t> </a:t>
            </a:r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ЗАВДАННЯ  ДИСЦИПЛІНИ: </a:t>
            </a:r>
          </a:p>
          <a:p>
            <a:pPr algn="ctr"/>
            <a:endParaRPr lang="uk-UA" sz="2000" b="1" i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uk-UA" dirty="0">
                <a:latin typeface="Segoe Script" pitchFamily="34" charset="0"/>
              </a:rPr>
              <a:t>засвоєння студентами основних принципів і методів маркетингового планування виробничо-господарської діяльності; </a:t>
            </a:r>
            <a:endParaRPr lang="uk-UA" dirty="0" smtClean="0">
              <a:latin typeface="Segoe Script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uk-UA" dirty="0" smtClean="0">
                <a:latin typeface="Segoe Script" pitchFamily="34" charset="0"/>
              </a:rPr>
              <a:t>набуття </a:t>
            </a:r>
            <a:r>
              <a:rPr lang="uk-UA" dirty="0">
                <a:latin typeface="Segoe Script" pitchFamily="34" charset="0"/>
              </a:rPr>
              <a:t>практичних навичок з розроблення поточних, оперативно-календарних та стратегічних планів підприємства</a:t>
            </a:r>
            <a:r>
              <a:rPr lang="uk-UA" dirty="0" smtClean="0">
                <a:latin typeface="Segoe Script" pitchFamily="34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uk-UA" dirty="0" smtClean="0">
                <a:latin typeface="Segoe Script" pitchFamily="34" charset="0"/>
              </a:rPr>
              <a:t>набуття </a:t>
            </a:r>
            <a:r>
              <a:rPr lang="uk-UA" dirty="0">
                <a:latin typeface="Segoe Script" pitchFamily="34" charset="0"/>
              </a:rPr>
              <a:t>знань з організації маркетингового планування на підприємстві, а також здійснення контрольно-аналітичної роботи.</a:t>
            </a:r>
            <a:endParaRPr lang="uk-UA" dirty="0">
              <a:latin typeface="Segoe Script" pitchFamily="34" charset="0"/>
              <a:cs typeface="Arial" pitchFamily="34" charset="0"/>
            </a:endParaRPr>
          </a:p>
        </p:txBody>
      </p:sp>
      <p:pic>
        <p:nvPicPr>
          <p:cNvPr id="2050" name="Picture 2" descr="План маркетинга компании - разработка и пример плана в видеоуроках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371" y="4221088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78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Маркетинговий план штамп — Стоковий вектор © roxanabalint #3417966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46" y="1847917"/>
            <a:ext cx="2395622" cy="184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7" y="144496"/>
            <a:ext cx="8690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</a:rPr>
              <a:t>Вивчивши курс, ви отримаєте відповіді на такі питання як:</a:t>
            </a:r>
            <a:endParaRPr lang="uk-UA" sz="2400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31200" y="827150"/>
            <a:ext cx="28521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B0F0"/>
                </a:solidFill>
                <a:latin typeface="Segoe Script" pitchFamily="34" charset="0"/>
              </a:rPr>
              <a:t>В чому різниця між тактичним та оперативним плануванням?</a:t>
            </a:r>
            <a:endParaRPr lang="uk-UA" b="1" dirty="0">
              <a:solidFill>
                <a:srgbClr val="00B0F0"/>
              </a:solidFill>
              <a:latin typeface="Segoe Script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286" y="1063379"/>
            <a:ext cx="25720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Segoe Script" pitchFamily="34" charset="0"/>
              </a:rPr>
              <a:t>Як скласти маркетинговий план? </a:t>
            </a:r>
            <a:endParaRPr lang="uk-UA" b="1" dirty="0">
              <a:solidFill>
                <a:srgbClr val="0070C0"/>
              </a:solidFill>
              <a:latin typeface="Segoe Script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62004" y="2941129"/>
            <a:ext cx="22905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7030A0"/>
                </a:solidFill>
                <a:latin typeface="Segoe Script" pitchFamily="34" charset="0"/>
              </a:rPr>
              <a:t>Яким чином здійснюється контроль за маркетинговою діяльністю?</a:t>
            </a:r>
            <a:endParaRPr lang="uk-UA" b="1" dirty="0">
              <a:solidFill>
                <a:srgbClr val="7030A0"/>
              </a:solidFill>
              <a:latin typeface="Segoe Script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640055" y="3580102"/>
            <a:ext cx="23734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8E40"/>
                </a:solidFill>
                <a:latin typeface="Segoe Script" pitchFamily="34" charset="0"/>
              </a:rPr>
              <a:t>Який зміст </a:t>
            </a:r>
            <a:r>
              <a:rPr lang="uk-UA" b="1" dirty="0">
                <a:solidFill>
                  <a:srgbClr val="008E40"/>
                </a:solidFill>
                <a:latin typeface="Segoe Script" pitchFamily="34" charset="0"/>
              </a:rPr>
              <a:t>маркетингового бізнес-плану</a:t>
            </a:r>
            <a:r>
              <a:rPr lang="uk-UA" b="1" dirty="0" smtClean="0">
                <a:solidFill>
                  <a:srgbClr val="008E40"/>
                </a:solidFill>
                <a:latin typeface="Segoe Script" pitchFamily="34" charset="0"/>
              </a:rPr>
              <a:t>? </a:t>
            </a:r>
            <a:endParaRPr lang="uk-UA" b="1" dirty="0">
              <a:solidFill>
                <a:srgbClr val="008E40"/>
              </a:solidFill>
              <a:latin typeface="Segoe Script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29986" y="3764768"/>
            <a:ext cx="237347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</a:rPr>
              <a:t>Як пов'язані між собою маркетинговий план та стратегія ? </a:t>
            </a:r>
            <a:endParaRPr lang="uk-UA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pic>
        <p:nvPicPr>
          <p:cNvPr id="3100" name="Picture 28" descr="Question mark earth stock illustration. Illustration of think - 11711560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53"/>
          <a:stretch/>
        </p:blipFill>
        <p:spPr bwMode="auto">
          <a:xfrm>
            <a:off x="3471170" y="981659"/>
            <a:ext cx="1916703" cy="179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Обои маркетинг, плпнирование, бизнес-план картинки на рабочий стол, раздел  рендеринг - скачать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144" y="4418457"/>
            <a:ext cx="3190753" cy="2036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6" descr="Пункт бизнес-плана - описание маркетинговой и рекламной политики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465" y="4617820"/>
            <a:ext cx="1799006" cy="1860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Вырасти свой бизнес - статьи 2015 года, понимание и гиды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2" t="5863" r="6043" b="6556"/>
          <a:stretch/>
        </p:blipFill>
        <p:spPr bwMode="auto">
          <a:xfrm>
            <a:off x="22435" y="5233498"/>
            <a:ext cx="2459420" cy="162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Онлайн-курс &quot;Прыжок в сетевой маркетинг. Начинай, расти, зарабатывай&quot; -  Образовательная платформа Lecter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764" y="2115977"/>
            <a:ext cx="2328577" cy="1309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74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Исследование – ГУП «Центр сертификации туристских услуг» в Ташкент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195" y="1988840"/>
            <a:ext cx="3407806" cy="2474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0065" y="1340768"/>
            <a:ext cx="679643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ТЕМА 1. </a:t>
            </a:r>
            <a:r>
              <a:rPr lang="uk-UA" sz="2000" dirty="0">
                <a:latin typeface="Segoe Script" pitchFamily="34" charset="0"/>
              </a:rPr>
              <a:t>Сутність та методологія маркетингового планування і контролю</a:t>
            </a:r>
            <a:r>
              <a:rPr lang="uk-UA" sz="2000" dirty="0" smtClean="0">
                <a:latin typeface="Segoe Script" pitchFamily="34" charset="0"/>
              </a:rPr>
              <a:t>.</a:t>
            </a:r>
          </a:p>
          <a:p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ТЕМА 2. </a:t>
            </a:r>
            <a:r>
              <a:rPr lang="uk-UA" sz="2000" dirty="0">
                <a:latin typeface="Segoe Script" pitchFamily="34" charset="0"/>
              </a:rPr>
              <a:t>Організація маркетингового планування і контролю на підприємстві. </a:t>
            </a:r>
            <a:endParaRPr lang="uk-UA" sz="2000" dirty="0" smtClean="0">
              <a:latin typeface="Segoe Script" pitchFamily="34" charset="0"/>
            </a:endParaRPr>
          </a:p>
          <a:p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ТЕМА 3. </a:t>
            </a:r>
            <a:r>
              <a:rPr lang="uk-UA" sz="2000" dirty="0">
                <a:latin typeface="Segoe Script" pitchFamily="34" charset="0"/>
              </a:rPr>
              <a:t>Тактичне й оперативне планування </a:t>
            </a:r>
            <a:r>
              <a:rPr lang="uk-UA" sz="2000" dirty="0" smtClean="0">
                <a:latin typeface="Segoe Script" pitchFamily="34" charset="0"/>
              </a:rPr>
              <a:t>маркетингу</a:t>
            </a:r>
          </a:p>
          <a:p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ТЕМА 4. </a:t>
            </a:r>
            <a:r>
              <a:rPr lang="uk-UA" sz="2000" dirty="0">
                <a:latin typeface="Segoe Script" pitchFamily="34" charset="0"/>
              </a:rPr>
              <a:t>Особливості стратегічного маркетингового планування</a:t>
            </a:r>
            <a:endParaRPr lang="uk-UA" sz="2000" b="1" dirty="0">
              <a:latin typeface="Segoe Script" pitchFamily="34" charset="0"/>
            </a:endParaRPr>
          </a:p>
          <a:p>
            <a:r>
              <a:rPr lang="ru-RU" sz="2000" b="1" dirty="0">
                <a:solidFill>
                  <a:srgbClr val="00B050"/>
                </a:solidFill>
                <a:latin typeface="Segoe Script" pitchFamily="34" charset="0"/>
              </a:rPr>
              <a:t>ТЕМА </a:t>
            </a:r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5. </a:t>
            </a:r>
            <a:r>
              <a:rPr lang="uk-UA" sz="2000" dirty="0">
                <a:latin typeface="Segoe Script" pitchFamily="34" charset="0"/>
              </a:rPr>
              <a:t>Процес стратегічного планування</a:t>
            </a:r>
            <a:endParaRPr lang="ru-RU" sz="2000" b="1" dirty="0">
              <a:solidFill>
                <a:srgbClr val="00B050"/>
              </a:solidFill>
              <a:latin typeface="Segoe Script" pitchFamily="34" charset="0"/>
            </a:endParaRPr>
          </a:p>
          <a:p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ТЕМА </a:t>
            </a:r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6.  </a:t>
            </a:r>
            <a:r>
              <a:rPr lang="uk-UA" sz="2000" dirty="0">
                <a:latin typeface="Segoe Script" pitchFamily="34" charset="0"/>
              </a:rPr>
              <a:t>Особливості планування і контролю товарної політики фірми</a:t>
            </a:r>
            <a:r>
              <a:rPr lang="uk-UA" sz="2000" b="1" dirty="0" smtClean="0">
                <a:latin typeface="Segoe Script" pitchFamily="34" charset="0"/>
              </a:rPr>
              <a:t>.</a:t>
            </a:r>
          </a:p>
          <a:p>
            <a:r>
              <a:rPr lang="ru-RU" sz="2000" b="1" dirty="0">
                <a:solidFill>
                  <a:srgbClr val="00B050"/>
                </a:solidFill>
                <a:latin typeface="Segoe Script" pitchFamily="34" charset="0"/>
              </a:rPr>
              <a:t>ТЕМА </a:t>
            </a:r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7.</a:t>
            </a:r>
            <a:r>
              <a:rPr lang="ru-RU" sz="2000" b="1" dirty="0">
                <a:solidFill>
                  <a:srgbClr val="00B050"/>
                </a:solidFill>
                <a:latin typeface="Segoe Script" pitchFamily="34" charset="0"/>
              </a:rPr>
              <a:t>  </a:t>
            </a:r>
            <a:r>
              <a:rPr lang="uk-UA" sz="2000" dirty="0">
                <a:latin typeface="Segoe Script" pitchFamily="34" charset="0"/>
              </a:rPr>
              <a:t>Цінова політика компанії  її планування та контроль</a:t>
            </a:r>
            <a:r>
              <a:rPr lang="uk-UA" sz="2000" b="1" dirty="0" smtClean="0">
                <a:latin typeface="Segoe Script" pitchFamily="34" charset="0"/>
              </a:rPr>
              <a:t>.</a:t>
            </a:r>
            <a:endParaRPr lang="uk-UA" sz="2000" b="1" dirty="0">
              <a:latin typeface="Segoe Script" pitchFamily="34" charset="0"/>
            </a:endParaRPr>
          </a:p>
          <a:p>
            <a:r>
              <a:rPr lang="ru-RU" sz="2000" b="1" dirty="0">
                <a:solidFill>
                  <a:srgbClr val="00B050"/>
                </a:solidFill>
                <a:latin typeface="Segoe Script" pitchFamily="34" charset="0"/>
              </a:rPr>
              <a:t>ТЕМА </a:t>
            </a:r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8.</a:t>
            </a:r>
            <a:r>
              <a:rPr lang="ru-RU" sz="2000" b="1" dirty="0">
                <a:solidFill>
                  <a:srgbClr val="00B050"/>
                </a:solidFill>
                <a:latin typeface="Segoe Script" pitchFamily="34" charset="0"/>
              </a:rPr>
              <a:t>  </a:t>
            </a:r>
            <a:r>
              <a:rPr lang="uk-UA" sz="2000" dirty="0">
                <a:latin typeface="Segoe Script" pitchFamily="34" charset="0"/>
              </a:rPr>
              <a:t>Планування політики розподілу фірми та її контроль</a:t>
            </a:r>
            <a:r>
              <a:rPr lang="uk-UA" sz="2000" dirty="0" smtClean="0">
                <a:latin typeface="Segoe Script" pitchFamily="34" charset="0"/>
              </a:rPr>
              <a:t>.</a:t>
            </a:r>
          </a:p>
          <a:p>
            <a:r>
              <a:rPr lang="ru-RU" sz="2000" b="1" dirty="0" smtClean="0">
                <a:solidFill>
                  <a:srgbClr val="00B050"/>
                </a:solidFill>
                <a:latin typeface="Segoe Script" pitchFamily="34" charset="0"/>
              </a:rPr>
              <a:t>ТЕМА 9.</a:t>
            </a:r>
            <a:r>
              <a:rPr lang="ru-RU" sz="2000" b="1" dirty="0">
                <a:solidFill>
                  <a:srgbClr val="00B050"/>
                </a:solidFill>
                <a:latin typeface="Segoe Script" pitchFamily="34" charset="0"/>
              </a:rPr>
              <a:t> </a:t>
            </a:r>
            <a:r>
              <a:rPr lang="uk-UA" sz="2000" dirty="0" smtClean="0">
                <a:latin typeface="Segoe Script" pitchFamily="34" charset="0"/>
              </a:rPr>
              <a:t>Планування </a:t>
            </a:r>
            <a:r>
              <a:rPr lang="uk-UA" sz="2000" dirty="0">
                <a:latin typeface="Segoe Script" pitchFamily="34" charset="0"/>
              </a:rPr>
              <a:t>комунікаційної політики маркетингу.</a:t>
            </a:r>
            <a:endParaRPr lang="uk-UA" sz="2000" b="1" dirty="0">
              <a:latin typeface="Segoe Script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7365" y="-99392"/>
            <a:ext cx="82306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Зміст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дисципліни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: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915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156</Words>
  <Application>Microsoft Office PowerPoint</Application>
  <PresentationFormat>Экран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МАРКЕТИНГОВЕ ПЛАНУВАННЯ І КОНТРОЛЬ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 АДМІНІСТРАТИВНО-ТЕРИТОРІАЛЬНИХ ОДИНИЦЬ</dc:title>
  <dc:creator>Виктория</dc:creator>
  <cp:lastModifiedBy>Виктория</cp:lastModifiedBy>
  <cp:revision>68</cp:revision>
  <dcterms:created xsi:type="dcterms:W3CDTF">2021-04-17T15:25:28Z</dcterms:created>
  <dcterms:modified xsi:type="dcterms:W3CDTF">2021-05-06T17:43:01Z</dcterms:modified>
</cp:coreProperties>
</file>