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73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57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18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9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78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93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51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93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9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762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0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301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im.snau.edu.ua/kafedri/marketingu-ta-logistiki/sklad-kafedri/nechiporenko-valentina-volodimirivna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8458200" cy="10355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8E40"/>
                </a:solidFill>
                <a:cs typeface="Aparajita" pitchFamily="34" charset="0"/>
              </a:rPr>
              <a:t>МАРКЕТИНГ ПРОМИСЛОВОГО ПІДПРИЄМСТВА</a:t>
            </a:r>
            <a:endParaRPr lang="uk-UA" sz="3200" dirty="0">
              <a:solidFill>
                <a:srgbClr val="008E40"/>
              </a:solidFill>
              <a:cs typeface="Aparajit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9" y="3706"/>
            <a:ext cx="3356379" cy="11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ow to Enter the B2B Market and Succeed » Technology Lou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295122" cy="369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1988839"/>
            <a:ext cx="4320480" cy="32176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Кандидат с.-г. наук, доцент кафедри маркетингу та логістики</a:t>
            </a:r>
            <a:r>
              <a:rPr lang="uk-UA" sz="26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uk-UA" sz="2800" b="1" dirty="0" smtClean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  <a:cs typeface="Aparajita" pitchFamily="34" charset="0"/>
              </a:rPr>
              <a:t>Нечипоренко Валентина Володимирівна </a:t>
            </a:r>
            <a:endParaRPr lang="uk-UA" b="1" dirty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51" y="116632"/>
            <a:ext cx="51635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34" charset="0"/>
              </a:rPr>
              <a:t>Хто викладач курсу?</a:t>
            </a:r>
            <a:endParaRPr lang="uk-UA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124" name="Picture 4" descr="Цікаві факти про інтернет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" y="5915524"/>
            <a:ext cx="1875159" cy="9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75159" y="6019090"/>
            <a:ext cx="7377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hlinkClick r:id="rId3"/>
              </a:rPr>
              <a:t>https://eim.snau.edu.ua/kafedri/marketingu-ta-logistiki/sklad-kafedri/nechiporenko-valentina-volodimirivna</a:t>
            </a:r>
            <a:r>
              <a:rPr lang="en-US" b="1" dirty="0" smtClean="0">
                <a:solidFill>
                  <a:srgbClr val="0070C0"/>
                </a:solidFill>
                <a:hlinkClick r:id="rId3"/>
              </a:rPr>
              <a:t>/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5159" y="5549555"/>
            <a:ext cx="464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Segoe Script" pitchFamily="34" charset="0"/>
              </a:rPr>
              <a:t>Детальніше про викладача тут: </a:t>
            </a:r>
          </a:p>
        </p:txBody>
      </p:sp>
      <p:pic>
        <p:nvPicPr>
          <p:cNvPr id="1026" name="Picture 2" descr="https://eim.snau.edu.ua/wp-content/uploads/2019/09/%D0%91%D0%B5%D0%B7%D1%8B%D0%BC%D1%8F%D0%BD%D0%BD%D1%8B%D0%B9-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756" y="198572"/>
            <a:ext cx="3326423" cy="497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at Is Customer Marketing? Why Use It As A Business Strategy? | Comm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4365104"/>
            <a:ext cx="2555776" cy="158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0" y="174378"/>
            <a:ext cx="2876948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188640"/>
            <a:ext cx="60121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МЕТА ВИВЧЕННЯ ДИСЦИПЛІНИ: </a:t>
            </a:r>
          </a:p>
          <a:p>
            <a:pPr algn="ctr"/>
            <a:endParaRPr lang="uk-UA" sz="20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dirty="0">
                <a:latin typeface="Segoe Script" pitchFamily="34" charset="0"/>
              </a:rPr>
              <a:t>формування наукового  світогляду  і системи  теоретичних  знань  з маркетингу промислового підприємства, сучасних концепцій його розвитку, методичних та організаційних засад використання в сучасних умовах</a:t>
            </a:r>
            <a:endParaRPr lang="uk-UA" dirty="0"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98" y="2852936"/>
            <a:ext cx="76463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ЗАВДАННЯ  ДИСЦИПЛІНИ: </a:t>
            </a:r>
          </a:p>
          <a:p>
            <a:pPr algn="ctr"/>
            <a:endParaRPr lang="uk-UA" sz="20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>
                <a:latin typeface="Segoe Script" pitchFamily="34" charset="0"/>
              </a:rPr>
              <a:t> набуття теоретичних знань і практичних навичок щодо використання принципів, методів й інструментів маркетингу промислового підприємства, сучасних концепцій його розвитку, методологічних та організаційних засад використання;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>
                <a:latin typeface="Segoe Script" pitchFamily="34" charset="0"/>
              </a:rPr>
              <a:t>організація роботи служби маркетингу у взаємодії із іншими службами на промисловому підприємстві;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>
                <a:latin typeface="Segoe Script" pitchFamily="34" charset="0"/>
              </a:rPr>
              <a:t> формування навичок розробки і планування маркетингових стратегій та їх реалізація промисловими підприємствами; організації роботи.</a:t>
            </a:r>
          </a:p>
        </p:txBody>
      </p:sp>
    </p:spTree>
    <p:extLst>
      <p:ext uri="{BB962C8B-B14F-4D97-AF65-F5344CB8AC3E}">
        <p14:creationId xmlns:p14="http://schemas.microsoft.com/office/powerpoint/2010/main" val="6387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Как использовать интернет-маркетинг для B2B? | Интернет-маркетинг для  бизне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" y="2278365"/>
            <a:ext cx="3160469" cy="180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7" y="144496"/>
            <a:ext cx="8690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</a:rPr>
              <a:t>Вивчивши курс, ви отримаєте відповіді на такі питання як:</a:t>
            </a:r>
            <a:endParaRPr lang="uk-UA" sz="2400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852724"/>
            <a:ext cx="31842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Segoe Script" pitchFamily="34" charset="0"/>
              </a:rPr>
              <a:t>Як формуються маркетингові стратегії </a:t>
            </a:r>
            <a:r>
              <a:rPr lang="uk-UA" b="1" dirty="0" smtClean="0">
                <a:solidFill>
                  <a:srgbClr val="00B0F0"/>
                </a:solidFill>
                <a:latin typeface="Segoe Script" pitchFamily="34" charset="0"/>
              </a:rPr>
              <a:t>промислових підприємств?</a:t>
            </a:r>
            <a:endParaRPr lang="uk-UA" b="1" dirty="0">
              <a:solidFill>
                <a:srgbClr val="00B0F0"/>
              </a:solidFill>
              <a:latin typeface="Segoe Scrip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286" y="1063379"/>
            <a:ext cx="2572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Segoe Script" pitchFamily="34" charset="0"/>
              </a:rPr>
              <a:t>Які найбільш ефективні інструменти на ринку В2В? </a:t>
            </a:r>
            <a:endParaRPr lang="uk-UA" b="1" dirty="0">
              <a:solidFill>
                <a:srgbClr val="0070C0"/>
              </a:solidFill>
              <a:latin typeface="Segoe Script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91423" y="2982559"/>
            <a:ext cx="3154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Segoe Script" pitchFamily="34" charset="0"/>
              </a:rPr>
              <a:t>З чого складається маркетинг-мікс </a:t>
            </a:r>
            <a:r>
              <a:rPr lang="uk-UA" b="1" dirty="0" smtClean="0">
                <a:solidFill>
                  <a:srgbClr val="7030A0"/>
                </a:solidFill>
                <a:latin typeface="Segoe Script" pitchFamily="34" charset="0"/>
              </a:rPr>
              <a:t>промислового підприємства?</a:t>
            </a:r>
            <a:endParaRPr lang="uk-UA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73546" y="3976525"/>
            <a:ext cx="27669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Які канали розподілу використовують промислові підприємства? </a:t>
            </a:r>
            <a:endParaRPr lang="uk-UA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6838" y="4086993"/>
            <a:ext cx="2901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Хто є споживачами на промисловому ринку? </a:t>
            </a:r>
            <a:endParaRPr lang="uk-UA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pic>
        <p:nvPicPr>
          <p:cNvPr id="3100" name="Picture 28" descr="Question mark earth stock illustration. Illustration of think - 1171156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3"/>
          <a:stretch/>
        </p:blipFill>
        <p:spPr bwMode="auto">
          <a:xfrm>
            <a:off x="3471170" y="981659"/>
            <a:ext cx="1916703" cy="17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elcome to Marketing in the Age of the Customer - Salesforce Blo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0" y="5010323"/>
            <a:ext cx="2454288" cy="162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Маркетингова стратегія. – Бізнес-UA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546" y="2263708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937" y="4271692"/>
            <a:ext cx="2421545" cy="238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 descr="Прикарпатські підприємства можуть планувати збут своїх товарів на споживчих  ринках ЄС (відео)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t="8592" r="14388" b="11609"/>
          <a:stretch/>
        </p:blipFill>
        <p:spPr bwMode="auto">
          <a:xfrm>
            <a:off x="6867859" y="5436948"/>
            <a:ext cx="1402173" cy="139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Why Some Businesses Don't Like Virtual Cards | PYMNT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6" y="0"/>
            <a:ext cx="2552700" cy="170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502688"/>
            <a:ext cx="874996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8E40"/>
                </a:solidFill>
                <a:latin typeface="Segoe Script" pitchFamily="34" charset="0"/>
              </a:rPr>
              <a:t>Тема 1. </a:t>
            </a:r>
            <a:r>
              <a:rPr lang="uk-UA" dirty="0">
                <a:latin typeface="Segoe Script" pitchFamily="34" charset="0"/>
              </a:rPr>
              <a:t>Сутність, завдання та концепції промислового маркетингу. </a:t>
            </a:r>
          </a:p>
          <a:p>
            <a:r>
              <a:rPr lang="uk-UA" b="1" dirty="0">
                <a:solidFill>
                  <a:srgbClr val="008E40"/>
                </a:solidFill>
                <a:latin typeface="Segoe Script" pitchFamily="34" charset="0"/>
              </a:rPr>
              <a:t>Тема 2. </a:t>
            </a:r>
            <a:r>
              <a:rPr lang="uk-UA" dirty="0">
                <a:latin typeface="Segoe Script" pitchFamily="34" charset="0"/>
              </a:rPr>
              <a:t>Суб’єкти і об’єкти маркетингу в діяльності підприємств на промисловому ринку. </a:t>
            </a:r>
          </a:p>
          <a:p>
            <a:r>
              <a:rPr lang="uk-UA" b="1" dirty="0">
                <a:solidFill>
                  <a:srgbClr val="008E40"/>
                </a:solidFill>
                <a:latin typeface="Segoe Script" pitchFamily="34" charset="0"/>
              </a:rPr>
              <a:t>Тема 3. </a:t>
            </a:r>
            <a:r>
              <a:rPr lang="uk-UA" dirty="0">
                <a:latin typeface="Segoe Script" pitchFamily="34" charset="0"/>
              </a:rPr>
              <a:t>Сегментування промислового ринку </a:t>
            </a:r>
          </a:p>
          <a:p>
            <a:r>
              <a:rPr lang="uk-UA" b="1" dirty="0">
                <a:solidFill>
                  <a:srgbClr val="008E40"/>
                </a:solidFill>
                <a:latin typeface="Segoe Script" pitchFamily="34" charset="0"/>
              </a:rPr>
              <a:t>Тема 4. </a:t>
            </a:r>
            <a:r>
              <a:rPr lang="uk-UA" dirty="0">
                <a:latin typeface="Segoe Script" pitchFamily="34" charset="0"/>
              </a:rPr>
              <a:t>Процес товаропостачання і поведінка покупців</a:t>
            </a:r>
          </a:p>
          <a:p>
            <a:r>
              <a:rPr lang="uk-UA" b="1" dirty="0">
                <a:solidFill>
                  <a:srgbClr val="008E40"/>
                </a:solidFill>
                <a:latin typeface="Segoe Script" pitchFamily="34" charset="0"/>
              </a:rPr>
              <a:t>Тема 5. </a:t>
            </a:r>
            <a:r>
              <a:rPr lang="uk-UA" dirty="0">
                <a:latin typeface="Segoe Script" pitchFamily="34" charset="0"/>
              </a:rPr>
              <a:t>Система маркетингових досліджень та інформації на промисловому ринку.</a:t>
            </a:r>
          </a:p>
          <a:p>
            <a:r>
              <a:rPr lang="uk-UA" b="1" dirty="0">
                <a:solidFill>
                  <a:srgbClr val="008E40"/>
                </a:solidFill>
                <a:latin typeface="Segoe Script" pitchFamily="34" charset="0"/>
              </a:rPr>
              <a:t>Тема 6. </a:t>
            </a:r>
            <a:r>
              <a:rPr lang="uk-UA" dirty="0">
                <a:latin typeface="Segoe Script" pitchFamily="34" charset="0"/>
              </a:rPr>
              <a:t>Маркетингова товарна політика.</a:t>
            </a:r>
          </a:p>
          <a:p>
            <a:r>
              <a:rPr lang="uk-UA" b="1" dirty="0">
                <a:solidFill>
                  <a:srgbClr val="008E40"/>
                </a:solidFill>
                <a:latin typeface="Segoe Script" pitchFamily="34" charset="0"/>
              </a:rPr>
              <a:t>Тема 7. </a:t>
            </a:r>
            <a:r>
              <a:rPr lang="uk-UA" dirty="0">
                <a:latin typeface="Segoe Script" pitchFamily="34" charset="0"/>
              </a:rPr>
              <a:t>Планування нової продукції і розробка товару.</a:t>
            </a:r>
          </a:p>
          <a:p>
            <a:r>
              <a:rPr lang="uk-UA" b="1" dirty="0">
                <a:solidFill>
                  <a:srgbClr val="008E40"/>
                </a:solidFill>
                <a:latin typeface="Segoe Script" pitchFamily="34" charset="0"/>
              </a:rPr>
              <a:t>Тема 8. </a:t>
            </a:r>
            <a:r>
              <a:rPr lang="uk-UA" dirty="0">
                <a:latin typeface="Segoe Script" pitchFamily="34" charset="0"/>
              </a:rPr>
              <a:t>Якість і конкурентоспроможність товарів виробничого призначення.</a:t>
            </a:r>
          </a:p>
          <a:p>
            <a:r>
              <a:rPr lang="uk-UA" b="1" dirty="0">
                <a:solidFill>
                  <a:srgbClr val="008E40"/>
                </a:solidFill>
                <a:latin typeface="Segoe Script" pitchFamily="34" charset="0"/>
              </a:rPr>
              <a:t>Тема 9. </a:t>
            </a:r>
            <a:r>
              <a:rPr lang="uk-UA" dirty="0">
                <a:latin typeface="Segoe Script" pitchFamily="34" charset="0"/>
              </a:rPr>
              <a:t>Ціноутворення на промисловому ринку.</a:t>
            </a:r>
          </a:p>
          <a:p>
            <a:r>
              <a:rPr lang="uk-UA" b="1" dirty="0">
                <a:solidFill>
                  <a:srgbClr val="008E40"/>
                </a:solidFill>
                <a:latin typeface="Segoe Script" pitchFamily="34" charset="0"/>
              </a:rPr>
              <a:t>Тема 10. </a:t>
            </a:r>
            <a:r>
              <a:rPr lang="uk-UA" dirty="0">
                <a:latin typeface="Segoe Script" pitchFamily="34" charset="0"/>
              </a:rPr>
              <a:t>Розподіл і переміщення товарів виробничого призначення.</a:t>
            </a:r>
          </a:p>
          <a:p>
            <a:r>
              <a:rPr lang="uk-UA" b="1" dirty="0">
                <a:solidFill>
                  <a:srgbClr val="008E40"/>
                </a:solidFill>
                <a:latin typeface="Segoe Script" pitchFamily="34" charset="0"/>
              </a:rPr>
              <a:t>Тема 11. </a:t>
            </a:r>
            <a:r>
              <a:rPr lang="uk-UA" dirty="0">
                <a:latin typeface="Segoe Script" pitchFamily="34" charset="0"/>
              </a:rPr>
              <a:t>Системи маркетингових комунікацій у промисловому маркетингу.</a:t>
            </a:r>
          </a:p>
          <a:p>
            <a:r>
              <a:rPr lang="uk-UA" b="1" dirty="0">
                <a:solidFill>
                  <a:srgbClr val="008E40"/>
                </a:solidFill>
                <a:latin typeface="Segoe Script" pitchFamily="34" charset="0"/>
              </a:rPr>
              <a:t>Тема 12. </a:t>
            </a:r>
            <a:r>
              <a:rPr lang="uk-UA" dirty="0">
                <a:latin typeface="Segoe Script" pitchFamily="34" charset="0"/>
              </a:rPr>
              <a:t>Управління маркетинговою діяльністю промислового підприємства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19897"/>
            <a:ext cx="6574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Зміст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дисципліни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1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224</Words>
  <Application>Microsoft Office PowerPoint</Application>
  <PresentationFormat>Экран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МАРКЕТИНГ ПРОМИСЛОВОГО ПІДПРИЄМСТВА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АДМІНІСТРАТИВНО-ТЕРИТОРІАЛЬНИХ ОДИНИЦЬ</dc:title>
  <dc:creator>Виктория</dc:creator>
  <cp:lastModifiedBy>Виктория</cp:lastModifiedBy>
  <cp:revision>70</cp:revision>
  <dcterms:created xsi:type="dcterms:W3CDTF">2021-04-17T15:25:28Z</dcterms:created>
  <dcterms:modified xsi:type="dcterms:W3CDTF">2021-05-06T17:13:24Z</dcterms:modified>
</cp:coreProperties>
</file>