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20.04.2021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m.snau.edu.ua/kafedri/marketingu-ta-logistiki/sklad-kafedri/onopriyenko-irina-mikola%d1%97vn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8E40"/>
                </a:solidFill>
                <a:cs typeface="Aparajita" pitchFamily="34" charset="0"/>
              </a:rPr>
              <a:t>МАРКЕТИНГ АДМІНІСТРАТИВНО-ТЕРИТОРІАЛЬНИХ </a:t>
            </a:r>
            <a:r>
              <a:rPr lang="ru-RU" sz="3200" b="1" dirty="0" smtClean="0">
                <a:solidFill>
                  <a:srgbClr val="008E40"/>
                </a:solidFill>
                <a:cs typeface="Aparajita" pitchFamily="34" charset="0"/>
              </a:rPr>
              <a:t>ОДИНИЦЬ</a:t>
            </a:r>
            <a:endParaRPr lang="uk-UA" sz="3200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0" name="Picture 2" descr="Esempi interessanti di Marketing Territoriale da cui prendere spu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477250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Онопрієнко Ірина Миколаївна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40" y="414233"/>
            <a:ext cx="302433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4"/>
              </a:rPr>
              <a:t>https://eim.snau.edu.ua/kafedri/marketingu-ta-logistiki/sklad-kafedri/onopriyenko-irina-mikola%d1%97vna/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188640"/>
            <a:ext cx="6012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 smtClean="0">
                <a:latin typeface="Segoe Script" pitchFamily="34" charset="0"/>
                <a:cs typeface="Arial" pitchFamily="34" charset="0"/>
              </a:rPr>
              <a:t>сформувати </a:t>
            </a:r>
            <a:r>
              <a:rPr lang="uk-UA" dirty="0">
                <a:latin typeface="Segoe Script" pitchFamily="34" charset="0"/>
                <a:cs typeface="Arial" pitchFamily="34" charset="0"/>
              </a:rPr>
              <a:t>комплекс теоретичних знань та практичних навичок з питань використання маркетингового підходу в системі управління соціально-економічним розвитком адміністративно-територіальних одиниць.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99" y="2852936"/>
            <a:ext cx="66382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dirty="0">
                <a:latin typeface="Segoe Script" pitchFamily="34" charset="0"/>
                <a:cs typeface="Arial" pitchFamily="34" charset="0"/>
              </a:rPr>
              <a:t>сформувати системне уявлення про сутність, значення та характеристику маркетингу як технології територіального управління; </a:t>
            </a:r>
          </a:p>
          <a:p>
            <a:pPr algn="just"/>
            <a:r>
              <a:rPr lang="uk-UA" dirty="0" smtClean="0">
                <a:latin typeface="Segoe Script" pitchFamily="34" charset="0"/>
                <a:cs typeface="Arial" pitchFamily="34" charset="0"/>
              </a:rPr>
              <a:t>- </a:t>
            </a:r>
            <a:r>
              <a:rPr lang="uk-UA" dirty="0">
                <a:latin typeface="Segoe Script" pitchFamily="34" charset="0"/>
                <a:cs typeface="Arial" pitchFamily="34" charset="0"/>
              </a:rPr>
              <a:t>ознайомити студентів з варіантами комплексу маркетингу та специфікою його елементів у рамках різних концепцій та різних рівнів територіального маркетингу; </a:t>
            </a:r>
          </a:p>
          <a:p>
            <a:pPr algn="just"/>
            <a:r>
              <a:rPr lang="uk-UA" dirty="0">
                <a:latin typeface="Segoe Script" pitchFamily="34" charset="0"/>
                <a:cs typeface="Arial" pitchFamily="34" charset="0"/>
              </a:rPr>
              <a:t>- сформувати практичні навички розробки маркетингових цільових програм, стратегій розвитку та застосування маркетингових інструментів у системі територіального </a:t>
            </a:r>
            <a:r>
              <a:rPr lang="uk-UA" dirty="0" smtClean="0">
                <a:latin typeface="Segoe Script" pitchFamily="34" charset="0"/>
                <a:cs typeface="Arial" pitchFamily="34" charset="0"/>
              </a:rPr>
              <a:t>управління тощо.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pic>
        <p:nvPicPr>
          <p:cNvPr id="1028" name="Picture 4" descr="Marketing territoriale: uno strumento per ripartire - Heral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8" y="37238"/>
            <a:ext cx="3245417" cy="20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rketing Territoria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833" y="3910477"/>
            <a:ext cx="235545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078" name="Picture 6" descr="Marketing Territoriale - Wellin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74" y="2135520"/>
            <a:ext cx="2263706" cy="128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36248" y="1221528"/>
            <a:ext cx="2290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  <a:latin typeface="Segoe Script" pitchFamily="34" charset="0"/>
              </a:rPr>
              <a:t>Як формуються маркетингові стратегії </a:t>
            </a:r>
            <a:r>
              <a:rPr lang="uk-UA" sz="1600" b="1" dirty="0" smtClean="0">
                <a:solidFill>
                  <a:srgbClr val="00B0F0"/>
                </a:solidFill>
                <a:latin typeface="Segoe Script" pitchFamily="34" charset="0"/>
              </a:rPr>
              <a:t>управління </a:t>
            </a:r>
            <a:r>
              <a:rPr lang="uk-UA" sz="1600" b="1" dirty="0">
                <a:solidFill>
                  <a:srgbClr val="00B0F0"/>
                </a:solidFill>
                <a:latin typeface="Segoe Script" pitchFamily="34" charset="0"/>
              </a:rPr>
              <a:t>розвитком закладів </a:t>
            </a:r>
            <a:r>
              <a:rPr lang="uk-UA" sz="1600" b="1" dirty="0" smtClean="0">
                <a:solidFill>
                  <a:srgbClr val="00B0F0"/>
                </a:solidFill>
                <a:latin typeface="Segoe Script" pitchFamily="34" charset="0"/>
              </a:rPr>
              <a:t>освіти?</a:t>
            </a:r>
            <a:endParaRPr lang="uk-UA" sz="16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pic>
        <p:nvPicPr>
          <p:cNvPr id="3088" name="Picture 16" descr="Логотип СНАУ – Сумський національний аграрний уні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79" y="1112862"/>
            <a:ext cx="1308221" cy="166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86" y="1063379"/>
            <a:ext cx="2572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smtClean="0">
                <a:solidFill>
                  <a:srgbClr val="0070C0"/>
                </a:solidFill>
                <a:latin typeface="Segoe Script" pitchFamily="34" charset="0"/>
              </a:rPr>
              <a:t>Яка роль он-лайн мап в просуванні бренду міста? </a:t>
            </a:r>
            <a:endParaRPr lang="uk-UA" b="1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62004" y="2941129"/>
            <a:ext cx="2290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7030A0"/>
                </a:solidFill>
                <a:latin typeface="Segoe Script" pitchFamily="34" charset="0"/>
              </a:rPr>
              <a:t>З чого складається маркетинг-мікс міста?</a:t>
            </a:r>
            <a:endParaRPr lang="uk-UA" sz="16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3092" name="Picture 20" descr="Выходя на рынок смешивание, цена продвижения места продукта Иллюстрация  штока - иллюстрации насчитывающей : 3535709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3"/>
          <a:stretch/>
        </p:blipFill>
        <p:spPr bwMode="auto">
          <a:xfrm>
            <a:off x="3346237" y="4019503"/>
            <a:ext cx="2644581" cy="261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Сумы получили логотип и бренд города | Данкор онлайн | Сумской  информационный портал: все новости Сумщин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99" y="4975142"/>
            <a:ext cx="2102834" cy="147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В Сумах проходит презентация стратегии развития и логотипа города  (трансляция) | Данкор онлайн | Сумской информационный портал: все новости  Сумщин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36" y="4772623"/>
            <a:ext cx="2665983" cy="198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640056" y="4165209"/>
            <a:ext cx="2373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Що таке брендбук міста?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9986" y="3888210"/>
            <a:ext cx="2373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Що таке конкурентні переваги міста?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Пи*деть - не мешки ворочать! - Логотип города Сум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10961" y="1008686"/>
            <a:ext cx="2105244" cy="259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529" y="924910"/>
            <a:ext cx="67964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ru-RU" sz="2000" b="1" dirty="0" smtClean="0">
                <a:latin typeface="Segoe Script" pitchFamily="34" charset="0"/>
              </a:rPr>
              <a:t>Суть </a:t>
            </a:r>
            <a:r>
              <a:rPr lang="ru-RU" sz="2000" b="1" dirty="0">
                <a:latin typeface="Segoe Script" pitchFamily="34" charset="0"/>
              </a:rPr>
              <a:t>і </a:t>
            </a:r>
            <a:r>
              <a:rPr lang="uk-UA" sz="2000" b="1" dirty="0" smtClean="0">
                <a:latin typeface="Segoe Script" pitchFamily="34" charset="0"/>
              </a:rPr>
              <a:t>значення</a:t>
            </a:r>
            <a:r>
              <a:rPr lang="ru-RU" sz="2000" b="1" dirty="0" smtClean="0">
                <a:latin typeface="Segoe Script" pitchFamily="34" charset="0"/>
              </a:rPr>
              <a:t> </a:t>
            </a:r>
            <a:r>
              <a:rPr lang="ru-RU" sz="2000" b="1" dirty="0">
                <a:latin typeface="Segoe Script" pitchFamily="34" charset="0"/>
              </a:rPr>
              <a:t>маркетингу </a:t>
            </a:r>
            <a:r>
              <a:rPr lang="uk-UA" sz="2000" b="1" dirty="0">
                <a:latin typeface="Segoe Script" pitchFamily="34" charset="0"/>
              </a:rPr>
              <a:t>адміністративно-територіальних одиниць у </a:t>
            </a:r>
            <a:r>
              <a:rPr lang="ru-RU" sz="2000" b="1" dirty="0">
                <a:latin typeface="Segoe Script" pitchFamily="34" charset="0"/>
              </a:rPr>
              <a:t>соціально-економічному </a:t>
            </a:r>
            <a:r>
              <a:rPr lang="uk-UA" sz="2000" b="1" dirty="0" smtClean="0">
                <a:latin typeface="Segoe Script" pitchFamily="34" charset="0"/>
              </a:rPr>
              <a:t>розвитку територій.</a:t>
            </a: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ru-RU" sz="2000" b="1" dirty="0" smtClean="0">
                <a:latin typeface="Segoe Script" pitchFamily="34" charset="0"/>
              </a:rPr>
              <a:t>Характеристика </a:t>
            </a:r>
            <a:r>
              <a:rPr lang="ru-RU" sz="2000" b="1" dirty="0">
                <a:latin typeface="Segoe Script" pitchFamily="34" charset="0"/>
              </a:rPr>
              <a:t>та комплекс маркетингу </a:t>
            </a:r>
            <a:r>
              <a:rPr lang="uk-UA" sz="2000" b="1" dirty="0">
                <a:latin typeface="Segoe Script" pitchFamily="34" charset="0"/>
              </a:rPr>
              <a:t>адміністративно-територіальних одиниць. </a:t>
            </a: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3. </a:t>
            </a:r>
            <a:r>
              <a:rPr lang="ru-RU" sz="2000" b="1" dirty="0" smtClean="0">
                <a:latin typeface="Segoe Script" pitchFamily="34" charset="0"/>
              </a:rPr>
              <a:t>Маркетинг</a:t>
            </a:r>
            <a:r>
              <a:rPr lang="uk-UA" sz="2000" b="1" dirty="0">
                <a:latin typeface="Segoe Script" pitchFamily="34" charset="0"/>
              </a:rPr>
              <a:t>ове забезпечення управління розвитком закладів освіти в адміністративно-територіальних одиницях. </a:t>
            </a: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4. </a:t>
            </a:r>
            <a:r>
              <a:rPr lang="ru-RU" sz="2000" b="1" dirty="0" smtClean="0">
                <a:latin typeface="Segoe Script" pitchFamily="34" charset="0"/>
              </a:rPr>
              <a:t>Маркетинг</a:t>
            </a:r>
            <a:r>
              <a:rPr lang="uk-UA" sz="2000" b="1" dirty="0">
                <a:latin typeface="Segoe Script" pitchFamily="34" charset="0"/>
              </a:rPr>
              <a:t>ові технології в управлінні інноваційним розвитком промисловості</a:t>
            </a:r>
            <a:r>
              <a:rPr lang="ru-RU" sz="2000" b="1" dirty="0">
                <a:latin typeface="Segoe Script" pitchFamily="34" charset="0"/>
              </a:rPr>
              <a:t>.</a:t>
            </a:r>
            <a:endParaRPr lang="uk-UA" sz="2000" b="1" dirty="0">
              <a:latin typeface="Segoe Script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5. </a:t>
            </a:r>
            <a:r>
              <a:rPr lang="ru-RU" sz="2000" b="1" dirty="0" smtClean="0">
                <a:latin typeface="Segoe Script" pitchFamily="34" charset="0"/>
              </a:rPr>
              <a:t>Маркетинг</a:t>
            </a:r>
            <a:r>
              <a:rPr lang="uk-UA" sz="2000" b="1" dirty="0">
                <a:latin typeface="Segoe Script" pitchFamily="34" charset="0"/>
              </a:rPr>
              <a:t>ові стратегії  адміністративно-територіальних одиниць. </a:t>
            </a:r>
          </a:p>
          <a:p>
            <a:pPr algn="just"/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6.  </a:t>
            </a:r>
            <a:r>
              <a:rPr lang="uk-UA" sz="2000" b="1" dirty="0" smtClean="0">
                <a:latin typeface="Segoe Script" pitchFamily="34" charset="0"/>
              </a:rPr>
              <a:t>Використання </a:t>
            </a:r>
            <a:r>
              <a:rPr lang="uk-UA" sz="2000" b="1" dirty="0">
                <a:latin typeface="Segoe Script" pitchFamily="34" charset="0"/>
              </a:rPr>
              <a:t>маркетингу в державному управління адміністративно-територіальними одиницями.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24" descr="Пи*деть - не мешки ворочать! - Логотип города Сум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3"/>
          <a:stretch/>
        </p:blipFill>
        <p:spPr bwMode="auto">
          <a:xfrm>
            <a:off x="6969990" y="3599124"/>
            <a:ext cx="2405431" cy="276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163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МАРКЕТИНГ АДМІНІСТРАТИВНО-ТЕРИТОРІАЛЬНИХ ОДИНИЦЬ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Виктория</cp:lastModifiedBy>
  <cp:revision>51</cp:revision>
  <dcterms:created xsi:type="dcterms:W3CDTF">2021-04-17T15:25:28Z</dcterms:created>
  <dcterms:modified xsi:type="dcterms:W3CDTF">2021-04-20T19:26:25Z</dcterms:modified>
</cp:coreProperties>
</file>