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379" r:id="rId2"/>
    <p:sldId id="402" r:id="rId3"/>
    <p:sldId id="423" r:id="rId4"/>
    <p:sldId id="441" r:id="rId5"/>
    <p:sldId id="443" r:id="rId6"/>
  </p:sldIdLst>
  <p:sldSz cx="12190413" cy="6858000"/>
  <p:notesSz cx="6669088" cy="9926638"/>
  <p:custDataLst>
    <p:tags r:id="rId8"/>
  </p:custDataLst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</p:showPr>
  <p:clrMru>
    <a:srgbClr val="FFFF66"/>
    <a:srgbClr val="FFFFFF"/>
    <a:srgbClr val="5F5F5F"/>
    <a:srgbClr val="99CCFF"/>
    <a:srgbClr val="EAEAEA"/>
    <a:srgbClr val="292929"/>
    <a:srgbClr val="AFAFAF"/>
    <a:srgbClr val="D7D7D7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0972" autoAdjust="0"/>
    <p:restoredTop sz="98818" autoAdjust="0"/>
  </p:normalViewPr>
  <p:slideViewPr>
    <p:cSldViewPr snapToGrid="0" snapToObjects="1">
      <p:cViewPr varScale="1">
        <p:scale>
          <a:sx n="69" d="100"/>
          <a:sy n="69" d="100"/>
        </p:scale>
        <p:origin x="-618" y="-108"/>
      </p:cViewPr>
      <p:guideLst>
        <p:guide orient="horz"/>
        <p:guide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86" d="100"/>
          <a:sy n="86" d="100"/>
        </p:scale>
        <p:origin x="-2250" y="-78"/>
      </p:cViewPr>
      <p:guideLst>
        <p:guide orient="horz" pos="3127"/>
        <p:guide pos="210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77825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00D42D0-4E03-4BC7-BF6A-2205ED7FC82A}" type="datetimeFigureOut">
              <a:rPr lang="de-DE"/>
              <a:pPr>
                <a:defRPr/>
              </a:pPr>
              <a:t>23.10.2020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25400" y="744538"/>
            <a:ext cx="661828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66750" y="4714875"/>
            <a:ext cx="5335588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noProof="0"/>
              <a:t>Textmasterformate durch Klicken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88925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778250" y="9428163"/>
            <a:ext cx="288925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E048CFD-8655-48C7-819F-08F63699C513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81AAF8-93E4-40BD-BC95-8199B63B5302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de-DE">
              <a:cs typeface="Arial" charset="0"/>
            </a:endParaRPr>
          </a:p>
        </p:txBody>
      </p:sp>
      <p:sp>
        <p:nvSpPr>
          <p:cNvPr id="7170" name="Rectangle 7"/>
          <p:cNvSpPr txBox="1">
            <a:spLocks noGrp="1" noChangeArrowheads="1"/>
          </p:cNvSpPr>
          <p:nvPr/>
        </p:nvSpPr>
        <p:spPr bwMode="auto">
          <a:xfrm>
            <a:off x="3781425" y="9434513"/>
            <a:ext cx="2887663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652936-8245-44A5-A2DB-BDD7CC272333}" type="slidenum">
              <a:rPr lang="en-GB" sz="1300">
                <a:latin typeface="Calibri" pitchFamily="34" charset="0"/>
              </a:rPr>
              <a:pPr algn="r" defTabSz="947738"/>
              <a:t>1</a:t>
            </a:fld>
            <a:endParaRPr lang="en-GB" sz="1300">
              <a:latin typeface="Calibri" pitchFamily="34" charset="0"/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5400" y="744538"/>
            <a:ext cx="6619875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89000" y="4714875"/>
            <a:ext cx="4891088" cy="4467225"/>
          </a:xfrm>
          <a:noFill/>
        </p:spPr>
        <p:txBody>
          <a:bodyPr wrap="square" lIns="94824" tIns="47416" rIns="94824" bIns="47416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noProof="1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C7A3411-B501-4840-B33B-846AF559AD14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de-DE">
              <a:cs typeface="Arial" charset="0"/>
            </a:endParaRPr>
          </a:p>
        </p:txBody>
      </p:sp>
      <p:sp>
        <p:nvSpPr>
          <p:cNvPr id="9218" name="Rectangle 7"/>
          <p:cNvSpPr txBox="1">
            <a:spLocks noGrp="1" noChangeArrowheads="1"/>
          </p:cNvSpPr>
          <p:nvPr/>
        </p:nvSpPr>
        <p:spPr bwMode="auto">
          <a:xfrm>
            <a:off x="3781425" y="9434513"/>
            <a:ext cx="2887663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6B711583-7478-4CD0-A343-02631DBAF9C9}" type="slidenum">
              <a:rPr lang="en-GB" sz="1300">
                <a:latin typeface="Calibri" pitchFamily="34" charset="0"/>
              </a:rPr>
              <a:pPr algn="r" defTabSz="947738"/>
              <a:t>2</a:t>
            </a:fld>
            <a:endParaRPr lang="en-GB" sz="1300">
              <a:latin typeface="Calibri" pitchFamily="34" charset="0"/>
            </a:endParaRPr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5400" y="744538"/>
            <a:ext cx="6619875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89000" y="4714875"/>
            <a:ext cx="4891088" cy="4467225"/>
          </a:xfrm>
          <a:noFill/>
        </p:spPr>
        <p:txBody>
          <a:bodyPr wrap="square" lIns="94824" tIns="47416" rIns="94824" bIns="47416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noProof="1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272570A-3F02-40BD-90B7-526F0DAD41CE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de-DE">
              <a:cs typeface="Arial" charset="0"/>
            </a:endParaRPr>
          </a:p>
        </p:txBody>
      </p:sp>
      <p:sp>
        <p:nvSpPr>
          <p:cNvPr id="11266" name="Rectangle 7"/>
          <p:cNvSpPr txBox="1">
            <a:spLocks noGrp="1" noChangeArrowheads="1"/>
          </p:cNvSpPr>
          <p:nvPr/>
        </p:nvSpPr>
        <p:spPr bwMode="auto">
          <a:xfrm>
            <a:off x="3781425" y="9434513"/>
            <a:ext cx="2887663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EDEC3FB-705A-4FBF-B90A-1830E4E216D9}" type="slidenum">
              <a:rPr lang="en-GB" sz="1300">
                <a:latin typeface="Calibri" pitchFamily="34" charset="0"/>
              </a:rPr>
              <a:pPr algn="r" defTabSz="947738"/>
              <a:t>3</a:t>
            </a:fld>
            <a:endParaRPr lang="en-GB" sz="1300">
              <a:latin typeface="Calibri" pitchFamily="34" charset="0"/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5400" y="744538"/>
            <a:ext cx="6619875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89000" y="4714875"/>
            <a:ext cx="4891088" cy="4467225"/>
          </a:xfrm>
          <a:noFill/>
        </p:spPr>
        <p:txBody>
          <a:bodyPr wrap="square" lIns="94824" tIns="47416" rIns="94824" bIns="47416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noProof="1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30603D1-1BDF-4742-9A42-813B7D648ACB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de-DE">
              <a:cs typeface="Arial" charset="0"/>
            </a:endParaRPr>
          </a:p>
        </p:txBody>
      </p:sp>
      <p:sp>
        <p:nvSpPr>
          <p:cNvPr id="13314" name="Rectangle 7"/>
          <p:cNvSpPr txBox="1">
            <a:spLocks noGrp="1" noChangeArrowheads="1"/>
          </p:cNvSpPr>
          <p:nvPr/>
        </p:nvSpPr>
        <p:spPr bwMode="auto">
          <a:xfrm>
            <a:off x="3781425" y="9434513"/>
            <a:ext cx="2887663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552A0984-F8F4-4CA5-BD80-89CA14C73A91}" type="slidenum">
              <a:rPr lang="en-GB" sz="1300">
                <a:latin typeface="Calibri" pitchFamily="34" charset="0"/>
              </a:rPr>
              <a:pPr algn="r" defTabSz="947738"/>
              <a:t>4</a:t>
            </a:fld>
            <a:endParaRPr lang="en-GB" sz="1300">
              <a:latin typeface="Calibri" pitchFamily="34" charset="0"/>
            </a:endParaRPr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5400" y="744538"/>
            <a:ext cx="6619875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89000" y="4714875"/>
            <a:ext cx="4891088" cy="4467225"/>
          </a:xfrm>
          <a:noFill/>
        </p:spPr>
        <p:txBody>
          <a:bodyPr wrap="square" lIns="94824" tIns="47416" rIns="94824" bIns="47416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noProof="1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7D7F3FD-78B6-49FF-B49C-24977B55B8DA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de-DE">
              <a:cs typeface="Arial" charset="0"/>
            </a:endParaRPr>
          </a:p>
        </p:txBody>
      </p:sp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3781425" y="9434513"/>
            <a:ext cx="2887663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360795A8-9402-403E-B08D-A05121991766}" type="slidenum">
              <a:rPr lang="en-GB" sz="1300">
                <a:latin typeface="Calibri" pitchFamily="34" charset="0"/>
              </a:rPr>
              <a:pPr algn="r" defTabSz="947738"/>
              <a:t>5</a:t>
            </a:fld>
            <a:endParaRPr lang="en-GB" sz="1300">
              <a:latin typeface="Calibri" pitchFamily="34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5400" y="744538"/>
            <a:ext cx="6619875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89000" y="4714875"/>
            <a:ext cx="4891088" cy="4467225"/>
          </a:xfrm>
          <a:noFill/>
        </p:spPr>
        <p:txBody>
          <a:bodyPr wrap="square" lIns="94824" tIns="47416" rIns="94824" bIns="47416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noProof="1" smtClean="0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6"/>
          <p:cNvSpPr/>
          <p:nvPr userDrawn="1"/>
        </p:nvSpPr>
        <p:spPr>
          <a:xfrm>
            <a:off x="0" y="0"/>
            <a:ext cx="12190413" cy="3886200"/>
          </a:xfrm>
          <a:prstGeom prst="rect">
            <a:avLst/>
          </a:prstGeom>
          <a:gradFill flip="none" rotWithShape="1">
            <a:gsLst>
              <a:gs pos="42000">
                <a:srgbClr val="4D4D4D"/>
              </a:gs>
              <a:gs pos="100000">
                <a:srgbClr val="000000"/>
              </a:gs>
            </a:gsLst>
            <a:lin ang="162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8000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23847" y="1998133"/>
            <a:ext cx="9360000" cy="1416050"/>
          </a:xfrm>
        </p:spPr>
        <p:txBody>
          <a:bodyPr>
            <a:no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23847" y="4037202"/>
            <a:ext cx="9360000" cy="1271398"/>
          </a:xfrm>
        </p:spPr>
        <p:txBody>
          <a:bodyPr>
            <a:noAutofit/>
          </a:bodyPr>
          <a:lstStyle>
            <a:lvl1pPr marL="0" indent="0" algn="l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2BEC11-FAD0-47CE-80FB-A15E705BC0FA}" type="datetimeFigureOut">
              <a:rPr lang="de-DE"/>
              <a:pPr>
                <a:defRPr/>
              </a:pPr>
              <a:t>23.10.2020</a:t>
            </a:fld>
            <a:endParaRPr lang="de-DE" dirty="0"/>
          </a:p>
        </p:txBody>
      </p:sp>
      <p:sp>
        <p:nvSpPr>
          <p:cNvPr id="6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236EF8-A70D-461F-92C8-7DCEE930D101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</p:cSld>
  <p:clrMapOvr>
    <a:masterClrMapping/>
  </p:clrMapOvr>
  <p:transition spd="med" advTm="7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4000" y="238542"/>
            <a:ext cx="11541600" cy="616455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endParaRPr lang="de-DE" dirty="0"/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323999" y="854994"/>
            <a:ext cx="11541600" cy="336244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87DE7D-2C75-4296-A34E-A1A99354F054}" type="datetimeFigureOut">
              <a:rPr lang="de-DE"/>
              <a:pPr>
                <a:defRPr/>
              </a:pPr>
              <a:t>23.10.2020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733CC8-8E58-4DC2-B775-6BCA95C4B54D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</p:cSld>
  <p:clrMapOvr>
    <a:masterClrMapping/>
  </p:clrMapOvr>
  <p:transition spd="med" advTm="700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5ECA80-D103-4DF1-B010-C67CE0B61498}" type="datetimeFigureOut">
              <a:rPr lang="de-DE"/>
              <a:pPr>
                <a:defRPr/>
              </a:pPr>
              <a:t>23.10.2020</a:t>
            </a:fld>
            <a:endParaRPr lang="de-DE" dirty="0"/>
          </a:p>
        </p:txBody>
      </p:sp>
      <p:sp>
        <p:nvSpPr>
          <p:cNvPr id="3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D51743-2315-4560-861B-B79AAD4B3BD2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</p:cSld>
  <p:clrMapOvr>
    <a:masterClrMapping/>
  </p:clrMapOvr>
  <p:transition spd="med" advTm="7000"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323850" y="1555750"/>
            <a:ext cx="11542713" cy="424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027" name="Titelplatzhalter 1"/>
          <p:cNvSpPr>
            <a:spLocks noGrp="1"/>
          </p:cNvSpPr>
          <p:nvPr>
            <p:ph type="title"/>
          </p:nvPr>
        </p:nvSpPr>
        <p:spPr bwMode="auto">
          <a:xfrm>
            <a:off x="323850" y="0"/>
            <a:ext cx="11542713" cy="1090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ru-RU" smtClean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323850" y="6356350"/>
            <a:ext cx="2135188" cy="36036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14FBC01-A11E-4B25-9EEB-E58EC50ACB1B}" type="datetimeFigureOut">
              <a:rPr lang="de-DE"/>
              <a:pPr>
                <a:defRPr/>
              </a:pPr>
              <a:t>23.10.2020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459038" y="6356350"/>
            <a:ext cx="7272337" cy="36036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9731375" y="6356350"/>
            <a:ext cx="2135188" cy="36036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C7F9A32-FDF4-4F25-AB86-123958C3C141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1" r:id="rId2"/>
    <p:sldLayoutId id="2147483650" r:id="rId3"/>
  </p:sldLayoutIdLst>
  <p:transition spd="med" advTm="7000"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Calibri" pitchFamily="34" charset="0"/>
        </a:defRPr>
      </a:lvl9pPr>
    </p:titleStyle>
    <p:bodyStyle>
      <a:lvl1pPr marL="176213" indent="-176213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360363" indent="-184150" algn="l" rtl="0" eaLnBrk="0" fontAlgn="base" hangingPunct="0">
        <a:spcBef>
          <a:spcPct val="20000"/>
        </a:spcBef>
        <a:spcAft>
          <a:spcPct val="0"/>
        </a:spcAft>
        <a:buFont typeface="Symbol" pitchFamily="18" charset="2"/>
        <a:buChar char="-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536575" indent="-176213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720725" indent="-184150" algn="l" rtl="0" eaLnBrk="0" fontAlgn="base" hangingPunct="0">
        <a:spcBef>
          <a:spcPct val="20000"/>
        </a:spcBef>
        <a:spcAft>
          <a:spcPct val="0"/>
        </a:spcAft>
        <a:buFont typeface="Symbol" pitchFamily="18" charset="2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896938" indent="-176213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/>
          <p:cNvPicPr>
            <a:picLocks noChangeAspect="1"/>
          </p:cNvPicPr>
          <p:nvPr/>
        </p:nvPicPr>
        <p:blipFill>
          <a:blip r:embed="rId3"/>
          <a:srcRect l="-11" t="351" r="1357" b="16292"/>
          <a:stretch>
            <a:fillRect/>
          </a:stretch>
        </p:blipFill>
        <p:spPr bwMode="auto">
          <a:xfrm>
            <a:off x="0" y="-17463"/>
            <a:ext cx="12204700" cy="687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6" name="Rechteck 14"/>
          <p:cNvSpPr>
            <a:spLocks noChangeArrowheads="1"/>
          </p:cNvSpPr>
          <p:nvPr/>
        </p:nvSpPr>
        <p:spPr bwMode="auto">
          <a:xfrm>
            <a:off x="0" y="4464050"/>
            <a:ext cx="12168188" cy="557213"/>
          </a:xfrm>
          <a:prstGeom prst="rect">
            <a:avLst/>
          </a:prstGeom>
          <a:solidFill>
            <a:srgbClr val="FFFFFF">
              <a:alpha val="50195"/>
            </a:srgbClr>
          </a:solidFill>
          <a:ln w="12700">
            <a:noFill/>
            <a:round/>
            <a:headEnd/>
            <a:tailEnd/>
          </a:ln>
        </p:spPr>
        <p:txBody>
          <a:bodyPr anchor="ctr"/>
          <a:lstStyle/>
          <a:p>
            <a:pPr algn="ctr">
              <a:lnSpc>
                <a:spcPct val="95000"/>
              </a:lnSpc>
              <a:spcAft>
                <a:spcPts val="800"/>
              </a:spcAft>
              <a:buClr>
                <a:srgbClr val="969696"/>
              </a:buClr>
            </a:pPr>
            <a:r>
              <a:rPr lang="uk-UA" sz="2000" b="1">
                <a:solidFill>
                  <a:srgbClr val="003794"/>
                </a:solidFill>
                <a:latin typeface="Calibri" pitchFamily="34" charset="0"/>
              </a:rPr>
              <a:t>Вікторія Борисова, д</a:t>
            </a:r>
            <a:r>
              <a:rPr lang="uk-UA" sz="2000" b="1">
                <a:solidFill>
                  <a:srgbClr val="003794"/>
                </a:solidFill>
              </a:rPr>
              <a:t>.е.н.,</a:t>
            </a:r>
            <a:r>
              <a:rPr lang="uk-UA" sz="2000" b="1">
                <a:solidFill>
                  <a:srgbClr val="003794"/>
                </a:solidFill>
                <a:latin typeface="Calibri" pitchFamily="34" charset="0"/>
              </a:rPr>
              <a:t> професор</a:t>
            </a:r>
            <a:endParaRPr lang="uk-UA" sz="2000" b="1" noProof="1">
              <a:solidFill>
                <a:srgbClr val="003794"/>
              </a:solidFill>
            </a:endParaRPr>
          </a:p>
        </p:txBody>
      </p:sp>
      <p:sp>
        <p:nvSpPr>
          <p:cNvPr id="93" name="Rectangle 314"/>
          <p:cNvSpPr>
            <a:spLocks noChangeArrowheads="1"/>
          </p:cNvSpPr>
          <p:nvPr/>
        </p:nvSpPr>
        <p:spPr bwMode="gray">
          <a:xfrm>
            <a:off x="-85725" y="2463800"/>
            <a:ext cx="12192000" cy="1924050"/>
          </a:xfrm>
          <a:prstGeom prst="rect">
            <a:avLst/>
          </a:prstGeom>
          <a:solidFill>
            <a:srgbClr val="FFFFFF">
              <a:alpha val="59999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 altLang="de-DE" sz="2100">
              <a:latin typeface="Calibri" pitchFamily="34" charset="0"/>
            </a:endParaRPr>
          </a:p>
        </p:txBody>
      </p:sp>
      <p:sp>
        <p:nvSpPr>
          <p:cNvPr id="94" name="Text Box 382"/>
          <p:cNvSpPr txBox="1">
            <a:spLocks noChangeArrowheads="1"/>
          </p:cNvSpPr>
          <p:nvPr/>
        </p:nvSpPr>
        <p:spPr bwMode="gray">
          <a:xfrm>
            <a:off x="447675" y="2540000"/>
            <a:ext cx="11295063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1057275"/>
            <a:r>
              <a:rPr lang="uk-UA" sz="4400" b="1">
                <a:solidFill>
                  <a:srgbClr val="002060"/>
                </a:solidFill>
              </a:rPr>
              <a:t>ФІНАНСОВИЙ </a:t>
            </a:r>
          </a:p>
          <a:p>
            <a:pPr algn="ctr" defTabSz="1057275"/>
            <a:r>
              <a:rPr lang="uk-UA" sz="4400" b="1">
                <a:solidFill>
                  <a:srgbClr val="002060"/>
                </a:solidFill>
              </a:rPr>
              <a:t>РИЗИК-МЕНЕДЖМЕНТ</a:t>
            </a:r>
            <a:endParaRPr lang="uk-UA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3988" y="101600"/>
            <a:ext cx="4238625" cy="20288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</p:pic>
    </p:spTree>
  </p:cSld>
  <p:clrMapOvr>
    <a:masterClrMapping/>
  </p:clrMapOvr>
  <p:transition spd="med" advTm="7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 animBg="1"/>
      <p:bldP spid="9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2"/>
          <p:cNvPicPr>
            <a:picLocks noChangeAspect="1"/>
          </p:cNvPicPr>
          <p:nvPr/>
        </p:nvPicPr>
        <p:blipFill>
          <a:blip r:embed="rId3"/>
          <a:srcRect l="4362" t="31680" r="5865" b="14224"/>
          <a:stretch>
            <a:fillRect/>
          </a:stretch>
        </p:blipFill>
        <p:spPr bwMode="auto">
          <a:xfrm rot="-5187740">
            <a:off x="8251825" y="2760663"/>
            <a:ext cx="5218113" cy="314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1" name="Picture 113"/>
          <p:cNvPicPr>
            <a:picLocks noChangeAspect="1" noChangeArrowheads="1"/>
          </p:cNvPicPr>
          <p:nvPr/>
        </p:nvPicPr>
        <p:blipFill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  <a:extLst/>
          </a:blip>
          <a:stretch>
            <a:fillRect/>
          </a:stretch>
        </p:blipFill>
        <p:spPr bwMode="auto">
          <a:xfrm>
            <a:off x="-1588" y="-11111"/>
            <a:ext cx="12192001" cy="1367480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8195" name="Rectangle 51"/>
          <p:cNvSpPr>
            <a:spLocks noChangeArrowheads="1"/>
          </p:cNvSpPr>
          <p:nvPr/>
        </p:nvSpPr>
        <p:spPr bwMode="gray">
          <a:xfrm>
            <a:off x="-1588" y="1003300"/>
            <a:ext cx="12192001" cy="350838"/>
          </a:xfrm>
          <a:prstGeom prst="rect">
            <a:avLst/>
          </a:prstGeom>
          <a:solidFill>
            <a:srgbClr val="99CCFF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 altLang="de-DE" sz="2100">
              <a:latin typeface="Calibri" pitchFamily="34" charset="0"/>
            </a:endParaRPr>
          </a:p>
        </p:txBody>
      </p:sp>
      <p:grpSp>
        <p:nvGrpSpPr>
          <p:cNvPr id="95" name="Group 121"/>
          <p:cNvGrpSpPr>
            <a:grpSpLocks/>
          </p:cNvGrpSpPr>
          <p:nvPr/>
        </p:nvGrpSpPr>
        <p:grpSpPr bwMode="auto">
          <a:xfrm>
            <a:off x="702307" y="1707571"/>
            <a:ext cx="8318500" cy="3061624"/>
            <a:chOff x="336" y="1391"/>
            <a:chExt cx="6385" cy="235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96" name="Rectangle 97"/>
            <p:cNvSpPr>
              <a:spLocks noChangeArrowheads="1"/>
            </p:cNvSpPr>
            <p:nvPr/>
          </p:nvSpPr>
          <p:spPr bwMode="gray">
            <a:xfrm>
              <a:off x="336" y="1455"/>
              <a:ext cx="391" cy="541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DDDDDD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/>
            <a:lstStyle>
              <a:lvl1pPr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altLang="de-DE" sz="3200" b="1" dirty="0">
                  <a:solidFill>
                    <a:srgbClr val="292929"/>
                  </a:solidFill>
                  <a:latin typeface="Calibri" panose="020F0502020204030204" pitchFamily="34" charset="0"/>
                </a:rPr>
                <a:t>1</a:t>
              </a:r>
            </a:p>
          </p:txBody>
        </p:sp>
        <p:sp>
          <p:nvSpPr>
            <p:cNvPr id="97" name="Rectangle 98"/>
            <p:cNvSpPr>
              <a:spLocks noChangeArrowheads="1"/>
            </p:cNvSpPr>
            <p:nvPr/>
          </p:nvSpPr>
          <p:spPr bwMode="gray">
            <a:xfrm>
              <a:off x="887" y="1391"/>
              <a:ext cx="5830" cy="669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>
              <a:solidFill>
                <a:srgbClr val="C8C8C8"/>
              </a:solidFill>
              <a:miter lim="800000"/>
              <a:headEnd/>
              <a:tailEnd/>
            </a:ln>
            <a:effectLst/>
          </p:spPr>
          <p:txBody>
            <a:bodyPr lIns="180000" tIns="36000" rIns="36000" bIns="36000" anchor="ctr"/>
            <a:lstStyle>
              <a:lvl1pPr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uk-UA" altLang="en-US" sz="2000" b="1" dirty="0">
                  <a:solidFill>
                    <a:srgbClr val="002060"/>
                  </a:solidFill>
                  <a:latin typeface="+mn-lt"/>
                </a:rPr>
                <a:t>Перш ніж обрати дисципліну дайте відповідь на такі питання:</a:t>
              </a:r>
              <a:endParaRPr lang="en-US" sz="2000" b="1" dirty="0"/>
            </a:p>
          </p:txBody>
        </p:sp>
        <p:sp>
          <p:nvSpPr>
            <p:cNvPr id="98" name="Rectangle 101"/>
            <p:cNvSpPr>
              <a:spLocks noChangeArrowheads="1"/>
            </p:cNvSpPr>
            <p:nvPr/>
          </p:nvSpPr>
          <p:spPr bwMode="gray">
            <a:xfrm>
              <a:off x="336" y="2605"/>
              <a:ext cx="391" cy="541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DDDDDD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/>
            <a:lstStyle>
              <a:lvl1pPr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altLang="de-DE" sz="3200" b="1" dirty="0">
                  <a:solidFill>
                    <a:srgbClr val="292929"/>
                  </a:solidFill>
                  <a:latin typeface="Calibri" panose="020F0502020204030204" pitchFamily="34" charset="0"/>
                </a:rPr>
                <a:t>3</a:t>
              </a:r>
            </a:p>
          </p:txBody>
        </p:sp>
        <p:sp>
          <p:nvSpPr>
            <p:cNvPr id="99" name="Rectangle 102"/>
            <p:cNvSpPr>
              <a:spLocks noChangeArrowheads="1"/>
            </p:cNvSpPr>
            <p:nvPr/>
          </p:nvSpPr>
          <p:spPr bwMode="gray">
            <a:xfrm>
              <a:off x="889" y="2062"/>
              <a:ext cx="5832" cy="541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C8C8C8"/>
              </a:solidFill>
              <a:miter lim="800000"/>
              <a:headEnd/>
              <a:tailEnd/>
            </a:ln>
            <a:effectLst/>
          </p:spPr>
          <p:txBody>
            <a:bodyPr lIns="180000" tIns="36000" rIns="36000" bIns="36000" anchor="ctr"/>
            <a:lstStyle>
              <a:lvl1pPr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uk-UA" altLang="en-US" sz="2000" b="1" dirty="0">
                  <a:latin typeface="+mn-lt"/>
                </a:rPr>
                <a:t>Які знання я хочу отримати?</a:t>
              </a:r>
            </a:p>
          </p:txBody>
        </p:sp>
        <p:sp>
          <p:nvSpPr>
            <p:cNvPr id="100" name="Rectangle 103"/>
            <p:cNvSpPr>
              <a:spLocks noChangeArrowheads="1"/>
            </p:cNvSpPr>
            <p:nvPr/>
          </p:nvSpPr>
          <p:spPr bwMode="gray">
            <a:xfrm>
              <a:off x="336" y="3200"/>
              <a:ext cx="391" cy="476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DDDDDD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/>
            <a:lstStyle>
              <a:lvl1pPr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DE" altLang="de-DE" sz="3200" b="1" dirty="0">
                  <a:solidFill>
                    <a:srgbClr val="292929"/>
                  </a:solidFill>
                  <a:latin typeface="Calibri" panose="020F0502020204030204" pitchFamily="34" charset="0"/>
                </a:rPr>
                <a:t>4</a:t>
              </a:r>
            </a:p>
          </p:txBody>
        </p:sp>
        <p:sp>
          <p:nvSpPr>
            <p:cNvPr id="101" name="Rectangle 104"/>
            <p:cNvSpPr>
              <a:spLocks noChangeArrowheads="1"/>
            </p:cNvSpPr>
            <p:nvPr/>
          </p:nvSpPr>
          <p:spPr bwMode="gray">
            <a:xfrm>
              <a:off x="891" y="2631"/>
              <a:ext cx="5830" cy="541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C8C8C8"/>
              </a:solidFill>
              <a:miter lim="800000"/>
              <a:headEnd/>
              <a:tailEnd/>
            </a:ln>
            <a:effectLst/>
          </p:spPr>
          <p:txBody>
            <a:bodyPr lIns="180000" tIns="36000" rIns="36000" bIns="36000" anchor="ctr"/>
            <a:lstStyle>
              <a:lvl1pPr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uk-UA" altLang="en-US" sz="2200" b="1" dirty="0">
                  <a:solidFill>
                    <a:srgbClr val="002060"/>
                  </a:solidFill>
                  <a:latin typeface="+mn-lt"/>
                </a:rPr>
                <a:t>Які навички я хочу засвоїти?</a:t>
              </a:r>
            </a:p>
          </p:txBody>
        </p:sp>
        <p:sp>
          <p:nvSpPr>
            <p:cNvPr id="103" name="Rectangle 106"/>
            <p:cNvSpPr>
              <a:spLocks noChangeArrowheads="1"/>
            </p:cNvSpPr>
            <p:nvPr/>
          </p:nvSpPr>
          <p:spPr bwMode="gray">
            <a:xfrm>
              <a:off x="889" y="3200"/>
              <a:ext cx="5830" cy="541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C8C8C8"/>
              </a:solidFill>
              <a:miter lim="800000"/>
              <a:headEnd/>
              <a:tailEnd/>
            </a:ln>
            <a:effectLst/>
          </p:spPr>
          <p:txBody>
            <a:bodyPr lIns="180000" tIns="36000" rIns="36000" bIns="36000" anchor="ctr"/>
            <a:lstStyle>
              <a:lvl1pPr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ct val="20000"/>
                </a:spcAft>
                <a:defRPr/>
              </a:pPr>
              <a:endParaRPr lang="uk-UA" altLang="en-US" sz="2000" b="1" dirty="0">
                <a:latin typeface="+mn-lt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ct val="20000"/>
                </a:spcAft>
                <a:defRPr/>
              </a:pPr>
              <a:r>
                <a:rPr lang="uk-UA" altLang="en-US" sz="2000" b="1" dirty="0">
                  <a:latin typeface="+mn-lt"/>
                </a:rPr>
                <a:t>Де я зможу використати отримані знання та придбані навички?</a:t>
              </a:r>
              <a:endParaRPr lang="en-US" altLang="en-US" sz="2000" b="1" dirty="0">
                <a:latin typeface="+mn-lt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ct val="20000"/>
                </a:spcAft>
                <a:defRPr/>
              </a:pPr>
              <a:endParaRPr lang="de-DE" altLang="de-DE" sz="2000" dirty="0">
                <a:solidFill>
                  <a:srgbClr val="292929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6" name="Rectangle 99"/>
            <p:cNvSpPr>
              <a:spLocks noChangeArrowheads="1"/>
            </p:cNvSpPr>
            <p:nvPr/>
          </p:nvSpPr>
          <p:spPr bwMode="gray">
            <a:xfrm>
              <a:off x="336" y="2023"/>
              <a:ext cx="391" cy="555"/>
            </a:xfrm>
            <a:prstGeom prst="rect">
              <a:avLst/>
            </a:prstGeom>
            <a:solidFill>
              <a:srgbClr val="5F5F5F"/>
            </a:solidFill>
            <a:ln w="12700">
              <a:solidFill>
                <a:srgbClr val="C8C8C8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algn="ctr" fontAlgn="auto">
                <a:spcBef>
                  <a:spcPts val="0"/>
                </a:spcBef>
                <a:spcAft>
                  <a:spcPct val="20000"/>
                </a:spcAft>
                <a:defRPr/>
              </a:pPr>
              <a:r>
                <a:rPr lang="de-DE" altLang="de-DE" sz="3200" b="1" dirty="0">
                  <a:solidFill>
                    <a:schemeClr val="bg1"/>
                  </a:solidFill>
                  <a:latin typeface="Calibri" panose="020F0502020204030204" pitchFamily="34" charset="0"/>
                </a:rPr>
                <a:t>2</a:t>
              </a:r>
              <a:endParaRPr lang="de-DE" altLang="de-DE" sz="2000" b="1" dirty="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</p:grpSp>
      <p:grpSp>
        <p:nvGrpSpPr>
          <p:cNvPr id="8197" name="Group 17"/>
          <p:cNvGrpSpPr>
            <a:grpSpLocks/>
          </p:cNvGrpSpPr>
          <p:nvPr/>
        </p:nvGrpSpPr>
        <p:grpSpPr bwMode="auto">
          <a:xfrm>
            <a:off x="-15875" y="5256213"/>
            <a:ext cx="3930650" cy="1778000"/>
            <a:chOff x="7856129" y="1513453"/>
            <a:chExt cx="3048006" cy="3048006"/>
          </a:xfrm>
        </p:grpSpPr>
        <p:pic>
          <p:nvPicPr>
            <p:cNvPr id="8199" name="Picture 18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856129" y="1513453"/>
              <a:ext cx="3048006" cy="30480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200" name="TextBox 19"/>
            <p:cNvSpPr txBox="1">
              <a:spLocks noChangeArrowheads="1"/>
            </p:cNvSpPr>
            <p:nvPr/>
          </p:nvSpPr>
          <p:spPr bwMode="auto">
            <a:xfrm>
              <a:off x="8131903" y="1814627"/>
              <a:ext cx="2496457" cy="10577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uk-UA" sz="2800" b="1">
                  <a:latin typeface="Calibri" pitchFamily="34" charset="0"/>
                </a:rPr>
                <a:t>Мене цікавить…</a:t>
              </a:r>
              <a:endParaRPr lang="en-US" sz="2800" b="1">
                <a:latin typeface="Calibri" pitchFamily="34" charset="0"/>
              </a:endParaRPr>
            </a:p>
          </p:txBody>
        </p:sp>
      </p:grpSp>
      <p:pic>
        <p:nvPicPr>
          <p:cNvPr id="21" name="Picture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72575" y="139700"/>
            <a:ext cx="2692400" cy="12890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</p:pic>
    </p:spTree>
  </p:cSld>
  <p:clrMapOvr>
    <a:masterClrMapping/>
  </p:clrMapOvr>
  <p:transition spd="med" advTm="7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Picture 113"/>
          <p:cNvPicPr>
            <a:picLocks noChangeAspect="1" noChangeArrowheads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/>
          </a:blip>
          <a:stretch>
            <a:fillRect/>
          </a:stretch>
        </p:blipFill>
        <p:spPr bwMode="auto">
          <a:xfrm>
            <a:off x="-1588" y="-11111"/>
            <a:ext cx="12192001" cy="1367480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10242" name="Rectangle 51"/>
          <p:cNvSpPr>
            <a:spLocks noChangeArrowheads="1"/>
          </p:cNvSpPr>
          <p:nvPr/>
        </p:nvSpPr>
        <p:spPr bwMode="gray">
          <a:xfrm>
            <a:off x="-1588" y="1003300"/>
            <a:ext cx="12192001" cy="350838"/>
          </a:xfrm>
          <a:prstGeom prst="rect">
            <a:avLst/>
          </a:prstGeom>
          <a:solidFill>
            <a:srgbClr val="99CCFF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 altLang="de-DE" sz="2100">
              <a:latin typeface="Calibri" pitchFamily="34" charset="0"/>
            </a:endParaRPr>
          </a:p>
        </p:txBody>
      </p:sp>
      <p:graphicFrame>
        <p:nvGraphicFramePr>
          <p:cNvPr id="10279" name="Group 39"/>
          <p:cNvGraphicFramePr>
            <a:graphicFrameLocks noGrp="1"/>
          </p:cNvGraphicFramePr>
          <p:nvPr/>
        </p:nvGraphicFramePr>
        <p:xfrm>
          <a:off x="298450" y="2217738"/>
          <a:ext cx="9290050" cy="3727450"/>
        </p:xfrm>
        <a:graphic>
          <a:graphicData uri="http://schemas.openxmlformats.org/drawingml/2006/table">
            <a:tbl>
              <a:tblPr/>
              <a:tblGrid>
                <a:gridCol w="9290050"/>
              </a:tblGrid>
              <a:tr h="498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de-DE" sz="1600" b="1" i="0" u="none" strike="noStrike" cap="none" normalizeH="0" baseline="0" noProof="1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77317" marR="77317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127317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cs typeface="Arial" charset="0"/>
                        </a:rPr>
                        <a:t>формування</a:t>
                      </a:r>
                      <a:r>
                        <a:rPr kumimoji="0" lang="uk-UA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cs typeface="Arial" charset="0"/>
                        </a:rPr>
                        <a:t> у студентів знань основних положень теорії і практики ризик-менеджменту у сфері фінансових взаємовідносин суб’єктів господарської діяльності;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altLang="de-DE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77317" marR="77317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09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cs typeface="Arial" charset="0"/>
                        </a:rPr>
                        <a:t>засвоєння</a:t>
                      </a:r>
                      <a:r>
                        <a:rPr kumimoji="0" lang="uk-UA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cs typeface="Arial" charset="0"/>
                        </a:rPr>
                        <a:t> теоретико-методичних та наукових засад прийняття фінансових рішень в умовах невизначеності та ризику;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endParaRPr kumimoji="0" lang="uk-UA" altLang="de-DE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77317" marR="77317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</a:tr>
              <a:tr h="309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cs typeface="Arial" charset="0"/>
                        </a:rPr>
                        <a:t>оволодіння</a:t>
                      </a:r>
                      <a:r>
                        <a:rPr kumimoji="0" lang="uk-UA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cs typeface="Arial" charset="0"/>
                        </a:rPr>
                        <a:t> засадами якісної та кількісної оцінки ризиків; практичним інструментарієм фінансового ризик-менеджменту.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altLang="de-DE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77317" marR="77317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10255" name="Picture 1"/>
          <p:cNvPicPr>
            <a:picLocks noChangeAspect="1"/>
          </p:cNvPicPr>
          <p:nvPr/>
        </p:nvPicPr>
        <p:blipFill>
          <a:blip r:embed="rId4"/>
          <a:srcRect l="11852" r="24921"/>
          <a:stretch>
            <a:fillRect/>
          </a:stretch>
        </p:blipFill>
        <p:spPr bwMode="auto">
          <a:xfrm>
            <a:off x="9456738" y="1751013"/>
            <a:ext cx="2725737" cy="431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256" name="Group 7"/>
          <p:cNvGrpSpPr>
            <a:grpSpLocks/>
          </p:cNvGrpSpPr>
          <p:nvPr/>
        </p:nvGrpSpPr>
        <p:grpSpPr bwMode="auto">
          <a:xfrm>
            <a:off x="0" y="0"/>
            <a:ext cx="3048000" cy="2749550"/>
            <a:chOff x="7856129" y="1513453"/>
            <a:chExt cx="3048006" cy="3048006"/>
          </a:xfrm>
        </p:grpSpPr>
        <p:pic>
          <p:nvPicPr>
            <p:cNvPr id="10258" name="Picture 8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856129" y="1513453"/>
              <a:ext cx="3048006" cy="30480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259" name="TextBox 9"/>
            <p:cNvSpPr txBox="1">
              <a:spLocks noChangeArrowheads="1"/>
            </p:cNvSpPr>
            <p:nvPr/>
          </p:nvSpPr>
          <p:spPr bwMode="auto">
            <a:xfrm>
              <a:off x="8132355" y="1814382"/>
              <a:ext cx="2495554" cy="11825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uk-UA" sz="3200">
                  <a:solidFill>
                    <a:srgbClr val="002060"/>
                  </a:solidFill>
                  <a:latin typeface="Calibri" pitchFamily="34" charset="0"/>
                </a:rPr>
                <a:t>Мета дисципліни:</a:t>
              </a:r>
              <a:endParaRPr lang="en-US" sz="3200">
                <a:solidFill>
                  <a:srgbClr val="002060"/>
                </a:solidFill>
                <a:latin typeface="Calibri" pitchFamily="34" charset="0"/>
              </a:endParaRP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72575" y="139700"/>
            <a:ext cx="2692400" cy="12890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</p:pic>
    </p:spTree>
  </p:cSld>
  <p:clrMapOvr>
    <a:masterClrMapping/>
  </p:clrMapOvr>
  <p:transition spd="med" advTm="7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Picture 113"/>
          <p:cNvPicPr>
            <a:picLocks noChangeAspect="1" noChangeArrowheads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/>
          </a:blip>
          <a:stretch>
            <a:fillRect/>
          </a:stretch>
        </p:blipFill>
        <p:spPr bwMode="auto">
          <a:xfrm>
            <a:off x="-1588" y="-11111"/>
            <a:ext cx="12192001" cy="1367480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12290" name="Rectangle 51"/>
          <p:cNvSpPr>
            <a:spLocks noChangeArrowheads="1"/>
          </p:cNvSpPr>
          <p:nvPr/>
        </p:nvSpPr>
        <p:spPr bwMode="gray">
          <a:xfrm>
            <a:off x="-1588" y="1003300"/>
            <a:ext cx="12192001" cy="350838"/>
          </a:xfrm>
          <a:prstGeom prst="rect">
            <a:avLst/>
          </a:prstGeom>
          <a:solidFill>
            <a:srgbClr val="99CCFF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 altLang="de-DE" sz="2100">
              <a:latin typeface="Calibri" pitchFamily="34" charset="0"/>
            </a:endParaRPr>
          </a:p>
        </p:txBody>
      </p:sp>
      <p:graphicFrame>
        <p:nvGraphicFramePr>
          <p:cNvPr id="12341" name="Group 53"/>
          <p:cNvGraphicFramePr>
            <a:graphicFrameLocks noGrp="1"/>
          </p:cNvGraphicFramePr>
          <p:nvPr/>
        </p:nvGraphicFramePr>
        <p:xfrm>
          <a:off x="287338" y="2617788"/>
          <a:ext cx="8666162" cy="3860800"/>
        </p:xfrm>
        <a:graphic>
          <a:graphicData uri="http://schemas.openxmlformats.org/drawingml/2006/table">
            <a:tbl>
              <a:tblPr/>
              <a:tblGrid>
                <a:gridCol w="8666162"/>
              </a:tblGrid>
              <a:tr h="498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de-DE" sz="1600" b="1" i="0" u="none" strike="noStrike" cap="none" normalizeH="0" baseline="0" noProof="1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77317" marR="77317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309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de-DE" sz="2000" b="0" i="0" u="none" strike="noStrike" cap="none" normalizeH="0" baseline="0" noProof="1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77317" marR="77317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730500">
                <a:tc>
                  <a:txBody>
                    <a:bodyPr/>
                    <a:lstStyle/>
                    <a:p>
                      <a:pPr marL="0" marR="0" lvl="0" indent="179388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uk-UA" altLang="de-DE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cs typeface="Arial" charset="0"/>
                        </a:rPr>
                        <a:t>Вивчення</a:t>
                      </a:r>
                      <a:r>
                        <a:rPr kumimoji="0" lang="uk-UA" alt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cs typeface="Arial" charset="0"/>
                        </a:rPr>
                        <a:t> дисципліни дозволить вам сформувати практичні навички щодо застосування методичного інструментарію управління фінансовими ризиками; розробки політики управління фінансовими ризиками підприємства на основі попереднього оцінювання фінансової звітності; визначення доходності фінансових активів та реальних інвестиційних проектів з урахуванням впливу ризиків; застосування системного підходу до управління фінансовими ризиками; оптимізації структуру капіталу на основі визначення вартості джерел його формування та ризиків.</a:t>
                      </a:r>
                      <a:r>
                        <a:rPr kumimoji="0" lang="ru-RU" alt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66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endParaRPr kumimoji="0" lang="uk-UA" altLang="de-DE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77317" marR="77317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</a:tr>
              <a:tr h="309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de-DE" sz="2000" b="0" i="0" u="none" strike="noStrike" cap="none" normalizeH="0" baseline="0" noProof="1" smtClean="0">
                        <a:ln>
                          <a:noFill/>
                        </a:ln>
                        <a:solidFill>
                          <a:srgbClr val="003366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77317" marR="77317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12303" name="Picture 1"/>
          <p:cNvPicPr>
            <a:picLocks noChangeAspect="1"/>
          </p:cNvPicPr>
          <p:nvPr/>
        </p:nvPicPr>
        <p:blipFill>
          <a:blip r:embed="rId4"/>
          <a:srcRect l="11852" r="24921"/>
          <a:stretch>
            <a:fillRect/>
          </a:stretch>
        </p:blipFill>
        <p:spPr bwMode="auto">
          <a:xfrm>
            <a:off x="9456738" y="1751013"/>
            <a:ext cx="2725737" cy="431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2304" name="Group 7"/>
          <p:cNvGrpSpPr>
            <a:grpSpLocks/>
          </p:cNvGrpSpPr>
          <p:nvPr/>
        </p:nvGrpSpPr>
        <p:grpSpPr bwMode="auto">
          <a:xfrm>
            <a:off x="174625" y="376238"/>
            <a:ext cx="3048000" cy="2749550"/>
            <a:chOff x="7856128" y="1407973"/>
            <a:chExt cx="3048006" cy="3048006"/>
          </a:xfrm>
        </p:grpSpPr>
        <p:pic>
          <p:nvPicPr>
            <p:cNvPr id="12306" name="Picture 8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856128" y="1407973"/>
              <a:ext cx="3048006" cy="30480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307" name="TextBox 9"/>
            <p:cNvSpPr txBox="1">
              <a:spLocks noChangeArrowheads="1"/>
            </p:cNvSpPr>
            <p:nvPr/>
          </p:nvSpPr>
          <p:spPr bwMode="auto">
            <a:xfrm>
              <a:off x="8131903" y="1814627"/>
              <a:ext cx="2496457" cy="11941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uk-UA" altLang="en-US" sz="2800" b="1">
                  <a:solidFill>
                    <a:srgbClr val="003366"/>
                  </a:solidFill>
                  <a:latin typeface="Calibri" pitchFamily="34" charset="0"/>
                </a:rPr>
                <a:t>Детальніше</a:t>
              </a:r>
              <a:r>
                <a:rPr lang="uk-UA" altLang="en-US" sz="3200" b="1">
                  <a:solidFill>
                    <a:srgbClr val="003366"/>
                  </a:solidFill>
                  <a:latin typeface="Calibri" pitchFamily="34" charset="0"/>
                </a:rPr>
                <a:t>…</a:t>
              </a:r>
              <a:endParaRPr lang="en-US" altLang="en-US" sz="3200" b="1">
                <a:solidFill>
                  <a:srgbClr val="003366"/>
                </a:solidFill>
                <a:latin typeface="Calibri" pitchFamily="34" charset="0"/>
              </a:endParaRPr>
            </a:p>
            <a:p>
              <a:endParaRPr lang="en-US" sz="3200">
                <a:solidFill>
                  <a:srgbClr val="002060"/>
                </a:solidFill>
                <a:latin typeface="Calibri" pitchFamily="34" charset="0"/>
              </a:endParaRP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72575" y="139700"/>
            <a:ext cx="2692400" cy="12890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</p:pic>
    </p:spTree>
  </p:cSld>
  <p:clrMapOvr>
    <a:masterClrMapping/>
  </p:clrMapOvr>
  <p:transition spd="med" advTm="7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82" descr="Head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588" y="-7938"/>
            <a:ext cx="12192001" cy="1368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9" name="Picture 72" descr="Wire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  <a:extLst/>
          </a:blip>
          <a:srcRect/>
          <a:stretch>
            <a:fillRect/>
          </a:stretch>
        </p:blipFill>
        <p:spPr bwMode="gray">
          <a:xfrm>
            <a:off x="323999" y="1353515"/>
            <a:ext cx="11866414" cy="4180993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14339" name="Rectangle 51"/>
          <p:cNvSpPr>
            <a:spLocks noChangeArrowheads="1"/>
          </p:cNvSpPr>
          <p:nvPr/>
        </p:nvSpPr>
        <p:spPr bwMode="gray">
          <a:xfrm>
            <a:off x="-1588" y="1003300"/>
            <a:ext cx="12192001" cy="350838"/>
          </a:xfrm>
          <a:prstGeom prst="rect">
            <a:avLst/>
          </a:prstGeom>
          <a:solidFill>
            <a:srgbClr val="99CCFF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de-DE" altLang="de-DE" sz="2100">
              <a:latin typeface="Calibri" pitchFamily="34" charset="0"/>
            </a:endParaRPr>
          </a:p>
        </p:txBody>
      </p:sp>
      <p:sp>
        <p:nvSpPr>
          <p:cNvPr id="140" name="Text Box 12"/>
          <p:cNvSpPr txBox="1">
            <a:spLocks noChangeArrowheads="1"/>
          </p:cNvSpPr>
          <p:nvPr/>
        </p:nvSpPr>
        <p:spPr bwMode="gray">
          <a:xfrm>
            <a:off x="509588" y="2282825"/>
            <a:ext cx="10882312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984250" indent="-984250"/>
            <a:r>
              <a:rPr lang="uk-UA" sz="2000">
                <a:solidFill>
                  <a:srgbClr val="003366"/>
                </a:solidFill>
              </a:rPr>
              <a:t>Тема 1. Теоретичні основи фінансового ризик-менеджменту.</a:t>
            </a:r>
          </a:p>
          <a:p>
            <a:pPr marL="984250" indent="-984250"/>
            <a:r>
              <a:rPr lang="uk-UA" sz="2000">
                <a:solidFill>
                  <a:srgbClr val="003366"/>
                </a:solidFill>
              </a:rPr>
              <a:t>Тема 2. Система кількісних та якісних оцінок фінансового ризику.</a:t>
            </a:r>
          </a:p>
          <a:p>
            <a:pPr marL="984250" indent="-984250"/>
            <a:r>
              <a:rPr lang="uk-UA" sz="2000">
                <a:solidFill>
                  <a:srgbClr val="003366"/>
                </a:solidFill>
              </a:rPr>
              <a:t>Тема 3. Інтеграція страхових організацій та комерційних банків у сфері ризик-менеджменту.</a:t>
            </a:r>
          </a:p>
          <a:p>
            <a:pPr marL="984250" indent="-984250"/>
            <a:r>
              <a:rPr lang="uk-UA" sz="2000">
                <a:solidFill>
                  <a:srgbClr val="003366"/>
                </a:solidFill>
              </a:rPr>
              <a:t>Тема 4. Управління ризиками проектного фінансування та портфеля фінансових інструментів.</a:t>
            </a:r>
          </a:p>
          <a:p>
            <a:pPr marL="984250" indent="-984250"/>
            <a:r>
              <a:rPr lang="uk-UA" sz="2000">
                <a:solidFill>
                  <a:srgbClr val="003366"/>
                </a:solidFill>
              </a:rPr>
              <a:t>Тема 5. Кредитний ризик в системі фінансових відносин.</a:t>
            </a:r>
          </a:p>
          <a:p>
            <a:pPr marL="984250" indent="-984250"/>
            <a:r>
              <a:rPr lang="uk-UA" sz="2000">
                <a:solidFill>
                  <a:srgbClr val="003366"/>
                </a:solidFill>
              </a:rPr>
              <a:t>Тема 6. Відсотковий ризик, методи аналізу та управління.</a:t>
            </a:r>
          </a:p>
          <a:p>
            <a:pPr marL="984250" indent="-984250"/>
            <a:r>
              <a:rPr lang="uk-UA" sz="2000">
                <a:solidFill>
                  <a:srgbClr val="003366"/>
                </a:solidFill>
              </a:rPr>
              <a:t>Тема 7. Управління ризиком ліквідності.</a:t>
            </a:r>
          </a:p>
          <a:p>
            <a:pPr marL="984250" indent="-984250"/>
            <a:r>
              <a:rPr lang="uk-UA" sz="2000">
                <a:solidFill>
                  <a:srgbClr val="003366"/>
                </a:solidFill>
              </a:rPr>
              <a:t>Тема 8. Валютні ризики суб’єктів господарювання, методи аналізу і управління.</a:t>
            </a:r>
            <a:r>
              <a:rPr lang="ru-RU" sz="2000">
                <a:solidFill>
                  <a:srgbClr val="003366"/>
                </a:solidFill>
              </a:rPr>
              <a:t> </a:t>
            </a:r>
            <a:endParaRPr lang="uk-UA" sz="2000">
              <a:solidFill>
                <a:srgbClr val="003366"/>
              </a:solidFill>
            </a:endParaRPr>
          </a:p>
        </p:txBody>
      </p:sp>
      <p:grpSp>
        <p:nvGrpSpPr>
          <p:cNvPr id="14341" name="Group 7"/>
          <p:cNvGrpSpPr>
            <a:grpSpLocks/>
          </p:cNvGrpSpPr>
          <p:nvPr/>
        </p:nvGrpSpPr>
        <p:grpSpPr bwMode="auto">
          <a:xfrm>
            <a:off x="82550" y="92075"/>
            <a:ext cx="3217863" cy="2171700"/>
            <a:chOff x="-1138784" y="-3298237"/>
            <a:chExt cx="3048006" cy="3048006"/>
          </a:xfrm>
        </p:grpSpPr>
        <p:pic>
          <p:nvPicPr>
            <p:cNvPr id="14343" name="Picture 8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-1138784" y="-3298237"/>
              <a:ext cx="3048006" cy="30480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344" name="TextBox 9"/>
            <p:cNvSpPr txBox="1">
              <a:spLocks noChangeArrowheads="1"/>
            </p:cNvSpPr>
            <p:nvPr/>
          </p:nvSpPr>
          <p:spPr bwMode="auto">
            <a:xfrm>
              <a:off x="-734288" y="-2578569"/>
              <a:ext cx="2497651" cy="14972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uk-UA" sz="3200" b="1">
                  <a:solidFill>
                    <a:srgbClr val="002060"/>
                  </a:solidFill>
                  <a:latin typeface="Calibri" pitchFamily="34" charset="0"/>
                </a:rPr>
                <a:t>Зміст дисципліни</a:t>
              </a:r>
              <a:endParaRPr lang="en-US" sz="3200" b="1">
                <a:solidFill>
                  <a:srgbClr val="002060"/>
                </a:solidFill>
                <a:latin typeface="Calibri" pitchFamily="34" charset="0"/>
              </a:endParaRP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72575" y="139700"/>
            <a:ext cx="2692400" cy="12890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</p:pic>
    </p:spTree>
  </p:cSld>
  <p:clrMapOvr>
    <a:masterClrMapping/>
  </p:clrMapOvr>
  <p:transition spd="med" advTm="7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PRESENTATIONPOINT DATAPOINT PRODUCTNAME" val="DataPoint"/>
  <p:tag name="PRESENTATIONPOINT DATAPOINT VERSION" val="1"/>
  <p:tag name="PRESENTATIONPOINT DATAPOINT LICENSEDSAVE" val="-1"/>
  <p:tag name="PRESENTATIONPOINT DATAPOINT PRODUCTCODE" val="DP16STD"/>
</p:tagLst>
</file>

<file path=ppt/theme/theme1.xml><?xml version="1.0" encoding="utf-8"?>
<a:theme xmlns:a="http://schemas.openxmlformats.org/drawingml/2006/main" name="Larissa-Design">
  <a:themeElements>
    <a:clrScheme name="Standard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2A79FF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74747"/>
      </a:accent6>
      <a:hlink>
        <a:srgbClr val="C00000"/>
      </a:hlink>
      <a:folHlink>
        <a:srgbClr val="FFC0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>
          <a:solidFill>
            <a:srgbClr val="A50021"/>
          </a:solidFill>
          <a:round/>
          <a:headEnd/>
          <a:tailEnd/>
        </a:ln>
      </a:spPr>
      <a:bodyPr/>
      <a:lstStyle>
        <a:defPPr>
          <a:defRPr dirty="0"/>
        </a:defPPr>
      </a:lstStyle>
    </a:spDef>
  </a:objectDefaults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270</TotalTime>
  <Words>188</Words>
  <Application>Microsoft Office PowerPoint</Application>
  <PresentationFormat>Произвольный</PresentationFormat>
  <Paragraphs>30</Paragraphs>
  <Slides>5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2</vt:i4>
      </vt:variant>
      <vt:variant>
        <vt:lpstr>Заголовки слайдов</vt:lpstr>
      </vt:variant>
      <vt:variant>
        <vt:i4>5</vt:i4>
      </vt:variant>
    </vt:vector>
  </HeadingPairs>
  <TitlesOfParts>
    <vt:vector size="11" baseType="lpstr">
      <vt:lpstr>Arial</vt:lpstr>
      <vt:lpstr>Calibri</vt:lpstr>
      <vt:lpstr>Wingdings</vt:lpstr>
      <vt:lpstr>Symbol</vt:lpstr>
      <vt:lpstr>Larissa-Design</vt:lpstr>
      <vt:lpstr>Larissa-Design</vt:lpstr>
      <vt:lpstr>Слайд 1</vt:lpstr>
      <vt:lpstr>Слайд 2</vt:lpstr>
      <vt:lpstr>Слайд 3</vt:lpstr>
      <vt:lpstr>Слайд 4</vt:lpstr>
      <vt:lpstr>Слайд 5</vt:lpstr>
    </vt:vector>
  </TitlesOfParts>
  <Company>Presentationpoint</Company>
  <LinksUpToDate>false</LinksUpToDate>
  <SharedDoc>false</SharedDoc>
  <HyperlinkBase>http://www.presentationpoint.com</HyperlinkBase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Example Company</dc:title>
  <dc:creator>Presentationpoint</dc:creator>
  <cp:lastModifiedBy>1</cp:lastModifiedBy>
  <cp:revision>404</cp:revision>
  <dcterms:created xsi:type="dcterms:W3CDTF">2010-05-21T10:35:54Z</dcterms:created>
  <dcterms:modified xsi:type="dcterms:W3CDTF">2020-10-23T08:15:04Z</dcterms:modified>
</cp:coreProperties>
</file>