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Default Extension="wdp" ContentType="image/vnd.ms-photo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379" r:id="rId2"/>
    <p:sldId id="402" r:id="rId3"/>
    <p:sldId id="423" r:id="rId4"/>
    <p:sldId id="441" r:id="rId5"/>
    <p:sldId id="443" r:id="rId6"/>
  </p:sldIdLst>
  <p:sldSz cx="12190413" cy="6858000"/>
  <p:notesSz cx="6669088" cy="9926638"/>
  <p:custDataLst>
    <p:tags r:id="rId8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7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66"/>
    <a:srgbClr val="FFFFFF"/>
    <a:srgbClr val="5F5F5F"/>
    <a:srgbClr val="99CCFF"/>
    <a:srgbClr val="EAEAEA"/>
    <a:srgbClr val="292929"/>
    <a:srgbClr val="AFAFAF"/>
    <a:srgbClr val="D7D7D7"/>
    <a:srgbClr val="E6E6E6"/>
    <a:srgbClr val="C8C8C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72" autoAdjust="0"/>
    <p:restoredTop sz="98818" autoAdjust="0"/>
  </p:normalViewPr>
  <p:slideViewPr>
    <p:cSldViewPr snapToGrid="0" snapToObjects="1" showGuides="1">
      <p:cViewPr varScale="1">
        <p:scale>
          <a:sx n="74" d="100"/>
          <a:sy n="74" d="100"/>
        </p:scale>
        <p:origin x="-732" y="-10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6" d="100"/>
          <a:sy n="86" d="100"/>
        </p:scale>
        <p:origin x="-2250" y="-78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9C9874-DE1E-48CB-A603-4C70CD126593}" type="datetimeFigureOut">
              <a:rPr lang="de-DE" smtClean="0"/>
              <a:pPr/>
              <a:t>08.10.2020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5400" y="744538"/>
            <a:ext cx="661828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4CEB38-DA38-4F43-AFB8-94FE45CA5866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="" xmlns:p14="http://schemas.microsoft.com/office/powerpoint/2010/main" val="210976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1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1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7455072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2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2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07108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3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3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473687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4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4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31139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529644-27C0-4655-9503-40E917BF2C41}" type="slidenum">
              <a:rPr/>
              <a:pPr/>
              <a:t>5</a:t>
            </a:fld>
            <a:endParaRPr lang="de-DE" dirty="0"/>
          </a:p>
        </p:txBody>
      </p:sp>
      <p:sp>
        <p:nvSpPr>
          <p:cNvPr id="97283" name="Rectangle 7"/>
          <p:cNvSpPr txBox="1">
            <a:spLocks noGrp="1" noChangeArrowheads="1"/>
          </p:cNvSpPr>
          <p:nvPr/>
        </p:nvSpPr>
        <p:spPr bwMode="auto">
          <a:xfrm>
            <a:off x="3780694" y="9433753"/>
            <a:ext cx="2888394" cy="492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824" tIns="47416" rIns="94824" bIns="47416" anchor="b"/>
          <a:lstStyle/>
          <a:p>
            <a:pPr algn="r" defTabSz="947738"/>
            <a:fld id="{0C7B8A1B-A169-42ED-96E3-CF5B68CF2C7A}" type="slidenum">
              <a:rPr lang="en-GB" sz="1300"/>
              <a:pPr algn="r" defTabSz="947738"/>
              <a:t>5</a:t>
            </a:fld>
            <a:endParaRPr lang="en-GB" sz="1300" dirty="0"/>
          </a:p>
        </p:txBody>
      </p:sp>
      <p:sp>
        <p:nvSpPr>
          <p:cNvPr id="972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5400" y="744538"/>
            <a:ext cx="6619875" cy="3724275"/>
          </a:xfrm>
          <a:ln/>
        </p:spPr>
      </p:sp>
      <p:sp>
        <p:nvSpPr>
          <p:cNvPr id="972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9212" y="4715153"/>
            <a:ext cx="4890665" cy="4466987"/>
          </a:xfrm>
          <a:noFill/>
          <a:ln/>
        </p:spPr>
        <p:txBody>
          <a:bodyPr lIns="94824" tIns="47416" rIns="94824" bIns="47416"/>
          <a:lstStyle/>
          <a:p>
            <a:pPr eaLnBrk="1" hangingPunct="1"/>
            <a:endParaRPr lang="de-DE" noProof="1"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20850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0"/>
            <a:ext cx="12190413" cy="3886200"/>
          </a:xfrm>
          <a:prstGeom prst="rect">
            <a:avLst/>
          </a:prstGeom>
          <a:gradFill flip="none" rotWithShape="1">
            <a:gsLst>
              <a:gs pos="42000">
                <a:srgbClr val="4D4D4D"/>
              </a:gs>
              <a:gs pos="100000">
                <a:srgbClr val="000000"/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marL="0" algn="ctr" defTabSz="914400" rtl="0" eaLnBrk="1" latinLnBrk="0" hangingPunct="1"/>
            <a:endParaRPr lang="de-DE" sz="8000" kern="12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23847" y="1998133"/>
            <a:ext cx="9360000" cy="1416050"/>
          </a:xfrm>
        </p:spPr>
        <p:txBody>
          <a:bodyPr>
            <a:no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23847" y="4037202"/>
            <a:ext cx="9360000" cy="1271398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8" name="Datumsplatzhalter 7"/>
          <p:cNvSpPr>
            <a:spLocks noGrp="1"/>
          </p:cNvSpPr>
          <p:nvPr>
            <p:ph type="dt" sz="half" idx="10"/>
          </p:nvPr>
        </p:nvSpPr>
        <p:spPr>
          <a:xfrm>
            <a:off x="323847" y="6356350"/>
            <a:ext cx="2134800" cy="360000"/>
          </a:xfrm>
        </p:spPr>
        <p:txBody>
          <a:bodyPr/>
          <a:lstStyle/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9" name="Fußzeilenplatzhalt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Foliennummernplatzhalt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4000" y="238542"/>
            <a:ext cx="11541600" cy="616455"/>
          </a:xfrm>
        </p:spPr>
        <p:txBody>
          <a:bodyPr anchor="ctr" anchorCtr="0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999" y="854994"/>
            <a:ext cx="11541600" cy="336244"/>
          </a:xfrm>
        </p:spPr>
        <p:txBody>
          <a:bodyPr lIns="0" tIns="0" rIns="0" bIns="0" anchor="t" anchorCtr="0">
            <a:no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Datumsplatzhalt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12" name="Fußzeilenplatzhalt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3" name="Foliennummernplatzhalter 12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847" y="1554957"/>
            <a:ext cx="11542714" cy="424735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-1"/>
            <a:ext cx="11542713" cy="109081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323847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3F149-83C4-4179-9681-702531CCFDAC}" type="datetimeFigureOut">
              <a:rPr lang="de-DE" smtClean="0"/>
              <a:pPr/>
              <a:t>08.10.2020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458648" y="6356350"/>
            <a:ext cx="7273114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9731761" y="6356350"/>
            <a:ext cx="21348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C1E638-3F78-4E0D-883A-B278700C48C0}" type="slidenum">
              <a:rPr lang="de-DE" smtClean="0"/>
              <a:pPr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</p:sldLayoutIdLst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xStyles>
    <p:titleStyle>
      <a:lvl1pPr algn="l" defTabSz="914400" rtl="0" eaLnBrk="1" latinLnBrk="0" hangingPunct="1">
        <a:spcBef>
          <a:spcPct val="0"/>
        </a:spcBef>
        <a:buNone/>
        <a:defRPr sz="3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6213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20725" indent="-184150" algn="l" defTabSz="914400" rtl="0" eaLnBrk="1" latinLnBrk="0" hangingPunct="1">
        <a:spcBef>
          <a:spcPct val="20000"/>
        </a:spcBef>
        <a:buFont typeface="Symbol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938" indent="-176213" algn="l" defTabSz="914400" rtl="0" eaLnBrk="1" latinLnBrk="0" hangingPunct="1">
        <a:spcBef>
          <a:spcPct val="20000"/>
        </a:spcBef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-10" t="351" r="1357" b="16292"/>
          <a:stretch/>
        </p:blipFill>
        <p:spPr>
          <a:xfrm>
            <a:off x="-11574" y="-11575"/>
            <a:ext cx="12205504" cy="6875362"/>
          </a:xfrm>
          <a:prstGeom prst="rect">
            <a:avLst/>
          </a:prstGeom>
        </p:spPr>
      </p:pic>
      <p:sp>
        <p:nvSpPr>
          <p:cNvPr id="15" name="Rechteck 14"/>
          <p:cNvSpPr/>
          <p:nvPr/>
        </p:nvSpPr>
        <p:spPr bwMode="auto">
          <a:xfrm>
            <a:off x="-1" y="4463697"/>
            <a:ext cx="12168091" cy="557868"/>
          </a:xfrm>
          <a:prstGeom prst="rect">
            <a:avLst/>
          </a:prstGeom>
          <a:solidFill>
            <a:srgbClr val="FFFFFF">
              <a:alpha val="50000"/>
            </a:srgbClr>
          </a:solidFill>
          <a:ln w="12700">
            <a:noFill/>
            <a:round/>
            <a:headEnd/>
            <a:tailEnd/>
          </a:ln>
        </p:spPr>
        <p:txBody>
          <a:bodyPr rtlCol="0" anchor="ctr"/>
          <a:lstStyle/>
          <a:p>
            <a:pPr algn="ctr">
              <a:lnSpc>
                <a:spcPct val="95000"/>
              </a:lnSpc>
              <a:spcAft>
                <a:spcPts val="800"/>
              </a:spcAft>
              <a:buClr>
                <a:srgbClr val="969696"/>
              </a:buClr>
            </a:pPr>
            <a:r>
              <a:rPr lang="ru-RU" sz="2000" b="1" dirty="0" err="1" smtClean="0">
                <a:solidFill>
                  <a:schemeClr val="accent1">
                    <a:lumMod val="50000"/>
                  </a:schemeClr>
                </a:solidFill>
              </a:rPr>
              <a:t>Світлана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Дубовик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2000" b="1" dirty="0" err="1" smtClean="0">
                <a:solidFill>
                  <a:schemeClr val="accent1">
                    <a:lumMod val="50000"/>
                  </a:schemeClr>
                </a:solidFill>
              </a:rPr>
              <a:t>к.е.н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uk-UA" sz="2000" b="1" dirty="0" smtClean="0">
                <a:solidFill>
                  <a:schemeClr val="accent1">
                    <a:lumMod val="50000"/>
                  </a:schemeClr>
                </a:solidFill>
              </a:rPr>
              <a:t>доцент</a:t>
            </a:r>
            <a:endParaRPr lang="en-US" sz="2000" b="1" noProof="1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3" name="Rectangle 314"/>
          <p:cNvSpPr>
            <a:spLocks noChangeArrowheads="1"/>
          </p:cNvSpPr>
          <p:nvPr/>
        </p:nvSpPr>
        <p:spPr bwMode="gray">
          <a:xfrm>
            <a:off x="-24492" y="2539647"/>
            <a:ext cx="12192583" cy="192405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94" name="Text Box 382"/>
          <p:cNvSpPr txBox="1">
            <a:spLocks noChangeArrowheads="1"/>
          </p:cNvSpPr>
          <p:nvPr/>
        </p:nvSpPr>
        <p:spPr bwMode="gray">
          <a:xfrm>
            <a:off x="448681" y="3429295"/>
            <a:ext cx="4668586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uk-UA" altLang="de-DE" sz="4400" b="1" noProof="1" smtClean="0">
                <a:solidFill>
                  <a:srgbClr val="002060"/>
                </a:solidFill>
                <a:latin typeface="Calibri" panose="020F0502020204030204" pitchFamily="34" charset="0"/>
              </a:rPr>
              <a:t>Управління </a:t>
            </a:r>
            <a:r>
              <a:rPr lang="uk-UA" altLang="de-DE" sz="4400" b="1" noProof="1" smtClean="0">
                <a:solidFill>
                  <a:srgbClr val="002060"/>
                </a:solidFill>
                <a:latin typeface="Calibri" panose="020F0502020204030204" pitchFamily="34" charset="0"/>
              </a:rPr>
              <a:t>якістю</a:t>
            </a:r>
            <a:endParaRPr lang="de-DE" altLang="de-DE" sz="4400" b="1" noProof="1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381533" y="139557"/>
            <a:ext cx="4238625" cy="2028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37976838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62" t="31680" r="5865" b="14224"/>
          <a:stretch/>
        </p:blipFill>
        <p:spPr>
          <a:xfrm rot="16412260">
            <a:off x="8252208" y="2761270"/>
            <a:ext cx="5218352" cy="3144425"/>
          </a:xfrm>
          <a:prstGeom prst="rect">
            <a:avLst/>
          </a:prstGeom>
        </p:spPr>
      </p:pic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pSp>
        <p:nvGrpSpPr>
          <p:cNvPr id="95" name="Group 121"/>
          <p:cNvGrpSpPr>
            <a:grpSpLocks/>
          </p:cNvGrpSpPr>
          <p:nvPr/>
        </p:nvGrpSpPr>
        <p:grpSpPr bwMode="auto">
          <a:xfrm>
            <a:off x="702307" y="1707571"/>
            <a:ext cx="8318500" cy="3061624"/>
            <a:chOff x="336" y="1391"/>
            <a:chExt cx="6385" cy="235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Rectangle 97"/>
            <p:cNvSpPr>
              <a:spLocks noChangeArrowheads="1"/>
            </p:cNvSpPr>
            <p:nvPr/>
          </p:nvSpPr>
          <p:spPr bwMode="gray">
            <a:xfrm>
              <a:off x="336" y="145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1</a:t>
              </a:r>
            </a:p>
          </p:txBody>
        </p:sp>
        <p:sp>
          <p:nvSpPr>
            <p:cNvPr id="97" name="Rectangle 98"/>
            <p:cNvSpPr>
              <a:spLocks noChangeArrowheads="1"/>
            </p:cNvSpPr>
            <p:nvPr/>
          </p:nvSpPr>
          <p:spPr bwMode="gray">
            <a:xfrm>
              <a:off x="887" y="1391"/>
              <a:ext cx="5830" cy="669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Перш ніж 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обрати дисципліну дайте </a:t>
              </a:r>
              <a:r>
                <a:rPr lang="uk-UA" altLang="en-US" sz="2000" b="1" dirty="0">
                  <a:solidFill>
                    <a:srgbClr val="002060"/>
                  </a:solidFill>
                  <a:latin typeface="+mn-lt"/>
                </a:rPr>
                <a:t>відповідь на такі питання</a:t>
              </a:r>
              <a:r>
                <a:rPr lang="uk-UA" altLang="en-US" sz="2000" b="1" dirty="0" smtClean="0">
                  <a:solidFill>
                    <a:srgbClr val="002060"/>
                  </a:solidFill>
                  <a:latin typeface="+mn-lt"/>
                </a:rPr>
                <a:t>:</a:t>
              </a:r>
              <a:endParaRPr lang="en-US" sz="2000" b="1" dirty="0"/>
            </a:p>
          </p:txBody>
        </p:sp>
        <p:sp>
          <p:nvSpPr>
            <p:cNvPr id="98" name="Rectangle 101"/>
            <p:cNvSpPr>
              <a:spLocks noChangeArrowheads="1"/>
            </p:cNvSpPr>
            <p:nvPr/>
          </p:nvSpPr>
          <p:spPr bwMode="gray">
            <a:xfrm>
              <a:off x="336" y="2605"/>
              <a:ext cx="391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3</a:t>
              </a:r>
            </a:p>
          </p:txBody>
        </p:sp>
        <p:sp>
          <p:nvSpPr>
            <p:cNvPr id="99" name="Rectangle 102"/>
            <p:cNvSpPr>
              <a:spLocks noChangeArrowheads="1"/>
            </p:cNvSpPr>
            <p:nvPr/>
          </p:nvSpPr>
          <p:spPr bwMode="gray">
            <a:xfrm>
              <a:off x="889" y="2062"/>
              <a:ext cx="5832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000" b="1" dirty="0">
                  <a:latin typeface="+mn-lt"/>
                </a:rPr>
                <a:t>Які знання я хочу </a:t>
              </a:r>
              <a:r>
                <a:rPr lang="uk-UA" altLang="en-US" sz="2000" b="1" dirty="0" smtClean="0">
                  <a:latin typeface="+mn-lt"/>
                </a:rPr>
                <a:t>отримати?</a:t>
              </a:r>
              <a:endParaRPr lang="uk-UA" altLang="en-US" sz="2000" b="1" dirty="0">
                <a:latin typeface="+mn-lt"/>
              </a:endParaRPr>
            </a:p>
          </p:txBody>
        </p:sp>
        <p:sp>
          <p:nvSpPr>
            <p:cNvPr id="100" name="Rectangle 103"/>
            <p:cNvSpPr>
              <a:spLocks noChangeArrowheads="1"/>
            </p:cNvSpPr>
            <p:nvPr/>
          </p:nvSpPr>
          <p:spPr bwMode="gray">
            <a:xfrm>
              <a:off x="336" y="3200"/>
              <a:ext cx="391" cy="476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DDDDDD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de-DE" altLang="de-DE" sz="3200" b="1" dirty="0">
                  <a:solidFill>
                    <a:srgbClr val="292929"/>
                  </a:solidFill>
                  <a:latin typeface="Calibri" panose="020F0502020204030204" pitchFamily="34" charset="0"/>
                </a:rPr>
                <a:t>4</a:t>
              </a:r>
            </a:p>
          </p:txBody>
        </p:sp>
        <p:sp>
          <p:nvSpPr>
            <p:cNvPr id="101" name="Rectangle 104"/>
            <p:cNvSpPr>
              <a:spLocks noChangeArrowheads="1"/>
            </p:cNvSpPr>
            <p:nvPr/>
          </p:nvSpPr>
          <p:spPr bwMode="gray">
            <a:xfrm>
              <a:off x="891" y="2631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r>
                <a:rPr lang="uk-UA" altLang="en-US" sz="2200" b="1" dirty="0">
                  <a:solidFill>
                    <a:srgbClr val="002060"/>
                  </a:solidFill>
                  <a:latin typeface="+mn-lt"/>
                </a:rPr>
                <a:t>Які навички я хочу засвоїти?</a:t>
              </a:r>
            </a:p>
          </p:txBody>
        </p:sp>
        <p:sp>
          <p:nvSpPr>
            <p:cNvPr id="103" name="Rectangle 106"/>
            <p:cNvSpPr>
              <a:spLocks noChangeArrowheads="1"/>
            </p:cNvSpPr>
            <p:nvPr/>
          </p:nvSpPr>
          <p:spPr bwMode="gray">
            <a:xfrm>
              <a:off x="889" y="3200"/>
              <a:ext cx="5830" cy="541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180000" tIns="36000" rIns="36000" bIns="36000" anchor="ctr"/>
            <a:lstStyle>
              <a:lvl1pPr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100"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1" hangingPunct="1">
                <a:spcAft>
                  <a:spcPct val="20000"/>
                </a:spcAft>
              </a:pPr>
              <a:endParaRPr lang="uk-UA" altLang="en-US" sz="2000" b="1" dirty="0" smtClean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r>
                <a:rPr lang="uk-UA" altLang="en-US" sz="2000" b="1" dirty="0" smtClean="0">
                  <a:latin typeface="+mn-lt"/>
                </a:rPr>
                <a:t>Де </a:t>
              </a:r>
              <a:r>
                <a:rPr lang="uk-UA" altLang="en-US" sz="2000" b="1" dirty="0">
                  <a:latin typeface="+mn-lt"/>
                </a:rPr>
                <a:t>я зможу використати отримані знання та придбані навички?</a:t>
              </a:r>
              <a:endParaRPr lang="en-US" altLang="en-US" sz="2000" b="1" dirty="0">
                <a:latin typeface="+mn-lt"/>
              </a:endParaRPr>
            </a:p>
            <a:p>
              <a:pPr eaLnBrk="1" hangingPunct="1">
                <a:spcAft>
                  <a:spcPct val="20000"/>
                </a:spcAft>
              </a:pPr>
              <a:endParaRPr lang="de-DE" altLang="de-DE" sz="2000" dirty="0">
                <a:solidFill>
                  <a:srgbClr val="292929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06" name="Rectangle 99"/>
            <p:cNvSpPr>
              <a:spLocks noChangeArrowheads="1"/>
            </p:cNvSpPr>
            <p:nvPr/>
          </p:nvSpPr>
          <p:spPr bwMode="gray">
            <a:xfrm>
              <a:off x="336" y="2023"/>
              <a:ext cx="391" cy="555"/>
            </a:xfrm>
            <a:prstGeom prst="rect">
              <a:avLst/>
            </a:prstGeom>
            <a:solidFill>
              <a:srgbClr val="5F5F5F"/>
            </a:solidFill>
            <a:ln w="12700">
              <a:solidFill>
                <a:srgbClr val="C8C8C8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>
                <a:spcAft>
                  <a:spcPct val="20000"/>
                </a:spcAft>
              </a:pPr>
              <a:r>
                <a:rPr lang="de-DE" altLang="de-DE" sz="3200" b="1" dirty="0">
                  <a:solidFill>
                    <a:schemeClr val="bg1"/>
                  </a:solidFill>
                  <a:latin typeface="Calibri" panose="020F0502020204030204" pitchFamily="34" charset="0"/>
                  <a:cs typeface="Arial" charset="0"/>
                </a:rPr>
                <a:t>2</a:t>
              </a:r>
              <a:endParaRPr lang="de-DE" altLang="de-DE" sz="2000" b="1" dirty="0">
                <a:solidFill>
                  <a:schemeClr val="bg1"/>
                </a:solidFill>
                <a:latin typeface="Calibri" panose="020F0502020204030204" pitchFamily="34" charset="0"/>
                <a:cs typeface="Arial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16213" y="5256682"/>
            <a:ext cx="3930408" cy="1778018"/>
            <a:chOff x="7856129" y="1513453"/>
            <a:chExt cx="3048006" cy="3048006"/>
          </a:xfrm>
        </p:grpSpPr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20" name="TextBox 19"/>
            <p:cNvSpPr txBox="1"/>
            <p:nvPr/>
          </p:nvSpPr>
          <p:spPr>
            <a:xfrm>
              <a:off x="8131903" y="1814627"/>
              <a:ext cx="2496457" cy="10577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800" b="1" dirty="0" smtClean="0"/>
                <a:t>Мене цікавить…</a:t>
              </a:r>
              <a:endParaRPr lang="en-US" sz="2800" b="1" dirty="0"/>
            </a:p>
          </p:txBody>
        </p:sp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="" xmlns:a14="http://schemas.microsoft.com/office/drawing/2010/main">
                  <a14:imgLayer r:embed="rId8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332593616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869484351"/>
              </p:ext>
            </p:extLst>
          </p:nvPr>
        </p:nvGraphicFramePr>
        <p:xfrm>
          <a:off x="288752" y="2653651"/>
          <a:ext cx="8666405" cy="3125201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99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2000" b="1" noProof="0" smtClean="0">
                          <a:solidFill>
                            <a:srgbClr val="002060"/>
                          </a:solidFill>
                          <a:latin typeface="+mj-lt"/>
                        </a:rPr>
                        <a:t> </a:t>
                      </a:r>
                      <a:r>
                        <a:rPr lang="uk-UA" sz="2000" b="1" kern="1200" noProof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формування </a:t>
                      </a:r>
                      <a:r>
                        <a:rPr lang="uk-UA" sz="2000" kern="1200" noProof="0" smtClean="0">
                          <a:solidFill>
                            <a:srgbClr val="002060"/>
                          </a:solidFill>
                          <a:latin typeface="+mj-lt"/>
                          <a:ea typeface="+mn-ea"/>
                          <a:cs typeface="+mn-cs"/>
                        </a:rPr>
                        <a:t>системи знань з теорії та методології управління якістю, принципів побудови та функціонування системи управління якістю</a:t>
                      </a:r>
                      <a:endParaRPr lang="uk-UA" sz="2000" kern="1200" noProof="0" smtClean="0">
                        <a:solidFill>
                          <a:srgbClr val="00206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altLang="de-DE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altLang="de-DE" sz="2000" b="0" i="0" u="none" strike="noStrike" cap="none" normalizeH="0" baseline="0" noProof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2000" b="1" noProof="0" dirty="0" smtClean="0">
                          <a:solidFill>
                            <a:srgbClr val="003366"/>
                          </a:solidFill>
                          <a:latin typeface="+mn-lt"/>
                        </a:rPr>
                        <a:t>вивчення </a:t>
                      </a:r>
                      <a:r>
                        <a:rPr lang="uk-UA" altLang="en-US" sz="2000" b="0" noProof="0" dirty="0" smtClean="0">
                          <a:solidFill>
                            <a:srgbClr val="003366"/>
                          </a:solidFill>
                          <a:latin typeface="+mn-lt"/>
                        </a:rPr>
                        <a:t>нормативно-правових, організаційних та економічних питань щодо управління якістю.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altLang="en-US" sz="2000" noProof="0" dirty="0" smtClean="0">
                        <a:solidFill>
                          <a:srgbClr val="003366"/>
                        </a:solidFill>
                        <a:latin typeface="+mn-lt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uk-UA" altLang="de-DE" sz="2000" b="0" i="0" u="none" strike="noStrike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4" y="470829"/>
            <a:ext cx="3048006" cy="2749455"/>
            <a:chOff x="7856129" y="151345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9" y="151345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 smtClean="0">
                  <a:solidFill>
                    <a:srgbClr val="002060"/>
                  </a:solidFill>
                </a:rPr>
                <a:t>Мета дисципліни:</a:t>
              </a:r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10835203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Picture 113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588" y="-11111"/>
            <a:ext cx="12192001" cy="1367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graphicFrame>
        <p:nvGraphicFramePr>
          <p:cNvPr id="95" name="Group 356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3565932657"/>
              </p:ext>
            </p:extLst>
          </p:nvPr>
        </p:nvGraphicFramePr>
        <p:xfrm>
          <a:off x="288752" y="2653651"/>
          <a:ext cx="8666405" cy="3678620"/>
        </p:xfrm>
        <a:graphic>
          <a:graphicData uri="http://schemas.openxmlformats.org/drawingml/2006/table">
            <a:tbl>
              <a:tblPr/>
              <a:tblGrid>
                <a:gridCol w="866640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49914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9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1600" b="1" i="0" u="none" strike="noStrike" cap="none" normalizeH="0" baseline="0" noProof="1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altLang="en-US" sz="2000" b="1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Вивчення дисципліни дозволить вам сформувати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 практичні навички щодо 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виявлення чинників поліпшення якості продукції та забезпечення її конкурентоспроможності; аналізу принципів, методів і правил управління якістю; проведення заходів щодо організації робіт із розробки та впровадження систем управління якістю відповідно до рекомендацій міжнародного стандарту </a:t>
                      </a:r>
                      <a:r>
                        <a:rPr lang="en-US" altLang="en-US" sz="20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ISO </a:t>
                      </a:r>
                      <a:r>
                        <a:rPr lang="uk-UA" altLang="en-US" sz="2000" dirty="0" smtClean="0">
                          <a:solidFill>
                            <a:srgbClr val="003366"/>
                          </a:solidFill>
                          <a:latin typeface="Arial" panose="020B0604020202020204" pitchFamily="34" charset="0"/>
                        </a:rPr>
                        <a:t>серії 9000.</a:t>
                      </a:r>
                      <a:endParaRPr lang="uk-UA" altLang="en-US" sz="2000" dirty="0" smtClean="0">
                        <a:solidFill>
                          <a:srgbClr val="003366"/>
                        </a:solidFill>
                        <a:latin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uk-UA" altLang="en-US" sz="2000" dirty="0" smtClean="0">
                        <a:solidFill>
                          <a:srgbClr val="003366"/>
                        </a:solidFill>
                        <a:latin typeface="Arial" panose="020B0604020202020204" pitchFamily="34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957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192088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382588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563563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88265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133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179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225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27114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de-DE" altLang="de-DE" sz="2000" b="0" i="0" u="none" strike="noStrike" cap="none" normalizeH="0" baseline="0" noProof="1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cs typeface="Arial" charset="0"/>
                      </a:endParaRPr>
                    </a:p>
                  </a:txBody>
                  <a:tcPr marL="77317" marR="77317" marT="0" marB="0"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1852" r="24920"/>
          <a:stretch/>
        </p:blipFill>
        <p:spPr>
          <a:xfrm>
            <a:off x="9457151" y="1750409"/>
            <a:ext cx="2725018" cy="4309881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175303" y="375681"/>
            <a:ext cx="3048006" cy="2749455"/>
            <a:chOff x="7856128" y="1407973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6128" y="1407973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8131903" y="1814627"/>
              <a:ext cx="2496457" cy="11941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altLang="en-US" sz="2800" b="1" dirty="0">
                  <a:solidFill>
                    <a:srgbClr val="003366"/>
                  </a:solidFill>
                </a:rPr>
                <a:t>Детальніше</a:t>
              </a:r>
              <a:r>
                <a:rPr lang="uk-UA" altLang="en-US" sz="3200" b="1" dirty="0">
                  <a:solidFill>
                    <a:srgbClr val="003366"/>
                  </a:solidFill>
                </a:rPr>
                <a:t>…</a:t>
              </a:r>
              <a:endParaRPr lang="en-US" altLang="en-US" sz="3200" b="1" dirty="0">
                <a:solidFill>
                  <a:srgbClr val="003366"/>
                </a:solidFill>
              </a:endParaRPr>
            </a:p>
            <a:p>
              <a:endParaRPr lang="en-US" sz="3200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18014346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2" descr="Head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8" y="-7938"/>
            <a:ext cx="12192001" cy="13684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72" descr="Wire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gray">
          <a:xfrm>
            <a:off x="323999" y="1353515"/>
            <a:ext cx="11046366" cy="504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Rectangle 51"/>
          <p:cNvSpPr>
            <a:spLocks noChangeArrowheads="1"/>
          </p:cNvSpPr>
          <p:nvPr/>
        </p:nvSpPr>
        <p:spPr bwMode="gray">
          <a:xfrm>
            <a:off x="-2170" y="1003300"/>
            <a:ext cx="12192588" cy="350215"/>
          </a:xfrm>
          <a:prstGeom prst="rect">
            <a:avLst/>
          </a:prstGeom>
          <a:solidFill>
            <a:srgbClr val="99CCFF">
              <a:alpha val="50195"/>
            </a:srgbClr>
          </a:solidFill>
          <a:ln>
            <a:noFill/>
          </a:ln>
          <a:extLst/>
        </p:spPr>
        <p:txBody>
          <a:bodyPr wrap="none" anchor="ctr"/>
          <a:lstStyle>
            <a:lvl1pPr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de-DE" altLang="de-DE" dirty="0">
              <a:latin typeface="Calibri" panose="020F0502020204030204" pitchFamily="34" charset="0"/>
            </a:endParaRPr>
          </a:p>
        </p:txBody>
      </p:sp>
      <p:sp>
        <p:nvSpPr>
          <p:cNvPr id="140" name="Text Box 12"/>
          <p:cNvSpPr txBox="1">
            <a:spLocks noChangeArrowheads="1"/>
          </p:cNvSpPr>
          <p:nvPr/>
        </p:nvSpPr>
        <p:spPr bwMode="gray">
          <a:xfrm>
            <a:off x="487999" y="2434106"/>
            <a:ext cx="10882366" cy="4124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1057275" eaLnBrk="0" hangingPunct="0"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1057275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uk-UA" altLang="en-US" sz="2000" dirty="0">
                <a:solidFill>
                  <a:srgbClr val="002060"/>
                </a:solidFill>
                <a:latin typeface="+mj-lt"/>
              </a:rPr>
              <a:t>Тема 1. </a:t>
            </a:r>
            <a:r>
              <a:rPr lang="uk-UA" sz="2000" dirty="0" smtClean="0">
                <a:solidFill>
                  <a:srgbClr val="002060"/>
                </a:solidFill>
                <a:latin typeface="+mj-lt"/>
              </a:rPr>
              <a:t>Стандартизація </a:t>
            </a:r>
            <a:r>
              <a:rPr lang="uk-UA" sz="2000" dirty="0" smtClean="0">
                <a:solidFill>
                  <a:srgbClr val="002060"/>
                </a:solidFill>
                <a:latin typeface="+mj-lt"/>
              </a:rPr>
              <a:t>термінології в галузі управління якістю.</a:t>
            </a:r>
            <a:endParaRPr lang="ru-RU" sz="2000" dirty="0" smtClean="0">
              <a:solidFill>
                <a:srgbClr val="002060"/>
              </a:solidFill>
              <a:latin typeface="+mj-lt"/>
            </a:endParaRPr>
          </a:p>
          <a:p>
            <a:r>
              <a:rPr lang="uk-UA" sz="2000" dirty="0" smtClean="0">
                <a:solidFill>
                  <a:srgbClr val="002060"/>
                </a:solidFill>
                <a:latin typeface="+mj-lt"/>
              </a:rPr>
              <a:t>Тема 2.Основні проблеми управління якістю.</a:t>
            </a:r>
            <a:endParaRPr lang="ru-RU" sz="2000" dirty="0" smtClean="0">
              <a:solidFill>
                <a:srgbClr val="002060"/>
              </a:solidFill>
              <a:latin typeface="+mj-lt"/>
            </a:endParaRPr>
          </a:p>
          <a:p>
            <a:r>
              <a:rPr lang="uk-UA" sz="2000" dirty="0" smtClean="0">
                <a:solidFill>
                  <a:srgbClr val="002060"/>
                </a:solidFill>
                <a:latin typeface="+mj-lt"/>
              </a:rPr>
              <a:t>Тема 3.Міжнародний досвід управління якістю.</a:t>
            </a:r>
            <a:endParaRPr lang="ru-RU" sz="2000" dirty="0" smtClean="0">
              <a:solidFill>
                <a:srgbClr val="002060"/>
              </a:solidFill>
              <a:latin typeface="+mj-lt"/>
            </a:endParaRPr>
          </a:p>
          <a:p>
            <a:r>
              <a:rPr lang="uk-UA" sz="2000" dirty="0" smtClean="0">
                <a:solidFill>
                  <a:srgbClr val="002060"/>
                </a:solidFill>
                <a:latin typeface="+mj-lt"/>
              </a:rPr>
              <a:t>Тема 4. Вітчизняний досвід управління якістю.</a:t>
            </a:r>
            <a:endParaRPr lang="ru-RU" sz="2000" dirty="0" smtClean="0">
              <a:solidFill>
                <a:srgbClr val="002060"/>
              </a:solidFill>
              <a:latin typeface="+mj-lt"/>
            </a:endParaRPr>
          </a:p>
          <a:p>
            <a:r>
              <a:rPr lang="uk-UA" sz="2000" dirty="0" smtClean="0">
                <a:solidFill>
                  <a:srgbClr val="002060"/>
                </a:solidFill>
                <a:latin typeface="+mj-lt"/>
              </a:rPr>
              <a:t>Тема 5. Базова концепція загального управління якістю.</a:t>
            </a:r>
            <a:endParaRPr lang="ru-RU" sz="2000" dirty="0" smtClean="0">
              <a:solidFill>
                <a:srgbClr val="002060"/>
              </a:solidFill>
              <a:latin typeface="+mj-lt"/>
            </a:endParaRPr>
          </a:p>
          <a:p>
            <a:r>
              <a:rPr lang="uk-UA" sz="2000" dirty="0" smtClean="0">
                <a:solidFill>
                  <a:srgbClr val="002060"/>
                </a:solidFill>
                <a:latin typeface="+mj-lt"/>
              </a:rPr>
              <a:t>Тема 6.Системи управління якістю.</a:t>
            </a:r>
            <a:endParaRPr lang="ru-RU" sz="2000" dirty="0" smtClean="0">
              <a:solidFill>
                <a:srgbClr val="002060"/>
              </a:solidFill>
              <a:latin typeface="+mj-lt"/>
            </a:endParaRPr>
          </a:p>
          <a:p>
            <a:r>
              <a:rPr lang="uk-UA" sz="2000" dirty="0" smtClean="0">
                <a:solidFill>
                  <a:srgbClr val="002060"/>
                </a:solidFill>
                <a:latin typeface="+mj-lt"/>
              </a:rPr>
              <a:t>Тема 7. Система якості в стандартах ISO серії 9000</a:t>
            </a:r>
            <a:endParaRPr lang="ru-RU" sz="2000" dirty="0" smtClean="0">
              <a:solidFill>
                <a:srgbClr val="002060"/>
              </a:solidFill>
              <a:latin typeface="+mj-lt"/>
            </a:endParaRPr>
          </a:p>
          <a:p>
            <a:r>
              <a:rPr lang="uk-UA" sz="2000" dirty="0" smtClean="0">
                <a:solidFill>
                  <a:srgbClr val="002060"/>
                </a:solidFill>
                <a:latin typeface="+mj-lt"/>
              </a:rPr>
              <a:t>Тема 8. Статистичні методи контролю якості.</a:t>
            </a:r>
            <a:endParaRPr lang="ru-RU" sz="2000" dirty="0" smtClean="0">
              <a:solidFill>
                <a:srgbClr val="002060"/>
              </a:solidFill>
              <a:latin typeface="+mj-lt"/>
            </a:endParaRPr>
          </a:p>
          <a:p>
            <a:r>
              <a:rPr lang="uk-UA" sz="2000" dirty="0" smtClean="0">
                <a:solidFill>
                  <a:srgbClr val="002060"/>
                </a:solidFill>
                <a:latin typeface="+mj-lt"/>
              </a:rPr>
              <a:t>Тема 9. Інструменти управління якістю та процес розгортання функції якості</a:t>
            </a:r>
            <a:endParaRPr lang="ru-RU" sz="2000" dirty="0" smtClean="0">
              <a:solidFill>
                <a:srgbClr val="002060"/>
              </a:solidFill>
              <a:latin typeface="+mj-lt"/>
            </a:endParaRPr>
          </a:p>
          <a:p>
            <a:r>
              <a:rPr lang="uk-UA" sz="2000" dirty="0" smtClean="0">
                <a:solidFill>
                  <a:srgbClr val="002060"/>
                </a:solidFill>
                <a:latin typeface="+mj-lt"/>
              </a:rPr>
              <a:t>Тема 10. Сертифікація систем якості підприємства</a:t>
            </a:r>
            <a:endParaRPr lang="ru-RU" sz="2000" dirty="0" smtClean="0">
              <a:solidFill>
                <a:srgbClr val="002060"/>
              </a:solidFill>
              <a:latin typeface="+mj-lt"/>
            </a:endParaRPr>
          </a:p>
          <a:p>
            <a:r>
              <a:rPr lang="uk-UA" sz="2000" dirty="0" smtClean="0">
                <a:solidFill>
                  <a:srgbClr val="002060"/>
                </a:solidFill>
                <a:latin typeface="+mj-lt"/>
              </a:rPr>
              <a:t>Тема 11. Витрати на якість та їх класифікація</a:t>
            </a:r>
            <a:endParaRPr lang="ru-RU" sz="2000" dirty="0" smtClean="0">
              <a:solidFill>
                <a:srgbClr val="002060"/>
              </a:solidFill>
              <a:latin typeface="+mj-lt"/>
            </a:endParaRPr>
          </a:p>
          <a:p>
            <a:r>
              <a:rPr lang="uk-UA" sz="2000" dirty="0" smtClean="0">
                <a:solidFill>
                  <a:srgbClr val="002060"/>
                </a:solidFill>
                <a:latin typeface="+mj-lt"/>
              </a:rPr>
              <a:t>Тема 12. Аудит якості та премії якості</a:t>
            </a:r>
            <a:endParaRPr lang="ru-RU" sz="2000" dirty="0" smtClean="0">
              <a:solidFill>
                <a:srgbClr val="002060"/>
              </a:solidFill>
              <a:latin typeface="+mj-lt"/>
            </a:endParaRPr>
          </a:p>
          <a:p>
            <a:r>
              <a:rPr lang="uk-UA" sz="2800" dirty="0" smtClean="0"/>
              <a:t> </a:t>
            </a:r>
            <a:endParaRPr lang="ru-RU" sz="2800" dirty="0"/>
          </a:p>
        </p:txBody>
      </p:sp>
      <p:grpSp>
        <p:nvGrpSpPr>
          <p:cNvPr id="8" name="Group 7"/>
          <p:cNvGrpSpPr/>
          <p:nvPr/>
        </p:nvGrpSpPr>
        <p:grpSpPr>
          <a:xfrm>
            <a:off x="83017" y="92756"/>
            <a:ext cx="3048006" cy="2171303"/>
            <a:chOff x="-1138784" y="-3298237"/>
            <a:chExt cx="3048006" cy="3048006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138784" y="-3298237"/>
              <a:ext cx="3048006" cy="3048006"/>
            </a:xfrm>
            <a:prstGeom prst="rect">
              <a:avLst/>
            </a:prstGeom>
          </p:spPr>
        </p:pic>
        <p:sp>
          <p:nvSpPr>
            <p:cNvPr id="10" name="TextBox 9"/>
            <p:cNvSpPr txBox="1"/>
            <p:nvPr/>
          </p:nvSpPr>
          <p:spPr>
            <a:xfrm>
              <a:off x="-733802" y="-2577964"/>
              <a:ext cx="2496457" cy="1512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b="1" dirty="0" smtClean="0">
                  <a:solidFill>
                    <a:srgbClr val="002060"/>
                  </a:solidFill>
                </a:rPr>
                <a:t>Зміст дисципліни</a:t>
              </a:r>
              <a:endParaRPr lang="en-US" sz="3200" b="1" dirty="0">
                <a:solidFill>
                  <a:srgbClr val="00206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artisticFilmGrai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72709" y="139558"/>
            <a:ext cx="2692889" cy="128895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</p:pic>
    </p:spTree>
    <p:extLst>
      <p:ext uri="{BB962C8B-B14F-4D97-AF65-F5344CB8AC3E}">
        <p14:creationId xmlns="" xmlns:p14="http://schemas.microsoft.com/office/powerpoint/2010/main" val="7592458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 advTm="7000">
        <p:fade/>
      </p:transition>
    </mc:Choice>
    <mc:Fallback>
      <p:transition spd="med" advTm="7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PRESENTATIONPOINT DATAPOINT PRODUCTNAME" val="DataPoint"/>
  <p:tag name="PRESENTATIONPOINT DATAPOINT VERSION" val="1"/>
  <p:tag name="PRESENTATIONPOINT DATAPOINT LICENSEDSAVE" val="-1"/>
  <p:tag name="PRESENTATIONPOINT DATAPOINT PRODUCTCODE" val="DP16STD"/>
</p:tagLst>
</file>

<file path=ppt/theme/theme1.xml><?xml version="1.0" encoding="utf-8"?>
<a:theme xmlns:a="http://schemas.openxmlformats.org/drawingml/2006/main" name="Larissa-Design">
  <a:themeElements>
    <a:clrScheme name="Standard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2A79FF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74747"/>
      </a:accent6>
      <a:hlink>
        <a:srgbClr val="C00000"/>
      </a:hlink>
      <a:folHlink>
        <a:srgbClr val="FFC0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12700">
          <a:solidFill>
            <a:srgbClr val="A50021"/>
          </a:solidFill>
          <a:round/>
          <a:headEnd/>
          <a:tailEnd/>
        </a:ln>
      </a:spPr>
      <a:bodyPr/>
      <a:lstStyle>
        <a:defPPr>
          <a:defRPr dirty="0"/>
        </a:defPPr>
      </a:lstStyle>
    </a:spDef>
  </a:objectDefaults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238</TotalTime>
  <Words>238</Words>
  <Application>Microsoft Office PowerPoint</Application>
  <PresentationFormat>Произвольный</PresentationFormat>
  <Paragraphs>41</Paragraphs>
  <Slides>5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Larissa-Design</vt:lpstr>
      <vt:lpstr>Слайд 1</vt:lpstr>
      <vt:lpstr>Слайд 2</vt:lpstr>
      <vt:lpstr>Слайд 3</vt:lpstr>
      <vt:lpstr>Слайд 4</vt:lpstr>
      <vt:lpstr>Слайд 5</vt:lpstr>
    </vt:vector>
  </TitlesOfParts>
  <Company>Presentationpoint</Company>
  <LinksUpToDate>false</LinksUpToDate>
  <SharedDoc>false</SharedDoc>
  <HyperlinkBase>http://www.presentationpoint.com</HyperlinkBase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Company</dc:title>
  <dc:creator>Presentationpoint</dc:creator>
  <cp:lastModifiedBy>Admin</cp:lastModifiedBy>
  <cp:revision>392</cp:revision>
  <dcterms:created xsi:type="dcterms:W3CDTF">2010-05-21T10:35:54Z</dcterms:created>
  <dcterms:modified xsi:type="dcterms:W3CDTF">2020-10-08T11:42:52Z</dcterms:modified>
</cp:coreProperties>
</file>