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96" d="100"/>
          <a:sy n="96" d="100"/>
        </p:scale>
        <p:origin x="-90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D52890-FB45-4857-B30C-3362B799D87F}" type="datetimeFigureOut">
              <a:rPr lang="de-DE"/>
              <a:pPr>
                <a:defRPr/>
              </a:pPr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F67DDD-203F-4F1F-B0EC-D93AB64B40A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623CF8-BD79-42C0-975A-29C605974CE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A6B599AB-90B5-43AA-8706-264C70D8DC43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5F30F-7D89-4D37-9259-891ED6B37B1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375FF36-1B21-45FF-8F0B-B6357EB17232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A41AE-F6F6-447A-9C99-51ED4D851B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1B23E94-DE81-412F-AFE8-CAA9D9C32AD3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C191F0-2484-4D01-958C-6D8FEEDCB2D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97B7FF8-4DCC-445F-B811-11EE9D461C35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1E0EDD-6125-494B-8957-EF4D39AF28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D6BA755F-5E68-4E09-8AFA-5DF7C1BFF354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8749-B8F6-4CE3-B318-95FE36F475E5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993D6-4DEC-47D8-BFD0-42BBB7F951F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41C1-44C4-4A2E-BCAE-4A3AEEEC0CF0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446E3-9060-4B3D-AE77-784DB509765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D6D8-0A88-4DB9-B075-739CDDCA089D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0B603-5B25-4025-B0BB-F1E14A7D386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847A4-4009-4229-A8B2-EE19998C0208}" type="datetimeFigureOut">
              <a:rPr lang="de-DE"/>
              <a:pPr>
                <a:defRPr/>
              </a:pPr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716F9-45C8-4CFE-8064-C169DBDE8B1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51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-11113" y="-11113"/>
            <a:ext cx="12204701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hteck 14"/>
          <p:cNvSpPr/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</a:rPr>
              <a:t>Любов Михайлова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, </a:t>
            </a:r>
            <a:r>
              <a:rPr lang="uk-UA" sz="2000" b="1">
                <a:solidFill>
                  <a:srgbClr val="003794"/>
                </a:solidFill>
              </a:rPr>
              <a:t>д.е.н.,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</a:t>
            </a:r>
            <a:r>
              <a:rPr lang="uk-UA" sz="2000" b="1">
                <a:solidFill>
                  <a:srgbClr val="003794"/>
                </a:solidFill>
              </a:rPr>
              <a:t>професор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3813" y="2540000"/>
            <a:ext cx="12192001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9263" y="3429000"/>
            <a:ext cx="8108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57275"/>
            <a:r>
              <a:rPr lang="ru-RU" altLang="de-DE" sz="4400" b="1">
                <a:solidFill>
                  <a:srgbClr val="002060"/>
                </a:solidFill>
              </a:rPr>
              <a:t>УПРАВ</a:t>
            </a:r>
            <a:r>
              <a:rPr lang="de-DE" altLang="de-DE" sz="4400" b="1">
                <a:solidFill>
                  <a:srgbClr val="002060"/>
                </a:solidFill>
              </a:rPr>
              <a:t>Л</a:t>
            </a:r>
            <a:r>
              <a:rPr lang="uk-UA" altLang="de-DE" sz="4400" b="1">
                <a:solidFill>
                  <a:srgbClr val="002060"/>
                </a:solidFill>
              </a:rPr>
              <a:t>ІННЯ ПЕРСОНАЛОМ</a:t>
            </a:r>
            <a:endParaRPr lang="uk-UA" altLang="de-DE" sz="4400" b="1" noProof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75" y="1397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 smtClean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8" name="Group 38"/>
          <p:cNvGraphicFramePr>
            <a:graphicFrameLocks noGrp="1"/>
          </p:cNvGraphicFramePr>
          <p:nvPr/>
        </p:nvGraphicFramePr>
        <p:xfrm>
          <a:off x="288925" y="2654300"/>
          <a:ext cx="8666163" cy="372745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основ управління персоналом підприємств та організацій за умов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инкового механізму господарювання та глобалізаційних викликів;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сутності та особливостей 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роведення осн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вниї етапів управління персоналом в організаціях різних організаційно-правових форм господарювання та розмірів;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використання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отриманих знань та навичок для управління персоналом з метою досягення визначених ц</a:t>
                      </a: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і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лей організації.</a:t>
                      </a:r>
                      <a:endParaRPr kumimoji="0" lang="uk-UA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174625" y="471488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57" name="Group 69"/>
          <p:cNvGraphicFramePr>
            <a:graphicFrameLocks noGrp="1"/>
          </p:cNvGraphicFramePr>
          <p:nvPr/>
        </p:nvGraphicFramePr>
        <p:xfrm>
          <a:off x="288925" y="2654300"/>
          <a:ext cx="8666163" cy="3251200"/>
        </p:xfrm>
        <a:graphic>
          <a:graphicData uri="http://schemas.openxmlformats.org/drawingml/2006/table">
            <a:tbl>
              <a:tblPr/>
              <a:tblGrid>
                <a:gridCol w="8666163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 дисципліни дозволить вам сформувати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практичні навички оцінювання основних професійних та особистісних якостей працівників, застосування основних методів добору працівників на вакантні посади; формування колективу та лідерства в організації; опрацювання мотиваціних стратегій в управлінні персоналом; оцінювання ефективності та результативності використання персоналу тощо.</a:t>
                      </a:r>
                      <a:endParaRPr kumimoji="0" lang="uk-UA" altLang="de-DE" sz="16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363" y="2347913"/>
            <a:ext cx="10882312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defTabSz="1057275"/>
            <a:r>
              <a:rPr lang="ru-RU" altLang="en-US"/>
              <a:t>Тема 1. Управління персоналом у системі менеджменту організацій.</a:t>
            </a:r>
          </a:p>
          <a:p>
            <a:pPr defTabSz="1057275"/>
            <a:r>
              <a:rPr lang="ru-RU" altLang="en-US"/>
              <a:t>Тема 2 Еволюція поглядів на управління персоналом</a:t>
            </a:r>
          </a:p>
          <a:p>
            <a:pPr defTabSz="1057275"/>
            <a:r>
              <a:rPr lang="ru-RU" altLang="en-US"/>
              <a:t>Тема 3 Склад та структура персоналу</a:t>
            </a:r>
          </a:p>
          <a:p>
            <a:pPr defTabSz="1057275"/>
            <a:r>
              <a:rPr lang="ru-RU" altLang="en-US"/>
              <a:t>Тема 4 Кадрова політика та органи управління в системі кадрового менеджменту</a:t>
            </a:r>
          </a:p>
          <a:p>
            <a:pPr defTabSz="1057275"/>
            <a:r>
              <a:rPr lang="ru-RU" altLang="en-US"/>
              <a:t>Тема 5 Кадрове планування в організаціях</a:t>
            </a:r>
          </a:p>
          <a:p>
            <a:pPr defTabSz="1057275"/>
            <a:r>
              <a:rPr lang="ru-RU" altLang="en-US"/>
              <a:t>Тема 6 Організація набору та відбору персоналу</a:t>
            </a:r>
          </a:p>
          <a:p>
            <a:pPr defTabSz="1057275"/>
            <a:r>
              <a:rPr lang="ru-RU" altLang="en-US"/>
              <a:t>Тема 7 Професійна орієнтація та адаптація в системі управління персоналом</a:t>
            </a:r>
          </a:p>
          <a:p>
            <a:pPr defTabSz="1057275"/>
            <a:r>
              <a:rPr lang="ru-RU" altLang="en-US"/>
              <a:t>Тема 8 Кадровий потенціал управління</a:t>
            </a:r>
          </a:p>
          <a:p>
            <a:pPr defTabSz="1057275"/>
            <a:r>
              <a:rPr lang="ru-RU" altLang="en-US"/>
              <a:t>Тема 9. Резерв в управлінні персоналом</a:t>
            </a:r>
          </a:p>
          <a:p>
            <a:pPr defTabSz="1057275"/>
            <a:r>
              <a:rPr lang="ru-RU" altLang="en-US"/>
              <a:t>Тема 10. Оцінювання персоналу в організаціях</a:t>
            </a:r>
          </a:p>
          <a:p>
            <a:pPr defTabSz="1057275"/>
            <a:r>
              <a:rPr lang="ru-RU" altLang="en-US"/>
              <a:t>Тема 11 Управління розвитком персоналу</a:t>
            </a:r>
          </a:p>
          <a:p>
            <a:pPr defTabSz="1057275"/>
            <a:r>
              <a:rPr lang="ru-RU" altLang="en-US"/>
              <a:t>Тема 12 Управління кар’єрою та переміщенням персоналу</a:t>
            </a:r>
          </a:p>
          <a:p>
            <a:pPr defTabSz="1057275"/>
            <a:r>
              <a:rPr lang="ru-RU" altLang="en-US"/>
              <a:t>Тема 13 Система компенсацій та винагород в управлінні персоналом</a:t>
            </a:r>
          </a:p>
          <a:p>
            <a:pPr defTabSz="1057275"/>
            <a:r>
              <a:rPr lang="ru-RU" altLang="en-US"/>
              <a:t>Тема 14 Формування колективу організації</a:t>
            </a:r>
          </a:p>
          <a:p>
            <a:pPr defTabSz="1057275"/>
            <a:r>
              <a:rPr lang="ru-RU" altLang="en-US"/>
              <a:t>Тема 15 Документація та діловодство в системі управління персоналом</a:t>
            </a:r>
            <a:endParaRPr lang="en-US" altLang="en-US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191</TotalTime>
  <Words>225</Words>
  <Application>Microsoft Office PowerPoint</Application>
  <PresentationFormat>Произвольный</PresentationFormat>
  <Paragraphs>35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Wingdings</vt:lpstr>
      <vt:lpstr>Symbol</vt:lpstr>
      <vt:lpstr>Wingdings 3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393</cp:revision>
  <dcterms:created xsi:type="dcterms:W3CDTF">2010-05-21T10:35:54Z</dcterms:created>
  <dcterms:modified xsi:type="dcterms:W3CDTF">2020-10-07T08:31:08Z</dcterms:modified>
</cp:coreProperties>
</file>