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88" d="100"/>
          <a:sy n="88" d="100"/>
        </p:scale>
        <p:origin x="420" y="9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D52890-FB45-4857-B30C-3362B799D87F}" type="datetimeFigureOut">
              <a:rPr lang="de-DE"/>
              <a:pPr>
                <a:defRPr/>
              </a:pPr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F67DDD-203F-4F1F-B0EC-D93AB64B40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199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23CF8-BD79-42C0-975A-29C605974CE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6B599AB-90B5-43AA-8706-264C70D8DC43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6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5F30F-7D89-4D37-9259-891ED6B37B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375FF36-1B21-45FF-8F0B-B6357EB17232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4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A41AE-F6F6-447A-9C99-51ED4D851B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1B23E94-DE81-412F-AFE8-CAA9D9C32AD3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4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191F0-2484-4D01-958C-6D8FEEDCB2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97B7FF8-4DCC-445F-B811-11EE9D461C35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2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E0EDD-6125-494B-8957-EF4D39AF28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6BA755F-5E68-4E09-8AFA-5DF7C1BFF354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8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8749-B8F6-4CE3-B318-95FE36F475E5}" type="datetimeFigureOut">
              <a:rPr lang="de-DE"/>
              <a:pPr>
                <a:defRPr/>
              </a:pPr>
              <a:t>15.10.2020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3D6-4DEC-47D8-BFD0-42BBB7F951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41C1-44C4-4A2E-BCAE-4A3AEEEC0CF0}" type="datetimeFigureOut">
              <a:rPr lang="de-DE"/>
              <a:pPr>
                <a:defRPr/>
              </a:pPr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46E3-9060-4B3D-AE77-784DB509765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D6D8-0A88-4DB9-B075-739CDDCA089D}" type="datetimeFigureOut">
              <a:rPr lang="de-DE"/>
              <a:pPr>
                <a:defRPr/>
              </a:pPr>
              <a:t>15.10.2020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B603-5B25-4025-B0BB-F1E14A7D386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847A4-4009-4229-A8B2-EE19998C0208}" type="datetimeFigureOut">
              <a:rPr lang="de-DE"/>
              <a:pPr>
                <a:defRPr/>
              </a:pPr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716F9-45C8-4CFE-8064-C169DBDE8B1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rgbClr val="003794"/>
                </a:solidFill>
              </a:rPr>
              <a:t>Світлана </a:t>
            </a:r>
            <a:r>
              <a:rPr lang="uk-UA" sz="2000" b="1" dirty="0" err="1" smtClean="0">
                <a:solidFill>
                  <a:srgbClr val="003794"/>
                </a:solidFill>
              </a:rPr>
              <a:t>Турчіна</a:t>
            </a:r>
            <a:r>
              <a:rPr lang="uk-UA" sz="2000" b="1" dirty="0" smtClean="0">
                <a:solidFill>
                  <a:srgbClr val="003794"/>
                </a:solidFill>
                <a:latin typeface="Calibri" pitchFamily="34" charset="0"/>
              </a:rPr>
              <a:t>, </a:t>
            </a:r>
            <a:r>
              <a:rPr lang="uk-UA" sz="2000" b="1" dirty="0" err="1" smtClean="0">
                <a:solidFill>
                  <a:srgbClr val="003794"/>
                </a:solidFill>
              </a:rPr>
              <a:t>к.е.н</a:t>
            </a:r>
            <a:r>
              <a:rPr lang="uk-UA" sz="2000" b="1" dirty="0">
                <a:solidFill>
                  <a:srgbClr val="003794"/>
                </a:solidFill>
              </a:rPr>
              <a:t>.,</a:t>
            </a:r>
            <a:r>
              <a:rPr lang="uk-UA" sz="2000" b="1" dirty="0">
                <a:solidFill>
                  <a:srgbClr val="003794"/>
                </a:solidFill>
                <a:latin typeface="Calibri" pitchFamily="34" charset="0"/>
              </a:rPr>
              <a:t> </a:t>
            </a:r>
            <a:r>
              <a:rPr lang="uk-UA" sz="2000" b="1" dirty="0" smtClean="0">
                <a:solidFill>
                  <a:srgbClr val="003794"/>
                </a:solidFill>
              </a:rPr>
              <a:t>доцент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3149175" y="3323134"/>
            <a:ext cx="7258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57275"/>
            <a:r>
              <a:rPr lang="uk-UA" altLang="de-DE" sz="4800" b="1" dirty="0">
                <a:solidFill>
                  <a:srgbClr val="002060"/>
                </a:solidFill>
              </a:rPr>
              <a:t>УПРАВЛІННЯ ЗМІНАМИ</a:t>
            </a:r>
            <a:endParaRPr lang="uk-UA" altLang="de-DE" sz="4800" b="1" noProof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7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77966"/>
              </p:ext>
            </p:extLst>
          </p:nvPr>
        </p:nvGraphicFramePr>
        <p:xfrm>
          <a:off x="288925" y="2654300"/>
          <a:ext cx="8666163" cy="4034155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понять та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засвоєння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практичного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інструментарію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з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управління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змінами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772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вивчення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методики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виконання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техніко-економічних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розрахунків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пов’язаних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з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аналізом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і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обґрунтуванням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раціонального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управлінського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рішення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щодо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актуальності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змін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в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підприємстві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;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ознайомлення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з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типовими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моделями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управління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змінами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; розгляд причин опору змінам;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використання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отриманих знань та навичок для 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організації та </a:t>
                      </a: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управління змінами 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 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метою досягнення визначених ц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лей господарюючим </a:t>
                      </a:r>
                      <a:r>
                        <a:rPr kumimoji="0" lang="uk-UA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’</a:t>
                      </a:r>
                      <a:r>
                        <a:rPr kumimoji="0" lang="uk-UA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єктом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uk-UA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174625" y="471488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5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25339"/>
              </p:ext>
            </p:extLst>
          </p:nvPr>
        </p:nvGraphicFramePr>
        <p:xfrm>
          <a:off x="288925" y="2654300"/>
          <a:ext cx="8666163" cy="3251201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щодо: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планування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діяльність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організації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умовах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стрімких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змін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зовнішньому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середовищі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;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формування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дієвих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структур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управління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для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реалізації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стратегій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розвитку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організацій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;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мотивування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співробітників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рухатися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спільної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мети;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демонстрування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лідерських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навичок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та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вміння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працювати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у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команді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взаємодіяти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з людьми,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впливати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на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їх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поведінку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для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вирішення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професійних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задач.</a:t>
                      </a:r>
                      <a:endParaRPr kumimoji="0" lang="uk-UA" altLang="de-DE" sz="2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2" y="2347913"/>
            <a:ext cx="11536315" cy="30777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1. Теоретичні основи </a:t>
            </a:r>
            <a:r>
              <a:rPr lang="uk-UA" sz="2000">
                <a:solidFill>
                  <a:srgbClr val="003366"/>
                </a:solidFill>
                <a:latin typeface="+mj-lt"/>
              </a:rPr>
              <a:t>управління </a:t>
            </a:r>
            <a:r>
              <a:rPr lang="uk-UA" sz="2000" smtClean="0">
                <a:solidFill>
                  <a:srgbClr val="003366"/>
                </a:solidFill>
                <a:latin typeface="+mj-lt"/>
              </a:rPr>
              <a:t>змінами</a:t>
            </a:r>
            <a:endParaRPr lang="uk-UA" sz="2000" dirty="0">
              <a:solidFill>
                <a:srgbClr val="003366"/>
              </a:solidFill>
              <a:latin typeface="+mj-lt"/>
            </a:endParaRP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2. Індивідуальні зміни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3. Командні зміни  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4. Організаційні зміни  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5. Роль керівника в управлінні змінами  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6. Опір змінам, методи його усунення 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7. Структурні зміни  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8. Управління змінами в стратегічному розвитку організації  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9. Зміни корпоративної культури  </a:t>
            </a:r>
          </a:p>
          <a:p>
            <a:r>
              <a:rPr lang="uk-UA" sz="2000" dirty="0">
                <a:solidFill>
                  <a:srgbClr val="003366"/>
                </a:solidFill>
                <a:latin typeface="+mj-lt"/>
              </a:rPr>
              <a:t>Тема 10. Оцінка ефективності управління організаційними змінами</a:t>
            </a:r>
            <a:endParaRPr lang="uk-UA" sz="2000" dirty="0">
              <a:solidFill>
                <a:srgbClr val="003366"/>
              </a:solidFill>
              <a:latin typeface="+mj-lt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264</TotalTime>
  <Words>254</Words>
  <Application>Microsoft Office PowerPoint</Application>
  <PresentationFormat>Произвольный</PresentationFormat>
  <Paragraphs>39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SerJiK</cp:lastModifiedBy>
  <cp:revision>407</cp:revision>
  <dcterms:created xsi:type="dcterms:W3CDTF">2010-05-21T10:35:54Z</dcterms:created>
  <dcterms:modified xsi:type="dcterms:W3CDTF">2020-10-15T06:54:51Z</dcterms:modified>
</cp:coreProperties>
</file>