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"/>
  </p:notesMasterIdLst>
  <p:sldIdLst>
    <p:sldId id="379" r:id="rId2"/>
    <p:sldId id="423" r:id="rId3"/>
    <p:sldId id="441" r:id="rId4"/>
    <p:sldId id="443" r:id="rId5"/>
  </p:sldIdLst>
  <p:sldSz cx="12190413" cy="6858000"/>
  <p:notesSz cx="6669088" cy="9926638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FFFF"/>
    <a:srgbClr val="5F5F5F"/>
    <a:srgbClr val="99CCFF"/>
    <a:srgbClr val="EAEAEA"/>
    <a:srgbClr val="292929"/>
    <a:srgbClr val="AFAFAF"/>
    <a:srgbClr val="D7D7D7"/>
    <a:srgbClr val="E6E6E6"/>
    <a:srgbClr val="C8C8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8818" autoAdjust="0"/>
  </p:normalViewPr>
  <p:slideViewPr>
    <p:cSldViewPr snapToGrid="0" snapToObjects="1" showGuides="1">
      <p:cViewPr varScale="1">
        <p:scale>
          <a:sx n="85" d="100"/>
          <a:sy n="85" d="100"/>
        </p:scale>
        <p:origin x="-78" y="-55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2250" y="-7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C9874-DE1E-48CB-A603-4C70CD126593}" type="datetimeFigureOut">
              <a:rPr lang="de-DE" smtClean="0"/>
              <a:pPr/>
              <a:t>13.10.2020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CEB38-DA38-4F43-AFB8-94FE45CA586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097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1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1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50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2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2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368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3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3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13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4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0694" y="9433753"/>
            <a:ext cx="2888394" cy="49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4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400" y="744538"/>
            <a:ext cx="6619875" cy="3724275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212" y="4715153"/>
            <a:ext cx="4890665" cy="4466987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85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0413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0413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0413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0413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804" y="5052546"/>
            <a:ext cx="7515035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967" y="3132290"/>
            <a:ext cx="9565889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9669" y="731519"/>
            <a:ext cx="8533289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144" y="376518"/>
            <a:ext cx="2742843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1575" y="731520"/>
            <a:ext cx="6438211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001" y="238544"/>
            <a:ext cx="11541600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4000" y="854994"/>
            <a:ext cx="115416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7000">
        <p:fade/>
      </p:transition>
    </mc:Choice>
    <mc:Fallback>
      <p:transition spd="med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3802" y="731520"/>
            <a:ext cx="8533289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0413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0413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0413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574" y="2172648"/>
            <a:ext cx="7954519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233" y="4607511"/>
            <a:ext cx="7959622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800" y="731519"/>
            <a:ext cx="4461691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2730" y="731520"/>
            <a:ext cx="4461691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802" y="731520"/>
            <a:ext cx="4461691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729" y="1400327"/>
            <a:ext cx="4461691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5596" y="731520"/>
            <a:ext cx="4461691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1399032"/>
            <a:ext cx="4461691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649" y="2209801"/>
            <a:ext cx="484748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890" y="731520"/>
            <a:ext cx="5355416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167" y="3497802"/>
            <a:ext cx="4517625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0413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0413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0413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0413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123" y="1143000"/>
            <a:ext cx="5485686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364" y="1010486"/>
            <a:ext cx="492484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564" y="4464421"/>
            <a:ext cx="8510276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0413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0413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0413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0741" y="4372168"/>
            <a:ext cx="868221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802" y="732260"/>
            <a:ext cx="8533289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8529" y="6172201"/>
            <a:ext cx="33523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73F149-83C4-4179-9681-702531CCFDAC}" type="datetimeFigureOut">
              <a:rPr lang="de-DE" smtClean="0"/>
              <a:pPr/>
              <a:t>13.10.2020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20" y="6172201"/>
            <a:ext cx="44698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79339" y="6172201"/>
            <a:ext cx="2438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C1E638-3F78-4E0D-883A-B278700C48C0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 bwMode="auto">
          <a:xfrm>
            <a:off x="0" y="4463697"/>
            <a:ext cx="12168091" cy="557868"/>
          </a:xfrm>
          <a:prstGeom prst="rect">
            <a:avLst/>
          </a:prstGeom>
          <a:solidFill>
            <a:srgbClr val="FFFFFF">
              <a:alpha val="50000"/>
            </a:srgbClr>
          </a:solidFill>
          <a:ln w="12700">
            <a:noFill/>
            <a:round/>
            <a:headEnd/>
            <a:tailEnd/>
          </a:ln>
        </p:spPr>
        <p:txBody>
          <a:bodyPr rtlCol="0" anchor="ctr"/>
          <a:lstStyle/>
          <a:p>
            <a:pPr algn="ctr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Андрій Сухоставець, </a:t>
            </a:r>
            <a:r>
              <a:rPr lang="uk-UA" sz="2000" b="1" dirty="0" err="1" smtClean="0">
                <a:solidFill>
                  <a:schemeClr val="accent1">
                    <a:lumMod val="50000"/>
                  </a:schemeClr>
                </a:solidFill>
              </a:rPr>
              <a:t>к.е.н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., доцент</a:t>
            </a:r>
            <a:endParaRPr lang="en-US" sz="2000" b="1" noProof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3" name="Rectangle 314"/>
          <p:cNvSpPr>
            <a:spLocks noChangeArrowheads="1"/>
          </p:cNvSpPr>
          <p:nvPr/>
        </p:nvSpPr>
        <p:spPr bwMode="gray">
          <a:xfrm>
            <a:off x="-24491" y="2539647"/>
            <a:ext cx="12192583" cy="192405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 dirty="0">
              <a:latin typeface="Calibri" panose="020F0502020204030204" pitchFamily="34" charset="0"/>
            </a:endParaRPr>
          </a:p>
        </p:txBody>
      </p:sp>
      <p:sp>
        <p:nvSpPr>
          <p:cNvPr id="94" name="Text Box 382"/>
          <p:cNvSpPr txBox="1">
            <a:spLocks noChangeArrowheads="1"/>
          </p:cNvSpPr>
          <p:nvPr/>
        </p:nvSpPr>
        <p:spPr bwMode="gray">
          <a:xfrm>
            <a:off x="1605454" y="3264044"/>
            <a:ext cx="950446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uk-UA" sz="4400" b="1" dirty="0"/>
              <a:t>Соціальна і гуманітарна політика</a:t>
            </a:r>
            <a:endParaRPr lang="de-DE" altLang="de-DE" sz="4400" b="1" noProof="1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FilmGrain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"/>
            <a:ext cx="4238626" cy="20288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379768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roup 3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63846444"/>
              </p:ext>
            </p:extLst>
          </p:nvPr>
        </p:nvGraphicFramePr>
        <p:xfrm>
          <a:off x="795529" y="2235012"/>
          <a:ext cx="10981502" cy="3370474"/>
        </p:xfrm>
        <a:graphic>
          <a:graphicData uri="http://schemas.openxmlformats.org/drawingml/2006/table">
            <a:tbl>
              <a:tblPr/>
              <a:tblGrid>
                <a:gridCol w="109815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4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920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82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635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8826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33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79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25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271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2000" baseline="0" dirty="0" smtClean="0">
                          <a:effectLst/>
                          <a:latin typeface="Trebuchet MS" pitchFamily="34" charset="0"/>
                          <a:ea typeface="Calibri"/>
                          <a:cs typeface="Times New Roman"/>
                        </a:rPr>
                        <a:t>- формування теоретичних знань та практичних навичок щодо гуманітарної і соціальної політики та можливостей впровадження їх у діяльність працівниками для створення умов щодо забезпечення прав, свобод і законних інтересів громадян;</a:t>
                      </a:r>
                      <a:endParaRPr kumimoji="0" lang="de-DE" altLang="de-DE" sz="2000" b="1" i="0" u="none" strike="noStrike" cap="none" normalizeH="0" baseline="0" noProof="1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7317" marR="77317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0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920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82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635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8826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33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79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25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271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aseline="0" dirty="0" smtClean="0">
                          <a:effectLst/>
                          <a:latin typeface="Trebuchet MS" pitchFamily="34" charset="0"/>
                          <a:ea typeface="Calibri"/>
                          <a:cs typeface="Times New Roman"/>
                        </a:rPr>
                        <a:t>- визначення основ соціального захисту і безпеки людини і суспільства; </a:t>
                      </a:r>
                      <a:endParaRPr lang="uk-UA" sz="2000" baseline="0" dirty="0">
                        <a:effectLst/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77317" marR="77317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52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920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82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635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8826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33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79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25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271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aseline="0" dirty="0" smtClean="0">
                          <a:effectLst/>
                          <a:latin typeface="Trebuchet MS" pitchFamily="34" charset="0"/>
                          <a:ea typeface="Calibri"/>
                          <a:cs typeface="Times New Roman"/>
                        </a:rPr>
                        <a:t>- розуміння сутності управління соціальним і гуманітарним розвитком суспільства, особливості його здійснення в сучасних умовах та основними напрямами управління соціальним і духовним розвитком українського суспільства, здійснення соціальної і гуманітарної політики;</a:t>
                      </a:r>
                      <a:endParaRPr lang="uk-UA" sz="2000" baseline="0" dirty="0">
                        <a:effectLst/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77317" marR="77317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0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920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82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635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8826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33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79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25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271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baseline="0" noProof="0" dirty="0" smtClean="0">
                          <a:effectLst/>
                          <a:latin typeface="Trebuchet MS" pitchFamily="34" charset="0"/>
                          <a:ea typeface="Calibri"/>
                          <a:cs typeface="Times New Roman"/>
                        </a:rPr>
                        <a:t>- вивчення основних напрямків реалізації соціальної політики в контексті соціального захисту.</a:t>
                      </a:r>
                      <a:endParaRPr lang="uk-UA" sz="2000" baseline="0" noProof="0" dirty="0">
                        <a:effectLst/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77317" marR="77317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5683" y="1381482"/>
            <a:ext cx="5635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002060"/>
                </a:solidFill>
              </a:rPr>
              <a:t>Мета дисципліни: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FilmGrain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2692889" cy="12889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083520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51"/>
          <p:cNvSpPr>
            <a:spLocks noChangeArrowheads="1"/>
          </p:cNvSpPr>
          <p:nvPr/>
        </p:nvSpPr>
        <p:spPr bwMode="gray">
          <a:xfrm>
            <a:off x="-2168" y="1003302"/>
            <a:ext cx="12192587" cy="350215"/>
          </a:xfrm>
          <a:prstGeom prst="rect">
            <a:avLst/>
          </a:prstGeom>
          <a:solidFill>
            <a:srgbClr val="99CCFF">
              <a:alpha val="50195"/>
            </a:srgb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 dirty="0">
              <a:latin typeface="Calibri" panose="020F0502020204030204" pitchFamily="34" charset="0"/>
            </a:endParaRPr>
          </a:p>
        </p:txBody>
      </p:sp>
      <p:graphicFrame>
        <p:nvGraphicFramePr>
          <p:cNvPr id="95" name="Group 3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53744926"/>
              </p:ext>
            </p:extLst>
          </p:nvPr>
        </p:nvGraphicFramePr>
        <p:xfrm>
          <a:off x="187286" y="1353517"/>
          <a:ext cx="11644829" cy="4080103"/>
        </p:xfrm>
        <a:graphic>
          <a:graphicData uri="http://schemas.openxmlformats.org/drawingml/2006/table">
            <a:tbl>
              <a:tblPr/>
              <a:tblGrid>
                <a:gridCol w="116448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60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920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82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635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8826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33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79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25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271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altLang="en-US" sz="2800" b="1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</a:rPr>
                        <a:t>Вивчення дисципліни дозволить</a:t>
                      </a:r>
                      <a:endParaRPr kumimoji="0" lang="de-DE" altLang="de-DE" sz="2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317" marR="77317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629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920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82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635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8826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33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79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25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271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Отримати теоретичні знання та практичні навички щодо: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сутності та основних напрямків соціальної і гуманітарної політики;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нормативно-правового регулювання соціальної і гуманітарної політики;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складові системи соціального захисту в Україні;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сучасні тенденції розвитку, моделі та концепції соціальної політики в європейських державах;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особливості здійснення державної політики в таких сферах, як культура, охорона здоров’я, освіта, забезпечення відпочинку і туризму.</a:t>
                      </a:r>
                      <a:endParaRPr kumimoji="0" lang="de-DE" altLang="de-DE" sz="2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7317" marR="77317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15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92088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82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635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8826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1339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17970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2254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2711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0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77317" marR="77317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FilmGrain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168" y="0"/>
            <a:ext cx="2692889" cy="12889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80143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Picture 72" descr="Wire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324000" y="1353517"/>
            <a:ext cx="11866414" cy="418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Rectangle 51"/>
          <p:cNvSpPr>
            <a:spLocks noChangeArrowheads="1"/>
          </p:cNvSpPr>
          <p:nvPr/>
        </p:nvSpPr>
        <p:spPr bwMode="gray">
          <a:xfrm>
            <a:off x="-2168" y="1003302"/>
            <a:ext cx="12192587" cy="350215"/>
          </a:xfrm>
          <a:prstGeom prst="rect">
            <a:avLst/>
          </a:prstGeom>
          <a:solidFill>
            <a:srgbClr val="99CCFF">
              <a:alpha val="50195"/>
            </a:srgb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 dirty="0">
              <a:latin typeface="Calibri" panose="020F0502020204030204" pitchFamily="34" charset="0"/>
            </a:endParaRPr>
          </a:p>
        </p:txBody>
      </p:sp>
      <p:sp>
        <p:nvSpPr>
          <p:cNvPr id="140" name="Text Box 12"/>
          <p:cNvSpPr txBox="1">
            <a:spLocks noChangeArrowheads="1"/>
          </p:cNvSpPr>
          <p:nvPr/>
        </p:nvSpPr>
        <p:spPr bwMode="gray">
          <a:xfrm>
            <a:off x="488000" y="2348117"/>
            <a:ext cx="10882366" cy="265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057275" eaLnBrk="0" hangingPunct="0"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05727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Тема 1. Сутність і зміст соціальної політики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Тема 2. Зміст, принципи та основні напрями гуманітарної політики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Тема 3. Історичні аспекти формування соціальної політики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Тема 4. Моделі соціальної політики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Модуль 2. Особливості соціальної політики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Тема 5. Сучасні підходи до соціальної політики в європейських країнах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Тема 6. Особливості реформування соціальної політики в Україні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uk-UA" altLang="en-US" sz="2400" dirty="0">
                <a:solidFill>
                  <a:srgbClr val="003366"/>
                </a:solidFill>
                <a:latin typeface="+mn-lt"/>
              </a:rPr>
              <a:t>Тема 7. Система соціального захисту населення в Україні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2645" y="1571620"/>
            <a:ext cx="4514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</a:rPr>
              <a:t>Зміст дисципліни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FilmGrain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2692889" cy="12889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759245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7000">
        <p:fade/>
      </p:transition>
    </mc:Choice>
    <mc:Fallback>
      <p:transition spd="med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PRESENTATIONPOINT DATAPOINT PRODUCTNAME" val="DataPoint"/>
  <p:tag name="PRESENTATIONPOINT DATAPOINT VERSION" val="1"/>
  <p:tag name="PRESENTATIONPOINT DATAPOINT LICENSEDSAVE" val="-1"/>
  <p:tag name="PRESENTATIONPOINT DATAPOINT PRODUCTCODE" val="DP16STD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247</Words>
  <Application>Microsoft Office PowerPoint</Application>
  <PresentationFormat>Произвольный</PresentationFormat>
  <Paragraphs>31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Слайд 1</vt:lpstr>
      <vt:lpstr>Слайд 2</vt:lpstr>
      <vt:lpstr>Слайд 3</vt:lpstr>
      <vt:lpstr>Слайд 4</vt:lpstr>
    </vt:vector>
  </TitlesOfParts>
  <Company>Presentationpoint</Company>
  <LinksUpToDate>false</LinksUpToDate>
  <SharedDoc>false</SharedDoc>
  <HyperlinkBase>http://www.presentationpoint.com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Company</dc:title>
  <dc:creator>Presentationpoint</dc:creator>
  <cp:lastModifiedBy>User</cp:lastModifiedBy>
  <cp:revision>396</cp:revision>
  <dcterms:created xsi:type="dcterms:W3CDTF">2010-05-21T10:35:54Z</dcterms:created>
  <dcterms:modified xsi:type="dcterms:W3CDTF">2020-10-13T06:12:41Z</dcterms:modified>
</cp:coreProperties>
</file>