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69" d="100"/>
          <a:sy n="69" d="100"/>
        </p:scale>
        <p:origin x="-618" y="-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C03E1-74C0-45B6-9D50-9918A0966ED6}" type="datetimeFigureOut">
              <a:rPr lang="de-DE"/>
              <a:pPr>
                <a:defRPr/>
              </a:pPr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CBFBE6-92FE-4DE0-B3D7-9A639D1EBC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A563-D95A-4142-8DF8-1039EBEAD47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C03A239-2DEE-4EEA-B56C-E4BD6A78818D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8A32D-6A73-4F14-A1E7-1438A84AD0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332F512-3E75-4A7B-B1F0-8229D6E8C989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C0DC8-FACA-428F-A72A-74818C71DD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72E519D8-CC43-44D5-86A5-9C7B078F11F2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325EE-96F7-461D-8E2F-58312C94E9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D96A57B-50DF-4BD5-BF47-2EAA504F50A2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DE94C-DE79-4F22-86F7-56E9A41950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B3922D3-E6A4-4706-9CC5-2FD24DF6D27E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5C98-9EB3-4217-AA21-F05BFACF048E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5D8B-B3DE-4E66-96F7-FF60EBE43BD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A3AB-1C01-4175-BAB6-11E83694ABAF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7359-4555-4A92-9D14-411242C8987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D849-029A-487E-8CEA-6F4B3432444A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0D0F-EC68-46FD-8602-E4D5739C867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1EE30-93E8-488C-BBE8-EBACD5603249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0E4F0C-E347-4099-ABE9-B0B5173815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0" y="-17463"/>
            <a:ext cx="122047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Лариса Рибіна, </a:t>
            </a:r>
            <a:r>
              <a:rPr lang="uk-UA" sz="2000" b="1">
                <a:solidFill>
                  <a:srgbClr val="003794"/>
                </a:solidFill>
              </a:rPr>
              <a:t>к.е.н.,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доцент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85725" y="2463800"/>
            <a:ext cx="12192000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7675" y="2540000"/>
            <a:ext cx="112950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МІСЦЕВІ </a:t>
            </a:r>
          </a:p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ФІНАНСИ</a:t>
            </a:r>
            <a:r>
              <a:rPr lang="ru-RU" sz="4400" b="1">
                <a:solidFill>
                  <a:srgbClr val="002060"/>
                </a:solidFill>
              </a:rPr>
              <a:t> </a:t>
            </a:r>
            <a:endParaRPr lang="uk-UA" sz="4400" b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8" y="1016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обрати дисципліну дайте відповідь на такі питання: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отримати?</a:t>
              </a: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>
                  <a:latin typeface="+mn-lt"/>
                </a:rPr>
                <a:t>Де 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68" name="Group 28"/>
          <p:cNvGraphicFramePr>
            <a:graphicFrameLocks noGrp="1"/>
          </p:cNvGraphicFramePr>
          <p:nvPr/>
        </p:nvGraphicFramePr>
        <p:xfrm>
          <a:off x="298450" y="2217738"/>
          <a:ext cx="9290050" cy="3656012"/>
        </p:xfrm>
        <a:graphic>
          <a:graphicData uri="http://schemas.openxmlformats.org/drawingml/2006/table">
            <a:tbl>
              <a:tblPr/>
              <a:tblGrid>
                <a:gridCol w="92900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формування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професійних компетенцій в області доходів і витрати органів місцевого самоуправління, бюджетного процесу на регіональному рівні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засвоєння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напрямків взаємодії різних факторів, що впливають на фінанси органів місцевого самоуправління, методів і методик регулювання бюджетного процесу;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uk-UA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оволодіння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понятійним апаратом, який описує принципи організації, структуру і взаємозв’язок складових місцевих фінансів.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20" name="Group 32"/>
          <p:cNvGraphicFramePr>
            <a:graphicFrameLocks noGrp="1"/>
          </p:cNvGraphicFramePr>
          <p:nvPr/>
        </p:nvGraphicFramePr>
        <p:xfrm>
          <a:off x="288925" y="2654300"/>
          <a:ext cx="8666163" cy="35560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щодо аналізу складу, структуру, структурної динаміки доходів і видатків місцевих бюджетів; пошуку, аналізу і використання нормативних і правових документів у своїй професійній діяльності; складання бюджетної і фінансової звітності, розподілу ресурсів з врахуванням наслідків впливу різних методів і способів; прийняття управлінських рішень з бюджетування і структури активів на місцевому рівні.</a:t>
                      </a: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509588" y="2282825"/>
            <a:ext cx="108823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uk-UA" altLang="en-US" sz="2000">
                <a:solidFill>
                  <a:srgbClr val="003366"/>
                </a:solidFill>
              </a:rPr>
              <a:t>Тема 1. Сутність, складові та засади організації місцевих фінансів.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2. Фінансова політика місцевих органів влади.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3. Місцеві бюджети – визначальна ланка місцевих фінансів.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4. Формування дохідної бази місцевих бюджетів.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5. Планування і порядок фінансування видатків місцевих бюджетів.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6. Фінансове вирівнювання та бюджетне регулювання місцевих бюджетів.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7. Бюджетний процес на місцевому рівні.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8. Програмно-цільовий метод бюджетування на місцевому рівні.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9. Фінанси підприємств комунального господарства.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10. Фінансова діяльність житлово-експлуатаційного комплексу.</a:t>
            </a:r>
          </a:p>
          <a:p>
            <a:r>
              <a:rPr lang="uk-UA" altLang="en-US" sz="2000">
                <a:solidFill>
                  <a:srgbClr val="003366"/>
                </a:solidFill>
              </a:rPr>
              <a:t>Тема 11. Управління фінансами і фінансовий контроль на місцевому рівні.</a:t>
            </a:r>
            <a:r>
              <a:rPr lang="ru-RU" altLang="en-US" sz="2000">
                <a:solidFill>
                  <a:srgbClr val="003366"/>
                </a:solidFill>
              </a:rPr>
              <a:t> </a:t>
            </a:r>
            <a:endParaRPr lang="en-US" altLang="en-US" sz="2000">
              <a:solidFill>
                <a:srgbClr val="003366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257</TotalTime>
  <Words>212</Words>
  <Application>Microsoft Office PowerPoint</Application>
  <PresentationFormat>Произвольный</PresentationFormat>
  <Paragraphs>33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1</cp:lastModifiedBy>
  <cp:revision>403</cp:revision>
  <dcterms:created xsi:type="dcterms:W3CDTF">2010-05-21T10:35:54Z</dcterms:created>
  <dcterms:modified xsi:type="dcterms:W3CDTF">2020-10-23T07:22:56Z</dcterms:modified>
</cp:coreProperties>
</file>