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379" r:id="rId2"/>
    <p:sldId id="402" r:id="rId3"/>
    <p:sldId id="423" r:id="rId4"/>
    <p:sldId id="441" r:id="rId5"/>
    <p:sldId id="443" r:id="rId6"/>
  </p:sldIdLst>
  <p:sldSz cx="12190413" cy="6858000"/>
  <p:notesSz cx="6669088" cy="9926638"/>
  <p:custDataLst>
    <p:tags r:id="rId8"/>
  </p:custData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</p:showPr>
  <p:clrMru>
    <a:srgbClr val="FFFF66"/>
    <a:srgbClr val="FFFFFF"/>
    <a:srgbClr val="5F5F5F"/>
    <a:srgbClr val="99CCFF"/>
    <a:srgbClr val="EAEAEA"/>
    <a:srgbClr val="292929"/>
    <a:srgbClr val="AFAFAF"/>
    <a:srgbClr val="D7D7D7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72" autoAdjust="0"/>
    <p:restoredTop sz="98818" autoAdjust="0"/>
  </p:normalViewPr>
  <p:slideViewPr>
    <p:cSldViewPr snapToGrid="0" snapToObjects="1">
      <p:cViewPr varScale="1">
        <p:scale>
          <a:sx n="85" d="100"/>
          <a:sy n="85" d="100"/>
        </p:scale>
        <p:origin x="-78" y="-552"/>
      </p:cViewPr>
      <p:guideLst>
        <p:guide orient="horz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86" d="100"/>
          <a:sy n="86" d="100"/>
        </p:scale>
        <p:origin x="-2250" y="-78"/>
      </p:cViewPr>
      <p:guideLst>
        <p:guide orient="horz" pos="3127"/>
        <p:guide pos="210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9420E01-2B43-497C-9417-0579FF02CF4D}" type="datetimeFigureOut">
              <a:rPr lang="de-DE"/>
              <a:pPr>
                <a:defRPr/>
              </a:pPr>
              <a:t>19.10.2020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5400" y="744538"/>
            <a:ext cx="661828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66750" y="4714875"/>
            <a:ext cx="5335588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77825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B9D4666-0CB8-4EA0-A409-6D67B8C88EA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9C268C-0CD9-4391-A735-7B344ADF36E1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de-DE">
              <a:cs typeface="Arial" charset="0"/>
            </a:endParaRPr>
          </a:p>
        </p:txBody>
      </p:sp>
      <p:sp>
        <p:nvSpPr>
          <p:cNvPr id="7170" name="Rectangle 7"/>
          <p:cNvSpPr txBox="1">
            <a:spLocks noGrp="1" noChangeArrowheads="1"/>
          </p:cNvSpPr>
          <p:nvPr/>
        </p:nvSpPr>
        <p:spPr bwMode="auto">
          <a:xfrm>
            <a:off x="3781425" y="9434513"/>
            <a:ext cx="28876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BB53D175-78A0-4C26-8989-B51300BD24AB}" type="slidenum">
              <a:rPr lang="en-GB" sz="1300">
                <a:latin typeface="Calibri" pitchFamily="34" charset="0"/>
              </a:rPr>
              <a:pPr algn="r" defTabSz="947738"/>
              <a:t>1</a:t>
            </a:fld>
            <a:endParaRPr lang="en-GB" sz="1300">
              <a:latin typeface="Calibri" pitchFamily="34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5400" y="744538"/>
            <a:ext cx="6619875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9000" y="4714875"/>
            <a:ext cx="4891088" cy="4467225"/>
          </a:xfrm>
          <a:noFill/>
        </p:spPr>
        <p:txBody>
          <a:bodyPr wrap="square" lIns="94824" tIns="47416" rIns="94824" bIns="47416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noProof="1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9D8C5C2-8BFD-4DB4-B943-9AB852362561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de-DE">
              <a:cs typeface="Arial" charset="0"/>
            </a:endParaRPr>
          </a:p>
        </p:txBody>
      </p:sp>
      <p:sp>
        <p:nvSpPr>
          <p:cNvPr id="9218" name="Rectangle 7"/>
          <p:cNvSpPr txBox="1">
            <a:spLocks noGrp="1" noChangeArrowheads="1"/>
          </p:cNvSpPr>
          <p:nvPr/>
        </p:nvSpPr>
        <p:spPr bwMode="auto">
          <a:xfrm>
            <a:off x="3781425" y="9434513"/>
            <a:ext cx="28876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2877342C-BDE0-4573-83A9-0B63AC54214C}" type="slidenum">
              <a:rPr lang="en-GB" sz="1300">
                <a:latin typeface="Calibri" pitchFamily="34" charset="0"/>
              </a:rPr>
              <a:pPr algn="r" defTabSz="947738"/>
              <a:t>2</a:t>
            </a:fld>
            <a:endParaRPr lang="en-GB" sz="1300">
              <a:latin typeface="Calibri" pitchFamily="34" charset="0"/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5400" y="744538"/>
            <a:ext cx="6619875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9000" y="4714875"/>
            <a:ext cx="4891088" cy="4467225"/>
          </a:xfrm>
          <a:noFill/>
        </p:spPr>
        <p:txBody>
          <a:bodyPr wrap="square" lIns="94824" tIns="47416" rIns="94824" bIns="47416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noProof="1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02A2DFE-C69C-4E13-85DF-1DEB1E573316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de-DE">
              <a:cs typeface="Arial" charset="0"/>
            </a:endParaRPr>
          </a:p>
        </p:txBody>
      </p:sp>
      <p:sp>
        <p:nvSpPr>
          <p:cNvPr id="11266" name="Rectangle 7"/>
          <p:cNvSpPr txBox="1">
            <a:spLocks noGrp="1" noChangeArrowheads="1"/>
          </p:cNvSpPr>
          <p:nvPr/>
        </p:nvSpPr>
        <p:spPr bwMode="auto">
          <a:xfrm>
            <a:off x="3781425" y="9434513"/>
            <a:ext cx="28876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BCE38FE-1ADC-4306-8C48-E92034CD58ED}" type="slidenum">
              <a:rPr lang="en-GB" sz="1300">
                <a:latin typeface="Calibri" pitchFamily="34" charset="0"/>
              </a:rPr>
              <a:pPr algn="r" defTabSz="947738"/>
              <a:t>3</a:t>
            </a:fld>
            <a:endParaRPr lang="en-GB" sz="1300">
              <a:latin typeface="Calibri" pitchFamily="34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5400" y="744538"/>
            <a:ext cx="6619875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9000" y="4714875"/>
            <a:ext cx="4891088" cy="4467225"/>
          </a:xfrm>
          <a:noFill/>
        </p:spPr>
        <p:txBody>
          <a:bodyPr wrap="square" lIns="94824" tIns="47416" rIns="94824" bIns="47416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noProof="1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DFE0B87-42BF-4560-9205-4A25CDF17D20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de-DE">
              <a:cs typeface="Arial" charset="0"/>
            </a:endParaRPr>
          </a:p>
        </p:txBody>
      </p:sp>
      <p:sp>
        <p:nvSpPr>
          <p:cNvPr id="13314" name="Rectangle 7"/>
          <p:cNvSpPr txBox="1">
            <a:spLocks noGrp="1" noChangeArrowheads="1"/>
          </p:cNvSpPr>
          <p:nvPr/>
        </p:nvSpPr>
        <p:spPr bwMode="auto">
          <a:xfrm>
            <a:off x="3781425" y="9434513"/>
            <a:ext cx="28876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3240BF62-AD2A-489D-A620-14C493188B64}" type="slidenum">
              <a:rPr lang="en-GB" sz="1300">
                <a:latin typeface="Calibri" pitchFamily="34" charset="0"/>
              </a:rPr>
              <a:pPr algn="r" defTabSz="947738"/>
              <a:t>4</a:t>
            </a:fld>
            <a:endParaRPr lang="en-GB" sz="1300">
              <a:latin typeface="Calibri" pitchFamily="34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5400" y="744538"/>
            <a:ext cx="6619875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9000" y="4714875"/>
            <a:ext cx="4891088" cy="4467225"/>
          </a:xfrm>
          <a:noFill/>
        </p:spPr>
        <p:txBody>
          <a:bodyPr wrap="square" lIns="94824" tIns="47416" rIns="94824" bIns="47416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noProof="1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BAE9DE5-33A6-4647-A640-EDDFFF47EF65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de-DE">
              <a:cs typeface="Arial" charset="0"/>
            </a:endParaRPr>
          </a:p>
        </p:txBody>
      </p:sp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781425" y="9434513"/>
            <a:ext cx="28876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31CE5C2D-1A81-4C73-8ADF-135C9BD6AAF8}" type="slidenum">
              <a:rPr lang="en-GB" sz="1300">
                <a:latin typeface="Calibri" pitchFamily="34" charset="0"/>
              </a:rPr>
              <a:pPr algn="r" defTabSz="947738"/>
              <a:t>5</a:t>
            </a:fld>
            <a:endParaRPr lang="en-GB" sz="1300">
              <a:latin typeface="Calibri" pitchFamily="34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5400" y="744538"/>
            <a:ext cx="6619875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9000" y="4714875"/>
            <a:ext cx="4891088" cy="4467225"/>
          </a:xfrm>
          <a:noFill/>
        </p:spPr>
        <p:txBody>
          <a:bodyPr wrap="square" lIns="94824" tIns="47416" rIns="94824" bIns="47416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noProof="1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6"/>
          <p:cNvSpPr/>
          <p:nvPr userDrawn="1"/>
        </p:nvSpPr>
        <p:spPr>
          <a:xfrm>
            <a:off x="0" y="0"/>
            <a:ext cx="12190413" cy="3886200"/>
          </a:xfrm>
          <a:prstGeom prst="rect">
            <a:avLst/>
          </a:prstGeom>
          <a:gradFill flip="none" rotWithShape="1">
            <a:gsLst>
              <a:gs pos="42000">
                <a:srgbClr val="4D4D4D"/>
              </a:gs>
              <a:gs pos="100000">
                <a:srgbClr val="000000"/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800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847" y="1998133"/>
            <a:ext cx="9360000" cy="1416050"/>
          </a:xfrm>
        </p:spPr>
        <p:txBody>
          <a:bodyPr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3847" y="4037202"/>
            <a:ext cx="9360000" cy="1271398"/>
          </a:xfrm>
        </p:spPr>
        <p:txBody>
          <a:bodyPr>
            <a:noAutofit/>
          </a:bodyPr>
          <a:lstStyle>
            <a:lvl1pPr marL="0" indent="0" algn="l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6CA433-C7BF-4649-95E7-F5B004F58016}" type="datetimeFigureOut">
              <a:rPr lang="de-DE"/>
              <a:pPr>
                <a:defRPr/>
              </a:pPr>
              <a:t>19.10.2020</a:t>
            </a:fld>
            <a:endParaRPr lang="de-DE" dirty="0"/>
          </a:p>
        </p:txBody>
      </p:sp>
      <p:sp>
        <p:nvSpPr>
          <p:cNvPr id="6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3BFB6-59C2-480E-B3E5-A4DA1A7CC657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  <p:transition spd="med" advTm="7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4000" y="238542"/>
            <a:ext cx="11541600" cy="61645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endParaRPr lang="de-DE" dirty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23999" y="854994"/>
            <a:ext cx="11541600" cy="336244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9B614B-5F64-4EAA-A906-8F32D5F4CD72}" type="datetimeFigureOut">
              <a:rPr lang="de-DE"/>
              <a:pPr>
                <a:defRPr/>
              </a:pPr>
              <a:t>19.10.2020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D852E-6723-4AAE-9CC0-2AFDA677044C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  <p:transition spd="med" advTm="7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8A283-3A91-4797-A5EF-A619C5B1032B}" type="datetimeFigureOut">
              <a:rPr lang="de-DE"/>
              <a:pPr>
                <a:defRPr/>
              </a:pPr>
              <a:t>19.10.2020</a:t>
            </a:fld>
            <a:endParaRPr lang="de-DE" dirty="0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DE36C-E5A1-44C5-A930-2C526F59390C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  <p:transition spd="med" advTm="7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323850" y="1555750"/>
            <a:ext cx="11542713" cy="424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27" name="Titelplatzhalter 1"/>
          <p:cNvSpPr>
            <a:spLocks noGrp="1"/>
          </p:cNvSpPr>
          <p:nvPr>
            <p:ph type="title"/>
          </p:nvPr>
        </p:nvSpPr>
        <p:spPr bwMode="auto">
          <a:xfrm>
            <a:off x="323850" y="0"/>
            <a:ext cx="11542713" cy="109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ru-RU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323850" y="6356350"/>
            <a:ext cx="2135188" cy="36036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9BAF71A-9607-4745-8023-DCE22D2BE539}" type="datetimeFigureOut">
              <a:rPr lang="de-DE"/>
              <a:pPr>
                <a:defRPr/>
              </a:pPr>
              <a:t>19.10.2020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459038" y="6356350"/>
            <a:ext cx="7272337" cy="36036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9731375" y="6356350"/>
            <a:ext cx="2135188" cy="36036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8D12BC9-9E51-42E7-A02F-63CA9D7175B5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1" r:id="rId2"/>
    <p:sldLayoutId id="2147483650" r:id="rId3"/>
  </p:sldLayoutIdLst>
  <p:transition spd="med" advTm="7000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alibri" pitchFamily="34" charset="0"/>
        </a:defRPr>
      </a:lvl9pPr>
    </p:titleStyle>
    <p:bodyStyle>
      <a:lvl1pPr marL="176213" indent="-17621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84150" algn="l" rtl="0" eaLnBrk="0" fontAlgn="base" hangingPunct="0">
        <a:spcBef>
          <a:spcPct val="20000"/>
        </a:spcBef>
        <a:spcAft>
          <a:spcPct val="0"/>
        </a:spcAft>
        <a:buFont typeface="Symbol" pitchFamily="18" charset="2"/>
        <a:buChar char="-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536575" indent="-17621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720725" indent="-184150" algn="l" rtl="0" eaLnBrk="0" fontAlgn="base" hangingPunct="0">
        <a:spcBef>
          <a:spcPct val="20000"/>
        </a:spcBef>
        <a:spcAft>
          <a:spcPct val="0"/>
        </a:spcAft>
        <a:buFont typeface="Symbol" pitchFamily="18" charset="2"/>
        <a:buChar char="-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896938" indent="-17621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/>
          </p:cNvPicPr>
          <p:nvPr/>
        </p:nvPicPr>
        <p:blipFill>
          <a:blip r:embed="rId3" cstate="print"/>
          <a:srcRect l="-11" t="351" r="1357" b="16292"/>
          <a:stretch>
            <a:fillRect/>
          </a:stretch>
        </p:blipFill>
        <p:spPr bwMode="auto">
          <a:xfrm>
            <a:off x="-11113" y="-11113"/>
            <a:ext cx="12204701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" name="Rechteck 14"/>
          <p:cNvSpPr>
            <a:spLocks noChangeArrowheads="1"/>
          </p:cNvSpPr>
          <p:nvPr/>
        </p:nvSpPr>
        <p:spPr bwMode="auto">
          <a:xfrm>
            <a:off x="0" y="4464050"/>
            <a:ext cx="12168188" cy="557213"/>
          </a:xfrm>
          <a:prstGeom prst="rect">
            <a:avLst/>
          </a:prstGeom>
          <a:solidFill>
            <a:srgbClr val="FFFFFF">
              <a:alpha val="50195"/>
            </a:srgbClr>
          </a:solidFill>
          <a:ln w="12700">
            <a:noFill/>
            <a:round/>
            <a:headEnd/>
            <a:tailEnd/>
          </a:ln>
        </p:spPr>
        <p:txBody>
          <a:bodyPr anchor="ctr"/>
          <a:lstStyle/>
          <a:p>
            <a:pPr algn="ctr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</a:pPr>
            <a:r>
              <a:rPr lang="uk-UA" sz="2000" b="1">
                <a:solidFill>
                  <a:srgbClr val="003794"/>
                </a:solidFill>
              </a:rPr>
              <a:t>Любов Михайлова</a:t>
            </a:r>
            <a:r>
              <a:rPr lang="uk-UA" sz="2000" b="1">
                <a:solidFill>
                  <a:srgbClr val="003794"/>
                </a:solidFill>
                <a:latin typeface="Calibri" pitchFamily="34" charset="0"/>
              </a:rPr>
              <a:t>, </a:t>
            </a:r>
            <a:r>
              <a:rPr lang="uk-UA" sz="2000" b="1">
                <a:solidFill>
                  <a:srgbClr val="003794"/>
                </a:solidFill>
              </a:rPr>
              <a:t>д.е.н.,</a:t>
            </a:r>
            <a:r>
              <a:rPr lang="uk-UA" sz="2000" b="1">
                <a:solidFill>
                  <a:srgbClr val="003794"/>
                </a:solidFill>
                <a:latin typeface="Calibri" pitchFamily="34" charset="0"/>
              </a:rPr>
              <a:t> </a:t>
            </a:r>
            <a:r>
              <a:rPr lang="uk-UA" sz="2000" b="1">
                <a:solidFill>
                  <a:srgbClr val="003794"/>
                </a:solidFill>
              </a:rPr>
              <a:t>професор</a:t>
            </a:r>
            <a:endParaRPr lang="uk-UA" sz="2000" b="1" noProof="1">
              <a:solidFill>
                <a:srgbClr val="003794"/>
              </a:solidFill>
            </a:endParaRPr>
          </a:p>
        </p:txBody>
      </p:sp>
      <p:sp>
        <p:nvSpPr>
          <p:cNvPr id="93" name="Rectangle 314"/>
          <p:cNvSpPr>
            <a:spLocks noChangeArrowheads="1"/>
          </p:cNvSpPr>
          <p:nvPr/>
        </p:nvSpPr>
        <p:spPr bwMode="gray">
          <a:xfrm>
            <a:off x="-23813" y="2540000"/>
            <a:ext cx="12192001" cy="1924050"/>
          </a:xfrm>
          <a:prstGeom prst="rect">
            <a:avLst/>
          </a:prstGeom>
          <a:solidFill>
            <a:srgbClr val="FFFFFF">
              <a:alpha val="5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 altLang="de-DE" sz="2100">
              <a:latin typeface="Calibri" pitchFamily="34" charset="0"/>
            </a:endParaRPr>
          </a:p>
        </p:txBody>
      </p:sp>
      <p:sp>
        <p:nvSpPr>
          <p:cNvPr id="94" name="Text Box 382"/>
          <p:cNvSpPr txBox="1">
            <a:spLocks noChangeArrowheads="1"/>
          </p:cNvSpPr>
          <p:nvPr/>
        </p:nvSpPr>
        <p:spPr bwMode="gray">
          <a:xfrm>
            <a:off x="449263" y="2540000"/>
            <a:ext cx="11295062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57275"/>
            <a:r>
              <a:rPr lang="ru-RU" altLang="de-DE" sz="4400" b="1">
                <a:solidFill>
                  <a:srgbClr val="002060"/>
                </a:solidFill>
              </a:rPr>
              <a:t>ЛІДЕРСТВО ТА</a:t>
            </a:r>
            <a:r>
              <a:rPr lang="de-DE" altLang="de-DE" sz="4400" b="1">
                <a:solidFill>
                  <a:srgbClr val="002060"/>
                </a:solidFill>
              </a:rPr>
              <a:t> HR</a:t>
            </a:r>
            <a:r>
              <a:rPr lang="ru-RU" altLang="de-DE" sz="4400" b="1">
                <a:solidFill>
                  <a:srgbClr val="002060"/>
                </a:solidFill>
              </a:rPr>
              <a:t>-менеджмент в публ</a:t>
            </a:r>
            <a:r>
              <a:rPr lang="de-DE" altLang="de-DE" sz="4400" b="1">
                <a:solidFill>
                  <a:srgbClr val="002060"/>
                </a:solidFill>
              </a:rPr>
              <a:t>і</a:t>
            </a:r>
            <a:r>
              <a:rPr lang="ru-RU" altLang="de-DE" sz="4400" b="1">
                <a:solidFill>
                  <a:srgbClr val="002060"/>
                </a:solidFill>
              </a:rPr>
              <a:t>чному управлінн</a:t>
            </a:r>
            <a:r>
              <a:rPr lang="de-DE" altLang="de-DE" sz="4400" b="1">
                <a:solidFill>
                  <a:srgbClr val="002060"/>
                </a:solidFill>
              </a:rPr>
              <a:t>і</a:t>
            </a:r>
            <a:r>
              <a:rPr lang="ru-RU" altLang="de-DE" sz="4400" b="1">
                <a:solidFill>
                  <a:srgbClr val="002060"/>
                </a:solidFill>
              </a:rPr>
              <a:t> </a:t>
            </a:r>
            <a:endParaRPr lang="ru-RU" altLang="de-DE" sz="4400" b="1" noProof="1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81375" y="139700"/>
            <a:ext cx="4238625" cy="20288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</p:cSld>
  <p:clrMapOvr>
    <a:masterClrMapping/>
  </p:clrMapOvr>
  <p:transition spd="med" advTm="7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  <p:bldP spid="9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2"/>
          <p:cNvPicPr>
            <a:picLocks noChangeAspect="1"/>
          </p:cNvPicPr>
          <p:nvPr/>
        </p:nvPicPr>
        <p:blipFill>
          <a:blip r:embed="rId3" cstate="print"/>
          <a:srcRect l="4362" t="31680" r="5865" b="14224"/>
          <a:stretch>
            <a:fillRect/>
          </a:stretch>
        </p:blipFill>
        <p:spPr bwMode="auto">
          <a:xfrm rot="-5187740">
            <a:off x="8251825" y="2760663"/>
            <a:ext cx="5218113" cy="314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" name="Picture 113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/>
            </a:extLst>
          </a:blip>
          <a:stretch>
            <a:fillRect/>
          </a:stretch>
        </p:blipFill>
        <p:spPr bwMode="auto">
          <a:xfrm>
            <a:off x="-1588" y="-11111"/>
            <a:ext cx="12192001" cy="136748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</p:pic>
      <p:sp>
        <p:nvSpPr>
          <p:cNvPr id="8195" name="Rectangle 51"/>
          <p:cNvSpPr>
            <a:spLocks noChangeArrowheads="1"/>
          </p:cNvSpPr>
          <p:nvPr/>
        </p:nvSpPr>
        <p:spPr bwMode="gray">
          <a:xfrm>
            <a:off x="-1588" y="1003300"/>
            <a:ext cx="12192001" cy="350838"/>
          </a:xfrm>
          <a:prstGeom prst="rect">
            <a:avLst/>
          </a:prstGeom>
          <a:solidFill>
            <a:srgbClr val="99CC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 altLang="de-DE" sz="2100">
              <a:latin typeface="Calibri" pitchFamily="34" charset="0"/>
            </a:endParaRPr>
          </a:p>
        </p:txBody>
      </p:sp>
      <p:grpSp>
        <p:nvGrpSpPr>
          <p:cNvPr id="95" name="Group 121"/>
          <p:cNvGrpSpPr>
            <a:grpSpLocks/>
          </p:cNvGrpSpPr>
          <p:nvPr/>
        </p:nvGrpSpPr>
        <p:grpSpPr bwMode="auto">
          <a:xfrm>
            <a:off x="702307" y="1707571"/>
            <a:ext cx="8318500" cy="3061624"/>
            <a:chOff x="336" y="1391"/>
            <a:chExt cx="6385" cy="23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6" name="Rectangle 97"/>
            <p:cNvSpPr>
              <a:spLocks noChangeArrowheads="1"/>
            </p:cNvSpPr>
            <p:nvPr/>
          </p:nvSpPr>
          <p:spPr bwMode="gray">
            <a:xfrm>
              <a:off x="336" y="1455"/>
              <a:ext cx="391" cy="541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DDDDDD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altLang="de-DE" sz="3200" b="1" dirty="0">
                  <a:solidFill>
                    <a:srgbClr val="292929"/>
                  </a:solidFill>
                  <a:latin typeface="Calibri" panose="020F0502020204030204" pitchFamily="34" charset="0"/>
                </a:rPr>
                <a:t>1</a:t>
              </a:r>
            </a:p>
          </p:txBody>
        </p:sp>
        <p:sp>
          <p:nvSpPr>
            <p:cNvPr id="97" name="Rectangle 98"/>
            <p:cNvSpPr>
              <a:spLocks noChangeArrowheads="1"/>
            </p:cNvSpPr>
            <p:nvPr/>
          </p:nvSpPr>
          <p:spPr bwMode="gray">
            <a:xfrm>
              <a:off x="887" y="1391"/>
              <a:ext cx="5830" cy="66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>
              <a:solidFill>
                <a:srgbClr val="C8C8C8"/>
              </a:solidFill>
              <a:miter lim="800000"/>
              <a:headEnd/>
              <a:tailEnd/>
            </a:ln>
            <a:effectLst/>
          </p:spPr>
          <p:txBody>
            <a:bodyPr lIns="180000" tIns="36000" rIns="36000" bIns="3600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altLang="en-US" sz="2000" b="1" dirty="0">
                  <a:solidFill>
                    <a:srgbClr val="002060"/>
                  </a:solidFill>
                  <a:latin typeface="+mn-lt"/>
                </a:rPr>
                <a:t>Перш ніж </a:t>
              </a:r>
              <a:r>
                <a:rPr lang="uk-UA" altLang="en-US" sz="2000" b="1" dirty="0" smtClean="0">
                  <a:solidFill>
                    <a:srgbClr val="002060"/>
                  </a:solidFill>
                  <a:latin typeface="+mn-lt"/>
                </a:rPr>
                <a:t>обрати дисципліну дайте </a:t>
              </a:r>
              <a:r>
                <a:rPr lang="uk-UA" altLang="en-US" sz="2000" b="1" dirty="0">
                  <a:solidFill>
                    <a:srgbClr val="002060"/>
                  </a:solidFill>
                  <a:latin typeface="+mn-lt"/>
                </a:rPr>
                <a:t>відповідь на такі питання</a:t>
              </a:r>
              <a:r>
                <a:rPr lang="uk-UA" altLang="en-US" sz="2000" b="1" dirty="0" smtClean="0">
                  <a:solidFill>
                    <a:srgbClr val="002060"/>
                  </a:solidFill>
                  <a:latin typeface="+mn-lt"/>
                </a:rPr>
                <a:t>:</a:t>
              </a:r>
              <a:endParaRPr lang="en-US" sz="2000" b="1" dirty="0"/>
            </a:p>
          </p:txBody>
        </p:sp>
        <p:sp>
          <p:nvSpPr>
            <p:cNvPr id="98" name="Rectangle 101"/>
            <p:cNvSpPr>
              <a:spLocks noChangeArrowheads="1"/>
            </p:cNvSpPr>
            <p:nvPr/>
          </p:nvSpPr>
          <p:spPr bwMode="gray">
            <a:xfrm>
              <a:off x="336" y="2605"/>
              <a:ext cx="391" cy="541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DDDDDD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altLang="de-DE" sz="3200" b="1" dirty="0">
                  <a:solidFill>
                    <a:srgbClr val="292929"/>
                  </a:solidFill>
                  <a:latin typeface="Calibri" panose="020F0502020204030204" pitchFamily="34" charset="0"/>
                </a:rPr>
                <a:t>3</a:t>
              </a:r>
            </a:p>
          </p:txBody>
        </p:sp>
        <p:sp>
          <p:nvSpPr>
            <p:cNvPr id="99" name="Rectangle 102"/>
            <p:cNvSpPr>
              <a:spLocks noChangeArrowheads="1"/>
            </p:cNvSpPr>
            <p:nvPr/>
          </p:nvSpPr>
          <p:spPr bwMode="gray">
            <a:xfrm>
              <a:off x="889" y="2062"/>
              <a:ext cx="5832" cy="541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C8C8C8"/>
              </a:solidFill>
              <a:miter lim="800000"/>
              <a:headEnd/>
              <a:tailEnd/>
            </a:ln>
            <a:effectLst/>
          </p:spPr>
          <p:txBody>
            <a:bodyPr lIns="180000" tIns="36000" rIns="36000" bIns="3600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altLang="en-US" sz="2000" b="1" dirty="0">
                  <a:latin typeface="+mn-lt"/>
                </a:rPr>
                <a:t>Які знання я хочу </a:t>
              </a:r>
              <a:r>
                <a:rPr lang="uk-UA" altLang="en-US" sz="2000" b="1" dirty="0" smtClean="0">
                  <a:latin typeface="+mn-lt"/>
                </a:rPr>
                <a:t>отримати?</a:t>
              </a:r>
              <a:endParaRPr lang="uk-UA" altLang="en-US" sz="2000" b="1" dirty="0">
                <a:latin typeface="+mn-lt"/>
              </a:endParaRPr>
            </a:p>
          </p:txBody>
        </p:sp>
        <p:sp>
          <p:nvSpPr>
            <p:cNvPr id="100" name="Rectangle 103"/>
            <p:cNvSpPr>
              <a:spLocks noChangeArrowheads="1"/>
            </p:cNvSpPr>
            <p:nvPr/>
          </p:nvSpPr>
          <p:spPr bwMode="gray">
            <a:xfrm>
              <a:off x="336" y="3200"/>
              <a:ext cx="391" cy="476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DDDDDD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altLang="de-DE" sz="3200" b="1" dirty="0">
                  <a:solidFill>
                    <a:srgbClr val="292929"/>
                  </a:solidFill>
                  <a:latin typeface="Calibri" panose="020F0502020204030204" pitchFamily="34" charset="0"/>
                </a:rPr>
                <a:t>4</a:t>
              </a:r>
            </a:p>
          </p:txBody>
        </p:sp>
        <p:sp>
          <p:nvSpPr>
            <p:cNvPr id="101" name="Rectangle 104"/>
            <p:cNvSpPr>
              <a:spLocks noChangeArrowheads="1"/>
            </p:cNvSpPr>
            <p:nvPr/>
          </p:nvSpPr>
          <p:spPr bwMode="gray">
            <a:xfrm>
              <a:off x="891" y="2631"/>
              <a:ext cx="5830" cy="541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C8C8C8"/>
              </a:solidFill>
              <a:miter lim="800000"/>
              <a:headEnd/>
              <a:tailEnd/>
            </a:ln>
            <a:effectLst/>
          </p:spPr>
          <p:txBody>
            <a:bodyPr lIns="180000" tIns="36000" rIns="36000" bIns="3600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altLang="en-US" sz="2200" b="1" dirty="0">
                  <a:solidFill>
                    <a:srgbClr val="002060"/>
                  </a:solidFill>
                  <a:latin typeface="+mn-lt"/>
                </a:rPr>
                <a:t>Які навички я хочу засвоїти?</a:t>
              </a:r>
            </a:p>
          </p:txBody>
        </p:sp>
        <p:sp>
          <p:nvSpPr>
            <p:cNvPr id="103" name="Rectangle 106"/>
            <p:cNvSpPr>
              <a:spLocks noChangeArrowheads="1"/>
            </p:cNvSpPr>
            <p:nvPr/>
          </p:nvSpPr>
          <p:spPr bwMode="gray">
            <a:xfrm>
              <a:off x="889" y="3200"/>
              <a:ext cx="5830" cy="541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C8C8C8"/>
              </a:solidFill>
              <a:miter lim="800000"/>
              <a:headEnd/>
              <a:tailEnd/>
            </a:ln>
            <a:effectLst/>
          </p:spPr>
          <p:txBody>
            <a:bodyPr lIns="180000" tIns="36000" rIns="36000" bIns="3600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ct val="20000"/>
                </a:spcAft>
                <a:defRPr/>
              </a:pPr>
              <a:endParaRPr lang="uk-UA" altLang="en-US" sz="2000" b="1" dirty="0" smtClean="0">
                <a:latin typeface="+mn-lt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ct val="20000"/>
                </a:spcAft>
                <a:defRPr/>
              </a:pPr>
              <a:r>
                <a:rPr lang="uk-UA" altLang="en-US" sz="2000" b="1" dirty="0" smtClean="0">
                  <a:latin typeface="+mn-lt"/>
                </a:rPr>
                <a:t>Де </a:t>
              </a:r>
              <a:r>
                <a:rPr lang="uk-UA" altLang="en-US" sz="2000" b="1" dirty="0">
                  <a:latin typeface="+mn-lt"/>
                </a:rPr>
                <a:t>я зможу використати отримані знання та придбані навички?</a:t>
              </a:r>
              <a:endParaRPr lang="en-US" altLang="en-US" sz="2000" b="1" dirty="0">
                <a:latin typeface="+mn-lt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ct val="20000"/>
                </a:spcAft>
                <a:defRPr/>
              </a:pPr>
              <a:endParaRPr lang="de-DE" altLang="de-DE" sz="2000" dirty="0">
                <a:solidFill>
                  <a:srgbClr val="292929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6" name="Rectangle 99"/>
            <p:cNvSpPr>
              <a:spLocks noChangeArrowheads="1"/>
            </p:cNvSpPr>
            <p:nvPr/>
          </p:nvSpPr>
          <p:spPr bwMode="gray">
            <a:xfrm>
              <a:off x="336" y="2023"/>
              <a:ext cx="391" cy="555"/>
            </a:xfrm>
            <a:prstGeom prst="rect">
              <a:avLst/>
            </a:prstGeom>
            <a:solidFill>
              <a:srgbClr val="5F5F5F"/>
            </a:solidFill>
            <a:ln w="12700">
              <a:solidFill>
                <a:srgbClr val="C8C8C8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ct val="20000"/>
                </a:spcAft>
                <a:defRPr/>
              </a:pPr>
              <a:r>
                <a:rPr lang="de-DE" altLang="de-DE" sz="3200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2</a:t>
              </a:r>
              <a:endParaRPr lang="de-DE" altLang="de-DE" sz="2000" b="1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8197" name="Group 17"/>
          <p:cNvGrpSpPr>
            <a:grpSpLocks/>
          </p:cNvGrpSpPr>
          <p:nvPr/>
        </p:nvGrpSpPr>
        <p:grpSpPr bwMode="auto">
          <a:xfrm>
            <a:off x="-15875" y="5256213"/>
            <a:ext cx="3930650" cy="1778000"/>
            <a:chOff x="7856129" y="1513453"/>
            <a:chExt cx="3048006" cy="3048006"/>
          </a:xfrm>
        </p:grpSpPr>
        <p:pic>
          <p:nvPicPr>
            <p:cNvPr id="8199" name="Picture 18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856129" y="1513453"/>
              <a:ext cx="3048006" cy="30480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00" name="TextBox 19"/>
            <p:cNvSpPr txBox="1">
              <a:spLocks noChangeArrowheads="1"/>
            </p:cNvSpPr>
            <p:nvPr/>
          </p:nvSpPr>
          <p:spPr bwMode="auto">
            <a:xfrm>
              <a:off x="8131903" y="1814627"/>
              <a:ext cx="2496457" cy="10577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uk-UA" sz="2800" b="1">
                  <a:latin typeface="Calibri" pitchFamily="34" charset="0"/>
                </a:rPr>
                <a:t>Мене цікавить…</a:t>
              </a:r>
              <a:endParaRPr lang="en-US" sz="2800" b="1">
                <a:latin typeface="Calibri" pitchFamily="34" charset="0"/>
              </a:endParaRPr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172575" y="139700"/>
            <a:ext cx="2692400" cy="12890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</p:cSld>
  <p:clrMapOvr>
    <a:masterClrMapping/>
  </p:clrMapOvr>
  <p:transition spd="med" advTm="7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Picture 113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/>
            </a:extLst>
          </a:blip>
          <a:stretch>
            <a:fillRect/>
          </a:stretch>
        </p:blipFill>
        <p:spPr bwMode="auto">
          <a:xfrm>
            <a:off x="-1588" y="-11111"/>
            <a:ext cx="12192001" cy="136748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</p:pic>
      <p:sp>
        <p:nvSpPr>
          <p:cNvPr id="10242" name="Rectangle 51"/>
          <p:cNvSpPr>
            <a:spLocks noChangeArrowheads="1"/>
          </p:cNvSpPr>
          <p:nvPr/>
        </p:nvSpPr>
        <p:spPr bwMode="gray">
          <a:xfrm>
            <a:off x="-1588" y="1003300"/>
            <a:ext cx="12192001" cy="350838"/>
          </a:xfrm>
          <a:prstGeom prst="rect">
            <a:avLst/>
          </a:prstGeom>
          <a:solidFill>
            <a:srgbClr val="99CC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 altLang="de-DE" sz="2100">
              <a:latin typeface="Calibri" pitchFamily="34" charset="0"/>
            </a:endParaRPr>
          </a:p>
        </p:txBody>
      </p:sp>
      <p:graphicFrame>
        <p:nvGraphicFramePr>
          <p:cNvPr id="10317" name="Group 77"/>
          <p:cNvGraphicFramePr>
            <a:graphicFrameLocks noGrp="1"/>
          </p:cNvGraphicFramePr>
          <p:nvPr/>
        </p:nvGraphicFramePr>
        <p:xfrm>
          <a:off x="288925" y="2138363"/>
          <a:ext cx="9312275" cy="3961003"/>
        </p:xfrm>
        <a:graphic>
          <a:graphicData uri="http://schemas.openxmlformats.org/drawingml/2006/table">
            <a:tbl>
              <a:tblPr/>
              <a:tblGrid>
                <a:gridCol w="9312275"/>
              </a:tblGrid>
              <a:tr h="498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de-DE" sz="1600" b="1" i="0" u="none" strike="noStrike" cap="none" normalizeH="0" baseline="0" noProof="1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3095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cs typeface="Arial" charset="0"/>
                        </a:rPr>
                        <a:t>вивчення</a:t>
                      </a:r>
                      <a:r>
                        <a:rPr kumimoji="0" lang="uk-UA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cs typeface="Arial" charset="0"/>
                        </a:rPr>
                        <a:t>  </a:t>
                      </a: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cs typeface="Arial" charset="0"/>
                        </a:rPr>
                        <a:t>т</a:t>
                      </a:r>
                      <a:r>
                        <a:rPr kumimoji="0" lang="uk-UA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cs typeface="Arial" charset="0"/>
                        </a:rPr>
                        <a:t>еоретичних </a:t>
                      </a:r>
                      <a:r>
                        <a:rPr kumimoji="0" lang="uk-UA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основ формування лідерства в колективі та управління організаційною культурою підприємств та організацій за умов посилення конкуренції в бізнес-середовищі та глобалізаційних викликів;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de-DE" sz="20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09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вивчення</a:t>
                      </a:r>
                      <a:r>
                        <a:rPr kumimoji="0" lang="uk-UA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сутності та особливостей обгрунтування напрямів розвитку лідерства у про</a:t>
                      </a: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ц</a:t>
                      </a:r>
                      <a:r>
                        <a:rPr kumimoji="0" lang="uk-UA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есі формування та розвитку організаційної культури організацій;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endParaRPr kumimoji="0" lang="ru-RU" altLang="de-DE" sz="16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309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використання</a:t>
                      </a:r>
                      <a:r>
                        <a:rPr kumimoji="0" lang="uk-UA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отриманих знань та навичок для формування та розвитку лідерства в системі менеджменту організацій як дієвого інструменту управління організаційною культурою з метою досягення визначених ц</a:t>
                      </a: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і</a:t>
                      </a:r>
                      <a:r>
                        <a:rPr kumimoji="0" lang="uk-UA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лей організації.</a:t>
                      </a:r>
                      <a:endParaRPr kumimoji="0" lang="uk-UA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de-DE" sz="20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10255" name="Picture 1"/>
          <p:cNvPicPr>
            <a:picLocks noChangeAspect="1"/>
          </p:cNvPicPr>
          <p:nvPr/>
        </p:nvPicPr>
        <p:blipFill>
          <a:blip r:embed="rId4" cstate="print"/>
          <a:srcRect l="11852" r="24921"/>
          <a:stretch>
            <a:fillRect/>
          </a:stretch>
        </p:blipFill>
        <p:spPr bwMode="auto">
          <a:xfrm>
            <a:off x="9456738" y="1751013"/>
            <a:ext cx="2725737" cy="431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256" name="Group 7"/>
          <p:cNvGrpSpPr>
            <a:grpSpLocks/>
          </p:cNvGrpSpPr>
          <p:nvPr/>
        </p:nvGrpSpPr>
        <p:grpSpPr bwMode="auto">
          <a:xfrm>
            <a:off x="0" y="0"/>
            <a:ext cx="3048000" cy="2749550"/>
            <a:chOff x="7856129" y="1513453"/>
            <a:chExt cx="3048006" cy="3048006"/>
          </a:xfrm>
        </p:grpSpPr>
        <p:pic>
          <p:nvPicPr>
            <p:cNvPr id="10258" name="Picture 8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856129" y="1513453"/>
              <a:ext cx="3048006" cy="30480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59" name="TextBox 9"/>
            <p:cNvSpPr txBox="1">
              <a:spLocks noChangeArrowheads="1"/>
            </p:cNvSpPr>
            <p:nvPr/>
          </p:nvSpPr>
          <p:spPr bwMode="auto">
            <a:xfrm>
              <a:off x="8132355" y="1814382"/>
              <a:ext cx="2495554" cy="11825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uk-UA" sz="3200">
                  <a:solidFill>
                    <a:srgbClr val="002060"/>
                  </a:solidFill>
                  <a:latin typeface="Calibri" pitchFamily="34" charset="0"/>
                </a:rPr>
                <a:t>Мета дисципліни:</a:t>
              </a:r>
              <a:endParaRPr lang="en-US" sz="3200">
                <a:solidFill>
                  <a:srgbClr val="002060"/>
                </a:solidFill>
                <a:latin typeface="Calibri" pitchFamily="34" charset="0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172575" y="139700"/>
            <a:ext cx="2692400" cy="12890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</p:cSld>
  <p:clrMapOvr>
    <a:masterClrMapping/>
  </p:clrMapOvr>
  <p:transition spd="med" advTm="7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Picture 113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/>
            </a:extLst>
          </a:blip>
          <a:stretch>
            <a:fillRect/>
          </a:stretch>
        </p:blipFill>
        <p:spPr bwMode="auto">
          <a:xfrm>
            <a:off x="-1588" y="-11111"/>
            <a:ext cx="12192001" cy="136748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</p:pic>
      <p:sp>
        <p:nvSpPr>
          <p:cNvPr id="12290" name="Rectangle 51"/>
          <p:cNvSpPr>
            <a:spLocks noChangeArrowheads="1"/>
          </p:cNvSpPr>
          <p:nvPr/>
        </p:nvSpPr>
        <p:spPr bwMode="gray">
          <a:xfrm>
            <a:off x="-1588" y="1003300"/>
            <a:ext cx="12192001" cy="350838"/>
          </a:xfrm>
          <a:prstGeom prst="rect">
            <a:avLst/>
          </a:prstGeom>
          <a:solidFill>
            <a:srgbClr val="99CC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 altLang="de-DE" sz="2100">
              <a:latin typeface="Calibri" pitchFamily="34" charset="0"/>
            </a:endParaRPr>
          </a:p>
        </p:txBody>
      </p:sp>
      <p:graphicFrame>
        <p:nvGraphicFramePr>
          <p:cNvPr id="12358" name="Group 70"/>
          <p:cNvGraphicFramePr>
            <a:graphicFrameLocks noGrp="1"/>
          </p:cNvGraphicFramePr>
          <p:nvPr/>
        </p:nvGraphicFramePr>
        <p:xfrm>
          <a:off x="288925" y="2654300"/>
          <a:ext cx="8666163" cy="3251201"/>
        </p:xfrm>
        <a:graphic>
          <a:graphicData uri="http://schemas.openxmlformats.org/drawingml/2006/table">
            <a:tbl>
              <a:tblPr/>
              <a:tblGrid>
                <a:gridCol w="8666163"/>
              </a:tblGrid>
              <a:tr h="498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de-DE" sz="1600" b="1" i="0" u="none" strike="noStrike" cap="none" normalizeH="0" baseline="0" noProof="1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309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de-DE" sz="20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095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cs typeface="Arial" charset="0"/>
                        </a:rPr>
                        <a:t>Вивчення дисципліни дозволить вам сформувати</a:t>
                      </a:r>
                      <a:r>
                        <a:rPr kumimoji="0" lang="uk-UA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cs typeface="Arial" charset="0"/>
                        </a:rPr>
                        <a:t> практичні навички визначення та використання феномену та основних інстру</a:t>
                      </a: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cs typeface="Arial" charset="0"/>
                        </a:rPr>
                        <a:t>м</a:t>
                      </a:r>
                      <a:r>
                        <a:rPr kumimoji="0" lang="uk-UA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cs typeface="Arial" charset="0"/>
                        </a:rPr>
                        <a:t>ентів лідерства в організацях; забезпечення розвитку та підтримки лідерських якостей в управлінн</a:t>
                      </a: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cs typeface="Arial" charset="0"/>
                        </a:rPr>
                        <a:t>і</a:t>
                      </a:r>
                      <a:r>
                        <a:rPr kumimoji="0" lang="uk-UA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cs typeface="Arial" charset="0"/>
                        </a:rPr>
                        <a:t> колективами; </a:t>
                      </a: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cs typeface="Arial" charset="0"/>
                        </a:rPr>
                        <a:t>о</a:t>
                      </a:r>
                      <a:r>
                        <a:rPr kumimoji="0" lang="uk-UA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cs typeface="Arial" charset="0"/>
                        </a:rPr>
                        <a:t>володіння спец</a:t>
                      </a: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cs typeface="Arial" charset="0"/>
                        </a:rPr>
                        <a:t>и</a:t>
                      </a:r>
                      <a:r>
                        <a:rPr kumimoji="0" lang="uk-UA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cs typeface="Arial" charset="0"/>
                        </a:rPr>
                        <a:t>фічними прийомами та інструментами управління організаційною культурою; формування групової та міжгрупової динаміки в організаці</a:t>
                      </a: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cs typeface="Arial" charset="0"/>
                        </a:rPr>
                        <a:t>я</a:t>
                      </a:r>
                      <a:r>
                        <a:rPr kumimoji="0" lang="uk-UA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cs typeface="Arial" charset="0"/>
                        </a:rPr>
                        <a:t>х; забезпечення командної роботи тощо.</a:t>
                      </a:r>
                      <a:endParaRPr kumimoji="0" lang="uk-UA" altLang="de-DE" sz="2000" b="0" i="0" u="none" strike="noStrike" cap="none" normalizeH="0" baseline="0" noProof="1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309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de-DE" sz="20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12303" name="Picture 1"/>
          <p:cNvPicPr>
            <a:picLocks noChangeAspect="1"/>
          </p:cNvPicPr>
          <p:nvPr/>
        </p:nvPicPr>
        <p:blipFill>
          <a:blip r:embed="rId4" cstate="print"/>
          <a:srcRect l="11852" r="24921"/>
          <a:stretch>
            <a:fillRect/>
          </a:stretch>
        </p:blipFill>
        <p:spPr bwMode="auto">
          <a:xfrm>
            <a:off x="9456738" y="1751013"/>
            <a:ext cx="2725737" cy="431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304" name="Group 7"/>
          <p:cNvGrpSpPr>
            <a:grpSpLocks/>
          </p:cNvGrpSpPr>
          <p:nvPr/>
        </p:nvGrpSpPr>
        <p:grpSpPr bwMode="auto">
          <a:xfrm>
            <a:off x="174625" y="376238"/>
            <a:ext cx="3048000" cy="2749550"/>
            <a:chOff x="7856128" y="1407973"/>
            <a:chExt cx="3048006" cy="3048006"/>
          </a:xfrm>
        </p:grpSpPr>
        <p:pic>
          <p:nvPicPr>
            <p:cNvPr id="12306" name="Picture 8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856128" y="1407973"/>
              <a:ext cx="3048006" cy="30480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307" name="TextBox 9"/>
            <p:cNvSpPr txBox="1">
              <a:spLocks noChangeArrowheads="1"/>
            </p:cNvSpPr>
            <p:nvPr/>
          </p:nvSpPr>
          <p:spPr bwMode="auto">
            <a:xfrm>
              <a:off x="8131903" y="1814627"/>
              <a:ext cx="2496457" cy="1194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uk-UA" altLang="en-US" sz="2800" b="1">
                  <a:solidFill>
                    <a:srgbClr val="003366"/>
                  </a:solidFill>
                  <a:latin typeface="Calibri" pitchFamily="34" charset="0"/>
                </a:rPr>
                <a:t>Детальніше</a:t>
              </a:r>
              <a:r>
                <a:rPr lang="uk-UA" altLang="en-US" sz="3200" b="1">
                  <a:solidFill>
                    <a:srgbClr val="003366"/>
                  </a:solidFill>
                  <a:latin typeface="Calibri" pitchFamily="34" charset="0"/>
                </a:rPr>
                <a:t>…</a:t>
              </a:r>
              <a:endParaRPr lang="en-US" altLang="en-US" sz="3200" b="1">
                <a:solidFill>
                  <a:srgbClr val="003366"/>
                </a:solidFill>
                <a:latin typeface="Calibri" pitchFamily="34" charset="0"/>
              </a:endParaRPr>
            </a:p>
            <a:p>
              <a:endParaRPr lang="en-US" sz="3200">
                <a:solidFill>
                  <a:srgbClr val="002060"/>
                </a:solidFill>
                <a:latin typeface="Calibri" pitchFamily="34" charset="0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172575" y="139700"/>
            <a:ext cx="2692400" cy="12890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</p:cSld>
  <p:clrMapOvr>
    <a:masterClrMapping/>
  </p:clrMapOvr>
  <p:transition spd="med" advTm="7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82" descr="Head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88" y="-7938"/>
            <a:ext cx="12192001" cy="1368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9" name="Picture 72" descr="Wire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/>
            </a:extLst>
          </a:blip>
          <a:srcRect/>
          <a:stretch>
            <a:fillRect/>
          </a:stretch>
        </p:blipFill>
        <p:spPr bwMode="gray">
          <a:xfrm>
            <a:off x="323999" y="1353515"/>
            <a:ext cx="11866414" cy="418099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</p:pic>
      <p:sp>
        <p:nvSpPr>
          <p:cNvPr id="14339" name="Rectangle 51"/>
          <p:cNvSpPr>
            <a:spLocks noChangeArrowheads="1"/>
          </p:cNvSpPr>
          <p:nvPr/>
        </p:nvSpPr>
        <p:spPr bwMode="gray">
          <a:xfrm>
            <a:off x="-1588" y="1003300"/>
            <a:ext cx="12192001" cy="350838"/>
          </a:xfrm>
          <a:prstGeom prst="rect">
            <a:avLst/>
          </a:prstGeom>
          <a:solidFill>
            <a:srgbClr val="99CC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 altLang="de-DE" sz="2100">
              <a:latin typeface="Calibri" pitchFamily="34" charset="0"/>
            </a:endParaRPr>
          </a:p>
        </p:txBody>
      </p:sp>
      <p:sp>
        <p:nvSpPr>
          <p:cNvPr id="140" name="Text Box 12"/>
          <p:cNvSpPr txBox="1">
            <a:spLocks noChangeArrowheads="1"/>
          </p:cNvSpPr>
          <p:nvPr/>
        </p:nvSpPr>
        <p:spPr bwMode="gray">
          <a:xfrm>
            <a:off x="487363" y="2347913"/>
            <a:ext cx="10882312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057275"/>
            <a:r>
              <a:rPr lang="uk-UA" altLang="en-US" sz="2000"/>
              <a:t>Тема 1. Лідерство в колективі: суть, особливості та функції.</a:t>
            </a:r>
          </a:p>
          <a:p>
            <a:pPr defTabSz="1057275"/>
            <a:r>
              <a:rPr lang="uk-UA" altLang="en-US" sz="2000"/>
              <a:t>Тема 2. Лідерство як груповий процес. Теорії лідерства.</a:t>
            </a:r>
          </a:p>
          <a:p>
            <a:pPr defTabSz="1057275"/>
            <a:r>
              <a:rPr lang="uk-UA" altLang="en-US" sz="2000"/>
              <a:t>Тема 3. Основні риси та завдання лідерства в управлінні організаціями.</a:t>
            </a:r>
          </a:p>
          <a:p>
            <a:pPr defTabSz="1057275"/>
            <a:r>
              <a:rPr lang="uk-UA" altLang="en-US" sz="2000"/>
              <a:t>Тема 4. Сутність, принципи, види та цінності організаційної культури.</a:t>
            </a:r>
          </a:p>
          <a:p>
            <a:pPr defTabSz="1057275"/>
            <a:r>
              <a:rPr lang="uk-UA" altLang="en-US" sz="2000"/>
              <a:t>Тема 5. Основні методи та інструменти управління організаційною культурою </a:t>
            </a:r>
          </a:p>
          <a:p>
            <a:pPr defTabSz="1057275"/>
            <a:r>
              <a:rPr lang="uk-UA" altLang="en-US" sz="2000"/>
              <a:t>Тема 6. Формування команд і робота в командах.</a:t>
            </a:r>
          </a:p>
          <a:p>
            <a:pPr defTabSz="1057275"/>
            <a:r>
              <a:rPr lang="uk-UA" altLang="en-US" sz="2000"/>
              <a:t>Тема 7. Організаційна культура керівника підприємства.</a:t>
            </a:r>
          </a:p>
          <a:p>
            <a:pPr defTabSz="1057275"/>
            <a:r>
              <a:rPr lang="uk-UA" altLang="en-US" sz="2000"/>
              <a:t>Тема 8. Формування стабільного колективу: етапи та відмінності управління.</a:t>
            </a:r>
          </a:p>
          <a:p>
            <a:pPr defTabSz="1057275"/>
            <a:r>
              <a:rPr lang="uk-UA" altLang="en-US" sz="2000"/>
              <a:t>Тема 9. Комунікаційний процес в системі управління організаційною культурою.</a:t>
            </a:r>
          </a:p>
          <a:p>
            <a:pPr defTabSz="1057275"/>
            <a:r>
              <a:rPr lang="uk-UA" altLang="en-US" sz="2000"/>
              <a:t>Тема 10. Ділова атрибутика в системі управління організаційною культурою.</a:t>
            </a:r>
            <a:endParaRPr lang="en-US" altLang="en-US" sz="2000"/>
          </a:p>
        </p:txBody>
      </p:sp>
      <p:grpSp>
        <p:nvGrpSpPr>
          <p:cNvPr id="14341" name="Group 7"/>
          <p:cNvGrpSpPr>
            <a:grpSpLocks/>
          </p:cNvGrpSpPr>
          <p:nvPr/>
        </p:nvGrpSpPr>
        <p:grpSpPr bwMode="auto">
          <a:xfrm>
            <a:off x="82550" y="92075"/>
            <a:ext cx="3217863" cy="2171700"/>
            <a:chOff x="-1138784" y="-3298237"/>
            <a:chExt cx="3048006" cy="3048006"/>
          </a:xfrm>
        </p:grpSpPr>
        <p:pic>
          <p:nvPicPr>
            <p:cNvPr id="14343" name="Picture 8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-1138784" y="-3298237"/>
              <a:ext cx="3048006" cy="30480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44" name="TextBox 9"/>
            <p:cNvSpPr txBox="1">
              <a:spLocks noChangeArrowheads="1"/>
            </p:cNvSpPr>
            <p:nvPr/>
          </p:nvSpPr>
          <p:spPr bwMode="auto">
            <a:xfrm>
              <a:off x="-734288" y="-2578569"/>
              <a:ext cx="2497651" cy="1497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uk-UA" sz="3200" b="1">
                  <a:solidFill>
                    <a:srgbClr val="002060"/>
                  </a:solidFill>
                  <a:latin typeface="Calibri" pitchFamily="34" charset="0"/>
                </a:rPr>
                <a:t>Зміст дисципліни</a:t>
              </a:r>
              <a:endParaRPr lang="en-US" sz="3200" b="1">
                <a:solidFill>
                  <a:srgbClr val="002060"/>
                </a:solidFill>
                <a:latin typeface="Calibri" pitchFamily="34" charset="0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172575" y="139700"/>
            <a:ext cx="2692400" cy="12890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</p:cSld>
  <p:clrMapOvr>
    <a:masterClrMapping/>
  </p:clrMapOvr>
  <p:transition spd="med" advTm="7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PRESENTATIONPOINT DATAPOINT PRODUCTNAME" val="DataPoint"/>
  <p:tag name="PRESENTATIONPOINT DATAPOINT VERSION" val="1"/>
  <p:tag name="PRESENTATIONPOINT DATAPOINT LICENSEDSAVE" val="-1"/>
  <p:tag name="PRESENTATIONPOINT DATAPOINT PRODUCTCODE" val="DP16STD"/>
</p:tagLst>
</file>

<file path=ppt/theme/theme1.xml><?xml version="1.0" encoding="utf-8"?>
<a:theme xmlns:a="http://schemas.openxmlformats.org/drawingml/2006/main" name="Larissa-Design">
  <a:themeElements>
    <a:clrScheme name="Standard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2A79FF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74747"/>
      </a:accent6>
      <a:hlink>
        <a:srgbClr val="C00000"/>
      </a:hlink>
      <a:folHlink>
        <a:srgbClr val="FFC0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>
          <a:solidFill>
            <a:srgbClr val="A50021"/>
          </a:solidFill>
          <a:round/>
          <a:headEnd/>
          <a:tailEnd/>
        </a:ln>
      </a:spPr>
      <a:bodyPr/>
      <a:lstStyle>
        <a:defPPr>
          <a:defRPr dirty="0"/>
        </a:defPPr>
      </a:lstStyle>
    </a:spDef>
  </a:objectDefaults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213</TotalTime>
  <Words>315</Words>
  <Application>Microsoft Office PowerPoint</Application>
  <PresentationFormat>Произвольный</PresentationFormat>
  <Paragraphs>40</Paragraphs>
  <Slides>5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Larissa-Design</vt:lpstr>
      <vt:lpstr>Слайд 1</vt:lpstr>
      <vt:lpstr>Слайд 2</vt:lpstr>
      <vt:lpstr>Слайд 3</vt:lpstr>
      <vt:lpstr>Слайд 4</vt:lpstr>
      <vt:lpstr>Слайд 5</vt:lpstr>
    </vt:vector>
  </TitlesOfParts>
  <Company>Presentationpoint</Company>
  <LinksUpToDate>false</LinksUpToDate>
  <SharedDoc>false</SharedDoc>
  <HyperlinkBase>http://www.presentationpoint.com</HyperlinkBase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Example Company</dc:title>
  <dc:creator>Presentationpoint</dc:creator>
  <cp:lastModifiedBy>User</cp:lastModifiedBy>
  <cp:revision>400</cp:revision>
  <dcterms:created xsi:type="dcterms:W3CDTF">2010-05-21T10:35:54Z</dcterms:created>
  <dcterms:modified xsi:type="dcterms:W3CDTF">2020-10-19T10:48:06Z</dcterms:modified>
</cp:coreProperties>
</file>