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79" r:id="rId2"/>
    <p:sldId id="402" r:id="rId3"/>
    <p:sldId id="423" r:id="rId4"/>
    <p:sldId id="441" r:id="rId5"/>
    <p:sldId id="443" r:id="rId6"/>
  </p:sldIdLst>
  <p:sldSz cx="12190413" cy="6858000"/>
  <p:notesSz cx="6669088" cy="9926638"/>
  <p:custDataLst>
    <p:tags r:id="rId8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FF"/>
    <a:srgbClr val="5F5F5F"/>
    <a:srgbClr val="99CCFF"/>
    <a:srgbClr val="EAEAEA"/>
    <a:srgbClr val="292929"/>
    <a:srgbClr val="AFAFAF"/>
    <a:srgbClr val="D7D7D7"/>
    <a:srgbClr val="E6E6E6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72" autoAdjust="0"/>
    <p:restoredTop sz="98818" autoAdjust="0"/>
  </p:normalViewPr>
  <p:slideViewPr>
    <p:cSldViewPr snapToGrid="0" snapToObjects="1" showGuides="1">
      <p:cViewPr>
        <p:scale>
          <a:sx n="51" d="100"/>
          <a:sy n="51" d="100"/>
        </p:scale>
        <p:origin x="-462" y="198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2250" y="-78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C9874-DE1E-48CB-A603-4C70CD126593}" type="datetimeFigureOut">
              <a:rPr lang="de-DE" smtClean="0"/>
              <a:pPr/>
              <a:t>12.10.2020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5400" y="744538"/>
            <a:ext cx="661828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CEB38-DA38-4F43-AFB8-94FE45CA5866}" type="slidenum">
              <a:rPr lang="de-DE" smtClean="0"/>
              <a:pPr/>
              <a:t>‹№›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976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1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1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507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2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2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710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3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3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368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4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4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13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5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5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850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12190413" cy="3886200"/>
          </a:xfrm>
          <a:prstGeom prst="rect">
            <a:avLst/>
          </a:prstGeom>
          <a:gradFill flip="none" rotWithShape="1">
            <a:gsLst>
              <a:gs pos="42000">
                <a:srgbClr val="4D4D4D"/>
              </a:gs>
              <a:gs pos="100000">
                <a:srgbClr val="000000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algn="ctr" defTabSz="914400" rtl="0" eaLnBrk="1" latinLnBrk="0" hangingPunct="1"/>
            <a:endParaRPr lang="de-DE" sz="80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47" y="1998133"/>
            <a:ext cx="9360000" cy="1416050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47" y="4037202"/>
            <a:ext cx="9360000" cy="1271398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323847" y="6356350"/>
            <a:ext cx="2134800" cy="360000"/>
          </a:xfrm>
        </p:spPr>
        <p:txBody>
          <a:bodyPr/>
          <a:lstStyle/>
          <a:p>
            <a:fld id="{E373F149-83C4-4179-9681-702531CCFDAC}" type="datetimeFigureOut">
              <a:rPr lang="de-DE" smtClean="0"/>
              <a:pPr/>
              <a:t>12.10.2020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‹№›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38542"/>
            <a:ext cx="11541600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999" y="854994"/>
            <a:ext cx="115416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12.10.2020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‹№›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12.10.2020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‹№›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47" y="1554957"/>
            <a:ext cx="11542714" cy="42473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849" y="-1"/>
            <a:ext cx="11542713" cy="109081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23847" y="6356350"/>
            <a:ext cx="21348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3F149-83C4-4179-9681-702531CCFDAC}" type="datetimeFigureOut">
              <a:rPr lang="de-DE" smtClean="0"/>
              <a:pPr/>
              <a:t>12.10.2020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58648" y="6356350"/>
            <a:ext cx="7273114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731761" y="6356350"/>
            <a:ext cx="21348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1E638-3F78-4E0D-883A-B278700C48C0}" type="slidenum">
              <a:rPr lang="de-DE" smtClean="0"/>
              <a:pPr/>
              <a:t>‹№›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725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" t="351" r="1357" b="16292"/>
          <a:stretch/>
        </p:blipFill>
        <p:spPr>
          <a:xfrm>
            <a:off x="-11574" y="-11575"/>
            <a:ext cx="12205504" cy="6875362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 bwMode="auto">
          <a:xfrm>
            <a:off x="-1" y="4463697"/>
            <a:ext cx="12168091" cy="557868"/>
          </a:xfrm>
          <a:prstGeom prst="rect">
            <a:avLst/>
          </a:prstGeom>
          <a:solidFill>
            <a:srgbClr val="FFFFFF">
              <a:alpha val="50000"/>
            </a:srgbClr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</a:pP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Світлана Терещенко, </a:t>
            </a:r>
            <a:r>
              <a:rPr lang="uk-UA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д.е.н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., доцент</a:t>
            </a:r>
            <a:endParaRPr lang="en-US" sz="2000" b="1" noProof="1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Rectangle 314"/>
          <p:cNvSpPr>
            <a:spLocks noChangeArrowheads="1"/>
          </p:cNvSpPr>
          <p:nvPr/>
        </p:nvSpPr>
        <p:spPr bwMode="gray">
          <a:xfrm>
            <a:off x="-24492" y="2539647"/>
            <a:ext cx="12192583" cy="192405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sp>
        <p:nvSpPr>
          <p:cNvPr id="94" name="Text Box 382"/>
          <p:cNvSpPr txBox="1">
            <a:spLocks noChangeArrowheads="1"/>
          </p:cNvSpPr>
          <p:nvPr/>
        </p:nvSpPr>
        <p:spPr bwMode="gray">
          <a:xfrm>
            <a:off x="448681" y="3429295"/>
            <a:ext cx="815838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uk-UA" sz="4400" b="1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Економіка </a:t>
            </a: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світового сільського господарства</a:t>
            </a:r>
            <a:r>
              <a:rPr lang="uk-UA" sz="4400" b="1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81533" y="139557"/>
            <a:ext cx="4238625" cy="2028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9768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2" t="31680" r="5865" b="14224"/>
          <a:stretch/>
        </p:blipFill>
        <p:spPr>
          <a:xfrm rot="16412260">
            <a:off x="8252208" y="2761270"/>
            <a:ext cx="5218352" cy="3144425"/>
          </a:xfrm>
          <a:prstGeom prst="rect">
            <a:avLst/>
          </a:prstGeom>
        </p:spPr>
      </p:pic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grpSp>
        <p:nvGrpSpPr>
          <p:cNvPr id="95" name="Group 121"/>
          <p:cNvGrpSpPr>
            <a:grpSpLocks/>
          </p:cNvGrpSpPr>
          <p:nvPr/>
        </p:nvGrpSpPr>
        <p:grpSpPr bwMode="auto">
          <a:xfrm>
            <a:off x="702307" y="1707571"/>
            <a:ext cx="8318500" cy="3061624"/>
            <a:chOff x="336" y="1391"/>
            <a:chExt cx="6385" cy="23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6" name="Rectangle 97"/>
            <p:cNvSpPr>
              <a:spLocks noChangeArrowheads="1"/>
            </p:cNvSpPr>
            <p:nvPr/>
          </p:nvSpPr>
          <p:spPr bwMode="gray">
            <a:xfrm>
              <a:off x="336" y="1455"/>
              <a:ext cx="391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97" name="Rectangle 98"/>
            <p:cNvSpPr>
              <a:spLocks noChangeArrowheads="1"/>
            </p:cNvSpPr>
            <p:nvPr/>
          </p:nvSpPr>
          <p:spPr bwMode="gray">
            <a:xfrm>
              <a:off x="887" y="1391"/>
              <a:ext cx="5830" cy="66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uk-UA" altLang="en-US" sz="2000" b="1" dirty="0">
                  <a:solidFill>
                    <a:srgbClr val="002060"/>
                  </a:solidFill>
                  <a:latin typeface="+mn-lt"/>
                </a:rPr>
                <a:t>Перш ніж </a:t>
              </a:r>
              <a:r>
                <a:rPr lang="uk-UA" altLang="en-US" sz="2000" b="1" dirty="0" smtClean="0">
                  <a:solidFill>
                    <a:srgbClr val="002060"/>
                  </a:solidFill>
                  <a:latin typeface="+mn-lt"/>
                </a:rPr>
                <a:t>обрати дисципліну дайте </a:t>
              </a:r>
              <a:r>
                <a:rPr lang="uk-UA" altLang="en-US" sz="2000" b="1" dirty="0">
                  <a:solidFill>
                    <a:srgbClr val="002060"/>
                  </a:solidFill>
                  <a:latin typeface="+mn-lt"/>
                </a:rPr>
                <a:t>відповідь на такі питання</a:t>
              </a:r>
              <a:r>
                <a:rPr lang="uk-UA" altLang="en-US" sz="2000" b="1" dirty="0" smtClean="0">
                  <a:solidFill>
                    <a:srgbClr val="002060"/>
                  </a:solidFill>
                  <a:latin typeface="+mn-lt"/>
                </a:rPr>
                <a:t>:</a:t>
              </a:r>
              <a:endParaRPr lang="en-US" sz="2000" b="1" dirty="0"/>
            </a:p>
          </p:txBody>
        </p:sp>
        <p:sp>
          <p:nvSpPr>
            <p:cNvPr id="98" name="Rectangle 101"/>
            <p:cNvSpPr>
              <a:spLocks noChangeArrowheads="1"/>
            </p:cNvSpPr>
            <p:nvPr/>
          </p:nvSpPr>
          <p:spPr bwMode="gray">
            <a:xfrm>
              <a:off x="336" y="2605"/>
              <a:ext cx="391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99" name="Rectangle 102"/>
            <p:cNvSpPr>
              <a:spLocks noChangeArrowheads="1"/>
            </p:cNvSpPr>
            <p:nvPr/>
          </p:nvSpPr>
          <p:spPr bwMode="gray">
            <a:xfrm>
              <a:off x="889" y="2062"/>
              <a:ext cx="5832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uk-UA" altLang="en-US" sz="2000" b="1" dirty="0">
                  <a:latin typeface="+mn-lt"/>
                </a:rPr>
                <a:t>Які знання я хочу </a:t>
              </a:r>
              <a:r>
                <a:rPr lang="uk-UA" altLang="en-US" sz="2000" b="1" dirty="0" smtClean="0">
                  <a:latin typeface="+mn-lt"/>
                </a:rPr>
                <a:t>отримати?</a:t>
              </a:r>
              <a:endParaRPr lang="uk-UA" altLang="en-US" sz="2000" b="1" dirty="0">
                <a:latin typeface="+mn-lt"/>
              </a:endParaRPr>
            </a:p>
          </p:txBody>
        </p:sp>
        <p:sp>
          <p:nvSpPr>
            <p:cNvPr id="100" name="Rectangle 103"/>
            <p:cNvSpPr>
              <a:spLocks noChangeArrowheads="1"/>
            </p:cNvSpPr>
            <p:nvPr/>
          </p:nvSpPr>
          <p:spPr bwMode="gray">
            <a:xfrm>
              <a:off x="336" y="3200"/>
              <a:ext cx="391" cy="47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101" name="Rectangle 104"/>
            <p:cNvSpPr>
              <a:spLocks noChangeArrowheads="1"/>
            </p:cNvSpPr>
            <p:nvPr/>
          </p:nvSpPr>
          <p:spPr bwMode="gray">
            <a:xfrm>
              <a:off x="891" y="2631"/>
              <a:ext cx="5830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uk-UA" altLang="en-US" sz="2200" b="1" dirty="0">
                  <a:solidFill>
                    <a:srgbClr val="002060"/>
                  </a:solidFill>
                  <a:latin typeface="+mn-lt"/>
                </a:rPr>
                <a:t>Які навички я хочу засвоїти?</a:t>
              </a:r>
            </a:p>
          </p:txBody>
        </p:sp>
        <p:sp>
          <p:nvSpPr>
            <p:cNvPr id="103" name="Rectangle 106"/>
            <p:cNvSpPr>
              <a:spLocks noChangeArrowheads="1"/>
            </p:cNvSpPr>
            <p:nvPr/>
          </p:nvSpPr>
          <p:spPr bwMode="gray">
            <a:xfrm>
              <a:off x="889" y="3200"/>
              <a:ext cx="5830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Aft>
                  <a:spcPct val="20000"/>
                </a:spcAft>
              </a:pPr>
              <a:endParaRPr lang="uk-UA" altLang="en-US" sz="2000" b="1" dirty="0" smtClean="0">
                <a:latin typeface="+mn-lt"/>
              </a:endParaRPr>
            </a:p>
            <a:p>
              <a:pPr eaLnBrk="1" hangingPunct="1">
                <a:spcAft>
                  <a:spcPct val="20000"/>
                </a:spcAft>
              </a:pPr>
              <a:r>
                <a:rPr lang="uk-UA" altLang="en-US" sz="2000" b="1" dirty="0" smtClean="0">
                  <a:latin typeface="+mn-lt"/>
                </a:rPr>
                <a:t>Де </a:t>
              </a:r>
              <a:r>
                <a:rPr lang="uk-UA" altLang="en-US" sz="2000" b="1" dirty="0">
                  <a:latin typeface="+mn-lt"/>
                </a:rPr>
                <a:t>я зможу використати отримані знання та придбані навички?</a:t>
              </a:r>
              <a:endParaRPr lang="en-US" altLang="en-US" sz="2000" b="1" dirty="0">
                <a:latin typeface="+mn-lt"/>
              </a:endParaRPr>
            </a:p>
            <a:p>
              <a:pPr eaLnBrk="1" hangingPunct="1">
                <a:spcAft>
                  <a:spcPct val="20000"/>
                </a:spcAft>
              </a:pPr>
              <a:endParaRPr lang="de-DE" altLang="de-DE" sz="2000" dirty="0">
                <a:solidFill>
                  <a:srgbClr val="292929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" name="Rectangle 99"/>
            <p:cNvSpPr>
              <a:spLocks noChangeArrowheads="1"/>
            </p:cNvSpPr>
            <p:nvPr/>
          </p:nvSpPr>
          <p:spPr bwMode="gray">
            <a:xfrm>
              <a:off x="336" y="2023"/>
              <a:ext cx="391" cy="555"/>
            </a:xfrm>
            <a:prstGeom prst="rect">
              <a:avLst/>
            </a:prstGeom>
            <a:solidFill>
              <a:srgbClr val="5F5F5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>
                <a:spcAft>
                  <a:spcPct val="20000"/>
                </a:spcAft>
              </a:pPr>
              <a:r>
                <a:rPr lang="de-DE" altLang="de-DE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Arial" charset="0"/>
                </a:rPr>
                <a:t>2</a:t>
              </a:r>
              <a:endParaRPr lang="de-DE" altLang="de-DE" sz="2000" b="1" dirty="0">
                <a:solidFill>
                  <a:schemeClr val="bg1"/>
                </a:solidFill>
                <a:latin typeface="Calibri" panose="020F0502020204030204" pitchFamily="34" charset="0"/>
                <a:cs typeface="Arial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-16213" y="5256682"/>
            <a:ext cx="3930408" cy="1778018"/>
            <a:chOff x="7856129" y="1513453"/>
            <a:chExt cx="3048006" cy="304800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6129" y="1513453"/>
              <a:ext cx="3048006" cy="3048006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8131903" y="1814627"/>
              <a:ext cx="2496457" cy="1057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 smtClean="0"/>
                <a:t>Мене цікавить…</a:t>
              </a:r>
              <a:endParaRPr lang="en-US" sz="2800" b="1" dirty="0"/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32593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graphicFrame>
        <p:nvGraphicFramePr>
          <p:cNvPr id="95" name="Group 3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7257822"/>
              </p:ext>
            </p:extLst>
          </p:nvPr>
        </p:nvGraphicFramePr>
        <p:xfrm>
          <a:off x="288752" y="2653651"/>
          <a:ext cx="8666405" cy="2398460"/>
        </p:xfrm>
        <a:graphic>
          <a:graphicData uri="http://schemas.openxmlformats.org/drawingml/2006/table">
            <a:tbl>
              <a:tblPr/>
              <a:tblGrid>
                <a:gridCol w="86664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991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1" i="0" u="none" strike="noStrike" cap="none" normalizeH="0" baseline="0" noProof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algn="just"/>
                      <a:r>
                        <a:rPr lang="uk-UA" altLang="en-US" sz="2000" b="1" dirty="0" smtClean="0">
                          <a:solidFill>
                            <a:srgbClr val="0033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вивчення</a:t>
                      </a:r>
                      <a:r>
                        <a:rPr lang="uk-UA" altLang="en-US" sz="2000" dirty="0" smtClean="0">
                          <a:solidFill>
                            <a:srgbClr val="0033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altLang="en-US" sz="2000" noProof="0" dirty="0" smtClean="0">
                          <a:solidFill>
                            <a:srgbClr val="0033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закономірностей розвитку світового сільського господарства</a:t>
                      </a:r>
                      <a:endParaRPr kumimoji="0" lang="uk-UA" altLang="de-DE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en-US" sz="2000" b="1" dirty="0" smtClean="0">
                          <a:solidFill>
                            <a:srgbClr val="0033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вивчення</a:t>
                      </a:r>
                      <a:r>
                        <a:rPr lang="uk-UA" altLang="en-US" sz="2000" dirty="0" smtClean="0">
                          <a:solidFill>
                            <a:srgbClr val="0033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напрямів соціально-економічної інтеграції</a:t>
                      </a: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en-US" sz="2000" b="1" noProof="0" dirty="0" smtClean="0">
                          <a:solidFill>
                            <a:srgbClr val="0033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систематизація</a:t>
                      </a:r>
                      <a:r>
                        <a:rPr lang="uk-UA" altLang="en-US" sz="2000" noProof="0" dirty="0" smtClean="0">
                          <a:solidFill>
                            <a:srgbClr val="0033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знань про економіку сільського господарства окремих країн і регіонів у контексті </a:t>
                      </a:r>
                      <a:r>
                        <a:rPr lang="ru-RU" altLang="en-US" sz="2000" dirty="0" err="1" smtClean="0">
                          <a:solidFill>
                            <a:srgbClr val="0033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загальносвітових</a:t>
                      </a:r>
                      <a:r>
                        <a:rPr lang="ru-RU" altLang="en-US" sz="2000" dirty="0" smtClean="0">
                          <a:solidFill>
                            <a:srgbClr val="0033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altLang="en-US" sz="2000" noProof="0" dirty="0" smtClean="0">
                          <a:solidFill>
                            <a:srgbClr val="0033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тенденцій розвитку сільськогосподарського виробництва.</a:t>
                      </a:r>
                      <a:endParaRPr lang="uk-UA" altLang="en-US" sz="2000" b="1" noProof="0" dirty="0" smtClean="0">
                        <a:solidFill>
                          <a:srgbClr val="0033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2" r="24920"/>
          <a:stretch/>
        </p:blipFill>
        <p:spPr>
          <a:xfrm>
            <a:off x="9457151" y="1750409"/>
            <a:ext cx="2725018" cy="430988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75304" y="470829"/>
            <a:ext cx="3048006" cy="2749455"/>
            <a:chOff x="7856129" y="1513453"/>
            <a:chExt cx="3048006" cy="30480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6129" y="1513453"/>
              <a:ext cx="3048006" cy="30480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131903" y="1814627"/>
              <a:ext cx="2496457" cy="1194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dirty="0" smtClean="0">
                  <a:solidFill>
                    <a:srgbClr val="002060"/>
                  </a:solidFill>
                </a:rPr>
                <a:t>Мета дисципліни:</a:t>
              </a:r>
              <a:endParaRPr lang="en-US" sz="32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08352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graphicFrame>
        <p:nvGraphicFramePr>
          <p:cNvPr id="95" name="Group 3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3770129"/>
              </p:ext>
            </p:extLst>
          </p:nvPr>
        </p:nvGraphicFramePr>
        <p:xfrm>
          <a:off x="288752" y="2653651"/>
          <a:ext cx="8666405" cy="2642300"/>
        </p:xfrm>
        <a:graphic>
          <a:graphicData uri="http://schemas.openxmlformats.org/drawingml/2006/table">
            <a:tbl>
              <a:tblPr/>
              <a:tblGrid>
                <a:gridCol w="86664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991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1" i="0" u="none" strike="noStrike" cap="none" normalizeH="0" baseline="0" noProof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algn="just"/>
                      <a:r>
                        <a:rPr lang="uk-UA" altLang="en-US" sz="2000" b="1" dirty="0" smtClean="0">
                          <a:solidFill>
                            <a:srgbClr val="0033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Вивчення дисципліни дозволить вам робити </a:t>
                      </a:r>
                      <a:r>
                        <a:rPr lang="uk-UA" altLang="en-US" sz="2000" dirty="0" smtClean="0">
                          <a:solidFill>
                            <a:srgbClr val="0033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прогнози розвитку і перспективи науково-технічного прогресу в світовому зерновому господарстві; аналізувати та визначати економічні переваги і недоліки в сільськогосподарському виробництві різних країн світу; використовувати досвід передових країн на сільськогосподарських підприємствах </a:t>
                      </a:r>
                      <a:r>
                        <a:rPr lang="uk-UA" altLang="en-US" sz="2000" dirty="0" smtClean="0">
                          <a:solidFill>
                            <a:srgbClr val="0033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України</a:t>
                      </a: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2" r="24920"/>
          <a:stretch/>
        </p:blipFill>
        <p:spPr>
          <a:xfrm>
            <a:off x="9457151" y="1750409"/>
            <a:ext cx="2725018" cy="430988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75303" y="375681"/>
            <a:ext cx="3048006" cy="2749455"/>
            <a:chOff x="7856128" y="1407973"/>
            <a:chExt cx="3048006" cy="30480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6128" y="1407973"/>
              <a:ext cx="3048006" cy="30480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131903" y="1814627"/>
              <a:ext cx="2496457" cy="1194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altLang="en-US" sz="2800" b="1" dirty="0">
                  <a:solidFill>
                    <a:srgbClr val="003366"/>
                  </a:solidFill>
                </a:rPr>
                <a:t>Детальніше</a:t>
              </a:r>
              <a:r>
                <a:rPr lang="uk-UA" altLang="en-US" sz="3200" b="1" dirty="0">
                  <a:solidFill>
                    <a:srgbClr val="003366"/>
                  </a:solidFill>
                </a:rPr>
                <a:t>…</a:t>
              </a:r>
              <a:endParaRPr lang="en-US" altLang="en-US" sz="3200" b="1" dirty="0">
                <a:solidFill>
                  <a:srgbClr val="003366"/>
                </a:solidFill>
              </a:endParaRPr>
            </a:p>
            <a:p>
              <a:endParaRPr lang="en-US" sz="32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0143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2" descr="Hea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7938"/>
            <a:ext cx="12192001" cy="136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72" descr="Wire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23999" y="1353515"/>
            <a:ext cx="11866414" cy="418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sp>
        <p:nvSpPr>
          <p:cNvPr id="140" name="Text Box 12"/>
          <p:cNvSpPr txBox="1">
            <a:spLocks noChangeArrowheads="1"/>
          </p:cNvSpPr>
          <p:nvPr/>
        </p:nvSpPr>
        <p:spPr bwMode="gray">
          <a:xfrm>
            <a:off x="487999" y="2348117"/>
            <a:ext cx="10882366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uk-UA" sz="1800" b="1" dirty="0">
                <a:latin typeface="Times New Roman" pitchFamily="18" charset="0"/>
                <a:cs typeface="Times New Roman" pitchFamily="18" charset="0"/>
              </a:rPr>
              <a:t>Тема 1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. Економічний зміст та основні поняття навчальної дисципліни «Економіка світового сільського господарства»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800" b="1" dirty="0">
                <a:latin typeface="Times New Roman" pitchFamily="18" charset="0"/>
                <a:cs typeface="Times New Roman" pitchFamily="18" charset="0"/>
              </a:rPr>
              <a:t>Тема 2.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 Значення  сільського господарства у світовій економіці, основні проблеми та перспективи його розвитку.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800" b="1" dirty="0">
                <a:latin typeface="Times New Roman" pitchFamily="18" charset="0"/>
                <a:cs typeface="Times New Roman" pitchFamily="18" charset="0"/>
              </a:rPr>
              <a:t>Тема 3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. Земельні ресурси світового сільського господарства та ефективність їх використання.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800" b="1" dirty="0">
                <a:latin typeface="Times New Roman" pitchFamily="18" charset="0"/>
                <a:cs typeface="Times New Roman" pitchFamily="18" charset="0"/>
              </a:rPr>
              <a:t>Тема 4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. Аграрна структура.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800" b="1" dirty="0">
                <a:latin typeface="Times New Roman" pitchFamily="18" charset="0"/>
                <a:cs typeface="Times New Roman" pitchFamily="18" charset="0"/>
              </a:rPr>
              <a:t>Тема 5.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 Трудові ресурси світового сільського господарства.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800" b="1" dirty="0">
                <a:latin typeface="Times New Roman" pitchFamily="18" charset="0"/>
                <a:cs typeface="Times New Roman" pitchFamily="18" charset="0"/>
              </a:rPr>
              <a:t>Тема 6.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 Матеріально-технічна база світового сільського господарства.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800" b="1" dirty="0">
                <a:latin typeface="Times New Roman" pitchFamily="18" charset="0"/>
                <a:cs typeface="Times New Roman" pitchFamily="18" charset="0"/>
              </a:rPr>
              <a:t>Тема 7.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 Сучасні методи державного регулювання розвитку сільського господарства в країнах світу.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800" b="1" dirty="0">
                <a:latin typeface="Times New Roman" pitchFamily="18" charset="0"/>
                <a:cs typeface="Times New Roman" pitchFamily="18" charset="0"/>
              </a:rPr>
              <a:t>Тема 8.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 Система кредитування сільськогосподарських  виробників у країнах світу.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800" b="1" dirty="0">
                <a:latin typeface="Times New Roman" pitchFamily="18" charset="0"/>
                <a:cs typeface="Times New Roman" pitchFamily="18" charset="0"/>
              </a:rPr>
              <a:t>Тема 9.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 Рівень державної підтримки </a:t>
            </a:r>
            <a:r>
              <a:rPr lang="uk-UA" sz="1800" dirty="0" err="1">
                <a:latin typeface="Times New Roman" pitchFamily="18" charset="0"/>
                <a:cs typeface="Times New Roman" pitchFamily="18" charset="0"/>
              </a:rPr>
              <a:t>агроподовольчого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 сектору.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800" b="1" dirty="0">
                <a:latin typeface="Times New Roman" pitchFamily="18" charset="0"/>
                <a:cs typeface="Times New Roman" pitchFamily="18" charset="0"/>
              </a:rPr>
              <a:t>Тема 10.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 Світовий ринок і світова торгівля сільськогосподарськими товарами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3017" y="92756"/>
            <a:ext cx="3048006" cy="2171303"/>
            <a:chOff x="-1138784" y="-3298237"/>
            <a:chExt cx="3048006" cy="30480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38784" y="-3298237"/>
              <a:ext cx="3048006" cy="30480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-733802" y="-2577964"/>
              <a:ext cx="2496457" cy="1512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b="1" dirty="0" smtClean="0">
                  <a:solidFill>
                    <a:srgbClr val="002060"/>
                  </a:solidFill>
                </a:rPr>
                <a:t>Зміст дисципліни</a:t>
              </a:r>
              <a:endParaRPr lang="en-US" sz="32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75924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PRESENTATIONPOINT DATAPOINT PRODUCTNAME" val="DataPoint"/>
  <p:tag name="PRESENTATIONPOINT DATAPOINT VERSION" val="1"/>
  <p:tag name="PRESENTATIONPOINT DATAPOINT LICENSEDSAVE" val="-1"/>
  <p:tag name="PRESENTATIONPOINT DATAPOINT PRODUCTCODE" val="DP16STD"/>
</p:tagLst>
</file>

<file path=ppt/theme/theme1.xml><?xml version="1.0" encoding="utf-8"?>
<a:theme xmlns:a="http://schemas.openxmlformats.org/drawingml/2006/main" name="Larissa-Design">
  <a:themeElements>
    <a:clrScheme name="Standard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2A79FF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74747"/>
      </a:accent6>
      <a:hlink>
        <a:srgbClr val="C00000"/>
      </a:hlink>
      <a:folHlink>
        <a:srgbClr val="FFC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rgbClr val="A50021"/>
          </a:solidFill>
          <a:round/>
          <a:headEnd/>
          <a:tailEnd/>
        </a:ln>
      </a:spPr>
      <a:bodyPr/>
      <a:lstStyle>
        <a:defPPr>
          <a:defRPr dirty="0"/>
        </a:defPPr>
      </a:lstStyle>
    </a:sp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184</TotalTime>
  <Words>249</Words>
  <Application>Microsoft Office PowerPoint</Application>
  <PresentationFormat>Довільний</PresentationFormat>
  <Paragraphs>39</Paragraphs>
  <Slides>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</vt:i4>
      </vt:variant>
    </vt:vector>
  </HeadingPairs>
  <TitlesOfParts>
    <vt:vector size="6" baseType="lpstr">
      <vt:lpstr>Larissa-Design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Presentationpoint</Company>
  <LinksUpToDate>false</LinksUpToDate>
  <SharedDoc>false</SharedDoc>
  <HyperlinkBase>http://www.presentationpoint.com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Company</dc:title>
  <dc:creator>Presentationpoint</dc:creator>
  <cp:lastModifiedBy>User</cp:lastModifiedBy>
  <cp:revision>389</cp:revision>
  <dcterms:created xsi:type="dcterms:W3CDTF">2010-05-21T10:35:54Z</dcterms:created>
  <dcterms:modified xsi:type="dcterms:W3CDTF">2020-10-12T12:57:19Z</dcterms:modified>
</cp:coreProperties>
</file>