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66"/>
    <a:srgbClr val="FFFFFF"/>
    <a:srgbClr val="5F5F5F"/>
    <a:srgbClr val="99CCFF"/>
    <a:srgbClr val="EAEAEA"/>
    <a:srgbClr val="292929"/>
    <a:srgbClr val="AFAFAF"/>
    <a:srgbClr val="D7D7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>
      <p:cViewPr varScale="1">
        <p:scale>
          <a:sx n="96" d="100"/>
          <a:sy n="96" d="100"/>
        </p:scale>
        <p:origin x="-90" y="-11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3B0C82-2272-41D7-A82F-D732D01EFF95}" type="datetimeFigureOut">
              <a:rPr lang="de-DE"/>
              <a:pPr>
                <a:defRPr/>
              </a:pPr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F54A5E-0605-4488-A020-70756551B29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6A2FA5-2AAA-44D8-876E-D60F16DBAA5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cs typeface="Arial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E8C2AD4C-7C54-4D5B-8E51-1F8E3C936F17}" type="slidenum">
              <a:rPr lang="en-GB" sz="1300">
                <a:latin typeface="Calibri" pitchFamily="34" charset="0"/>
              </a:rPr>
              <a:pPr algn="r" defTabSz="947738"/>
              <a:t>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A4DE9-1255-4D13-822D-4590EA8948B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>
              <a:cs typeface="Arial" charset="0"/>
            </a:endParaRPr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3A8B785-D0E6-426A-BFE1-5499E08CD923}" type="slidenum">
              <a:rPr lang="en-GB" sz="1300">
                <a:latin typeface="Calibri" pitchFamily="34" charset="0"/>
              </a:rPr>
              <a:pPr algn="r" defTabSz="947738"/>
              <a:t>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B9848-6113-48CE-BF61-62D0AF515D3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cs typeface="Arial" charset="0"/>
            </a:endParaRPr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B70D19B-F97C-4EA3-8CB0-B67869D7269C}" type="slidenum">
              <a:rPr lang="en-GB" sz="1300">
                <a:latin typeface="Calibri" pitchFamily="34" charset="0"/>
              </a:rPr>
              <a:pPr algn="r" defTabSz="947738"/>
              <a:t>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D394EB-617F-4A1D-865F-86C15D784A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8779F03-F539-45B1-A6F7-C3E8F4596855}" type="slidenum">
              <a:rPr lang="en-GB" sz="1300">
                <a:latin typeface="Calibri" pitchFamily="34" charset="0"/>
              </a:rPr>
              <a:pPr algn="r" defTabSz="947738"/>
              <a:t>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92C782-4458-4D51-89D6-1578F8F7846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AE3EC8F1-E037-4964-AB32-891ACECBBA6E}" type="slidenum">
              <a:rPr lang="en-GB" sz="1300">
                <a:latin typeface="Calibri" pitchFamily="34" charset="0"/>
              </a:rPr>
              <a:pPr algn="r" defTabSz="947738"/>
              <a:t>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8AB9-33FA-4946-95FF-2571041EA18A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80274-A459-4192-8BA7-7AC361CEBBB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5FA6-058F-4FAF-9440-FD3A0C0F2F96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6FE9-C7D3-4A09-A72E-A8FC4612978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C5EC-1C06-436A-855D-0BA37ABA68EA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C864-5FEA-4078-B3FE-93742A41F42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5750"/>
            <a:ext cx="115427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115427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E5B66-9660-4494-86E4-B570A165CC4C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9038" y="6356350"/>
            <a:ext cx="7272337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375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F4DDA5-1661-4FF8-9244-9E13FEF8597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</p:sldLayoutIdLst>
  <p:transition spd="med" advTm="7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3"/>
          <a:srcRect l="-11" t="351" r="1357" b="16292"/>
          <a:stretch>
            <a:fillRect/>
          </a:stretch>
        </p:blipFill>
        <p:spPr bwMode="auto">
          <a:xfrm>
            <a:off x="-11113" y="-11113"/>
            <a:ext cx="12204701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hteck 14"/>
          <p:cNvSpPr>
            <a:spLocks noChangeArrowheads="1"/>
          </p:cNvSpPr>
          <p:nvPr/>
        </p:nvSpPr>
        <p:spPr bwMode="auto">
          <a:xfrm>
            <a:off x="0" y="4464050"/>
            <a:ext cx="12168188" cy="557213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>
                <a:solidFill>
                  <a:srgbClr val="003794"/>
                </a:solidFill>
              </a:rPr>
              <a:t>Дубовик С.Г.</a:t>
            </a: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, к.</a:t>
            </a:r>
            <a:r>
              <a:rPr lang="uk-UA" sz="2000" b="1">
                <a:solidFill>
                  <a:srgbClr val="003794"/>
                </a:solidFill>
              </a:rPr>
              <a:t>е</a:t>
            </a: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.н., доцент</a:t>
            </a:r>
            <a:endParaRPr lang="uk-UA" sz="2000" b="1" noProof="1">
              <a:solidFill>
                <a:srgbClr val="003794"/>
              </a:solidFill>
              <a:latin typeface="Calibri" pitchFamily="34" charset="0"/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3813" y="2540000"/>
            <a:ext cx="12192001" cy="19240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9263" y="3429000"/>
            <a:ext cx="6127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57275"/>
            <a:r>
              <a:rPr lang="ru-RU" altLang="de-DE" sz="4400" b="1">
                <a:solidFill>
                  <a:srgbClr val="002060"/>
                </a:solidFill>
              </a:rPr>
              <a:t>Глобальна </a:t>
            </a:r>
            <a:r>
              <a:rPr lang="uk-UA" altLang="de-DE" sz="4400" b="1">
                <a:solidFill>
                  <a:srgbClr val="002060"/>
                </a:solidFill>
              </a:rPr>
              <a:t>економіка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139700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3"/>
          <a:srcRect l="4362" t="31680" r="5865" b="14224"/>
          <a:stretch>
            <a:fillRect/>
          </a:stretch>
        </p:blipFill>
        <p:spPr bwMode="auto">
          <a:xfrm rot="-5187740">
            <a:off x="8251825" y="2760663"/>
            <a:ext cx="52181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8195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uk-UA" altLang="en-US" sz="2000" b="1" dirty="0" smtClean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-15875" y="5256213"/>
            <a:ext cx="3930650" cy="1778000"/>
            <a:chOff x="7856129" y="1513453"/>
            <a:chExt cx="3048006" cy="3048006"/>
          </a:xfrm>
        </p:grpSpPr>
        <p:pic>
          <p:nvPicPr>
            <p:cNvPr id="8199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1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0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Мене цікавить…</a:t>
              </a:r>
              <a:endParaRPr lang="en-US" sz="2800" b="1">
                <a:latin typeface="Calibri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0242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0261" name="Group 21"/>
          <p:cNvGraphicFramePr>
            <a:graphicFrameLocks noGrp="1"/>
          </p:cNvGraphicFramePr>
          <p:nvPr/>
        </p:nvGraphicFramePr>
        <p:xfrm>
          <a:off x="288925" y="2654300"/>
          <a:ext cx="8666163" cy="3625850"/>
        </p:xfrm>
        <a:graphic>
          <a:graphicData uri="http://schemas.openxmlformats.org/drawingml/2006/table">
            <a:tbl>
              <a:tblPr/>
              <a:tblGrid>
                <a:gridCol w="8666163"/>
              </a:tblGrid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112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вивчення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глибини впливу глобальних транскордонних операцій на світові інтеграційні процеси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вивчення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сучасних ринкових та інституціональних методик гло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бального менеджменту;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uk-UA" altLang="de-DE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використання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отриманих знань та навичок для проведення  аналізу особливостей формування національних і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міжнародних стратегій розвитку. </a:t>
                      </a: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5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6" name="Group 7"/>
          <p:cNvGrpSpPr>
            <a:grpSpLocks/>
          </p:cNvGrpSpPr>
          <p:nvPr/>
        </p:nvGrpSpPr>
        <p:grpSpPr bwMode="auto">
          <a:xfrm>
            <a:off x="174625" y="471488"/>
            <a:ext cx="3048000" cy="2749550"/>
            <a:chOff x="7856129" y="1513453"/>
            <a:chExt cx="3048006" cy="3048006"/>
          </a:xfrm>
        </p:grpSpPr>
        <p:pic>
          <p:nvPicPr>
            <p:cNvPr id="1025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>
                  <a:solidFill>
                    <a:srgbClr val="002060"/>
                  </a:solidFill>
                  <a:latin typeface="Calibri" pitchFamily="34" charset="0"/>
                </a:rPr>
                <a:t>Мета дисципліни:</a:t>
              </a:r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2290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2320" name="Group 32"/>
          <p:cNvGraphicFramePr>
            <a:graphicFrameLocks noGrp="1"/>
          </p:cNvGraphicFramePr>
          <p:nvPr/>
        </p:nvGraphicFramePr>
        <p:xfrm>
          <a:off x="288925" y="2654300"/>
          <a:ext cx="8666163" cy="3251200"/>
        </p:xfrm>
        <a:graphic>
          <a:graphicData uri="http://schemas.openxmlformats.org/drawingml/2006/table">
            <a:tbl>
              <a:tblPr/>
              <a:tblGrid>
                <a:gridCol w="8666163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 дисципліни дозволить вам 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виявити та оцінювати проблеми розвитку міжнародних процесів в умовах глобалізації;</a:t>
                      </a: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аналізувати тенденції глобалізації економічного розвитку; розробляти стратегічні заходи для забезпечення міжнародної конкурентоспроможності товарів, послуг, підприємств, галузевих комплексів; визначити регулятивні пріоритети формування сучасної міжнародної економічної політики.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303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4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8" y="1407973"/>
            <a:chExt cx="3048006" cy="3048006"/>
          </a:xfrm>
        </p:grpSpPr>
        <p:pic>
          <p:nvPicPr>
            <p:cNvPr id="12306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8" y="140797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en-US" sz="2800" b="1">
                  <a:solidFill>
                    <a:srgbClr val="003366"/>
                  </a:solidFill>
                  <a:latin typeface="Calibri" pitchFamily="34" charset="0"/>
                </a:rPr>
                <a:t>Детальніше</a:t>
              </a:r>
              <a:r>
                <a:rPr lang="uk-UA" altLang="en-US" sz="3200" b="1">
                  <a:solidFill>
                    <a:srgbClr val="003366"/>
                  </a:solidFill>
                  <a:latin typeface="Calibri" pitchFamily="34" charset="0"/>
                </a:rPr>
                <a:t>…</a:t>
              </a:r>
              <a:endParaRPr lang="en-US" altLang="en-US" sz="3200" b="1">
                <a:solidFill>
                  <a:srgbClr val="003366"/>
                </a:solidFill>
                <a:latin typeface="Calibri" pitchFamily="34" charset="0"/>
              </a:endParaRPr>
            </a:p>
            <a:p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2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7938"/>
            <a:ext cx="12192001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4339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363" y="2347913"/>
            <a:ext cx="10882312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 defTabSz="1057275" eaLnBrk="0" hangingPunct="0">
              <a:lnSpc>
                <a:spcPct val="90000"/>
              </a:lnSpc>
              <a:buFont typeface="Wingdings 3" pitchFamily="18" charset="2"/>
              <a:buNone/>
            </a:pPr>
            <a:r>
              <a:rPr lang="uk-UA" altLang="en-US" sz="2400">
                <a:solidFill>
                  <a:srgbClr val="003366"/>
                </a:solidFill>
              </a:rPr>
              <a:t>Тема 1. Часові межі феномену глобалізації </a:t>
            </a:r>
          </a:p>
          <a:p>
            <a:pPr algn="just" defTabSz="1057275" eaLnBrk="0" hangingPunct="0">
              <a:lnSpc>
                <a:spcPct val="90000"/>
              </a:lnSpc>
              <a:buFont typeface="Wingdings 3" pitchFamily="18" charset="2"/>
              <a:buNone/>
            </a:pPr>
            <a:r>
              <a:rPr lang="uk-UA" altLang="en-US" sz="2400">
                <a:solidFill>
                  <a:srgbClr val="003366"/>
                </a:solidFill>
              </a:rPr>
              <a:t>Тема 2. Сучасна методологія глобалістики</a:t>
            </a:r>
          </a:p>
          <a:p>
            <a:pPr algn="just" defTabSz="1057275" eaLnBrk="0" hangingPunct="0">
              <a:lnSpc>
                <a:spcPct val="90000"/>
              </a:lnSpc>
              <a:buFont typeface="Wingdings 3" pitchFamily="18" charset="2"/>
              <a:buNone/>
            </a:pPr>
            <a:r>
              <a:rPr lang="uk-UA" altLang="en-US" sz="2400">
                <a:solidFill>
                  <a:srgbClr val="003366"/>
                </a:solidFill>
              </a:rPr>
              <a:t>Тема 3. Школи і міждисциплінарний статус глобалістики </a:t>
            </a:r>
          </a:p>
          <a:p>
            <a:pPr algn="just" defTabSz="1057275" eaLnBrk="0" hangingPunct="0">
              <a:lnSpc>
                <a:spcPct val="90000"/>
              </a:lnSpc>
              <a:buFont typeface="Wingdings 3" pitchFamily="18" charset="2"/>
              <a:buNone/>
            </a:pPr>
            <a:r>
              <a:rPr lang="uk-UA" altLang="en-US" sz="2400">
                <a:solidFill>
                  <a:srgbClr val="003366"/>
                </a:solidFill>
              </a:rPr>
              <a:t>Тема 4. Становлення глобальної економіки</a:t>
            </a:r>
          </a:p>
          <a:p>
            <a:pPr algn="just" defTabSz="1057275" eaLnBrk="0" hangingPunct="0">
              <a:lnSpc>
                <a:spcPct val="90000"/>
              </a:lnSpc>
              <a:buFont typeface="Wingdings 3" pitchFamily="18" charset="2"/>
              <a:buNone/>
            </a:pPr>
            <a:r>
              <a:rPr lang="uk-UA" altLang="en-US" sz="2400">
                <a:solidFill>
                  <a:srgbClr val="003366"/>
                </a:solidFill>
              </a:rPr>
              <a:t>Тема 5. Цивілізаційні виміри глобальних економічних процесів</a:t>
            </a:r>
          </a:p>
          <a:p>
            <a:pPr algn="just" defTabSz="1057275" eaLnBrk="0" hangingPunct="0">
              <a:lnSpc>
                <a:spcPct val="90000"/>
              </a:lnSpc>
              <a:buFont typeface="Wingdings 3" pitchFamily="18" charset="2"/>
              <a:buNone/>
            </a:pPr>
            <a:r>
              <a:rPr lang="uk-UA" altLang="en-US" sz="2400">
                <a:solidFill>
                  <a:srgbClr val="003366"/>
                </a:solidFill>
              </a:rPr>
              <a:t>Тема 6. Суперечності і дуалізм сучасного етапу глобалізації</a:t>
            </a:r>
          </a:p>
          <a:p>
            <a:pPr algn="just" defTabSz="1057275" eaLnBrk="0" hangingPunct="0">
              <a:lnSpc>
                <a:spcPct val="90000"/>
              </a:lnSpc>
              <a:buFont typeface="Wingdings 3" pitchFamily="18" charset="2"/>
              <a:buNone/>
            </a:pPr>
            <a:r>
              <a:rPr lang="uk-UA" altLang="en-US" sz="2400">
                <a:solidFill>
                  <a:srgbClr val="003366"/>
                </a:solidFill>
              </a:rPr>
              <a:t>Тема 7. Парадоксальна природа глобальних трансформацій</a:t>
            </a:r>
          </a:p>
          <a:p>
            <a:pPr algn="just" defTabSz="1057275" eaLnBrk="0" hangingPunct="0">
              <a:lnSpc>
                <a:spcPct val="90000"/>
              </a:lnSpc>
              <a:buFont typeface="Wingdings 3" pitchFamily="18" charset="2"/>
              <a:buNone/>
            </a:pPr>
            <a:r>
              <a:rPr lang="uk-UA" altLang="en-US" sz="2400">
                <a:solidFill>
                  <a:srgbClr val="003366"/>
                </a:solidFill>
              </a:rPr>
              <a:t>Тема 8. Альтерглобалізм та його форми</a:t>
            </a:r>
          </a:p>
          <a:p>
            <a:pPr algn="just" defTabSz="1057275" eaLnBrk="0" hangingPunct="0">
              <a:lnSpc>
                <a:spcPct val="90000"/>
              </a:lnSpc>
              <a:buFont typeface="Wingdings 3" pitchFamily="18" charset="2"/>
              <a:buNone/>
            </a:pPr>
            <a:r>
              <a:rPr lang="uk-UA" altLang="en-US" sz="2400">
                <a:solidFill>
                  <a:srgbClr val="003366"/>
                </a:solidFill>
              </a:rPr>
              <a:t>Тема 9. Глобальна економіка як прогностична реальність </a:t>
            </a:r>
          </a:p>
          <a:p>
            <a:pPr algn="just" defTabSz="1057275" eaLnBrk="0" hangingPunct="0">
              <a:lnSpc>
                <a:spcPct val="90000"/>
              </a:lnSpc>
              <a:buFont typeface="Wingdings 3" pitchFamily="18" charset="2"/>
              <a:buNone/>
            </a:pPr>
            <a:r>
              <a:rPr lang="uk-UA" altLang="en-US" sz="2400">
                <a:solidFill>
                  <a:srgbClr val="003366"/>
                </a:solidFill>
              </a:rPr>
              <a:t>Тема 10. Регулятивні механізми глобальної економіки</a:t>
            </a:r>
          </a:p>
          <a:p>
            <a:pPr algn="just" defTabSz="1057275" eaLnBrk="0" hangingPunct="0">
              <a:lnSpc>
                <a:spcPct val="90000"/>
              </a:lnSpc>
              <a:buFont typeface="Wingdings 3" pitchFamily="18" charset="2"/>
              <a:buNone/>
            </a:pPr>
            <a:r>
              <a:rPr lang="uk-UA" altLang="en-US" sz="2400">
                <a:solidFill>
                  <a:srgbClr val="003366"/>
                </a:solidFill>
              </a:rPr>
              <a:t>Тема 11. Міжнародні стратегії глобалізації </a:t>
            </a:r>
          </a:p>
          <a:p>
            <a:pPr algn="just" defTabSz="1057275" eaLnBrk="0" hangingPunct="0">
              <a:lnSpc>
                <a:spcPct val="90000"/>
              </a:lnSpc>
              <a:buFont typeface="Wingdings 3" pitchFamily="18" charset="2"/>
              <a:buNone/>
            </a:pPr>
            <a:r>
              <a:rPr lang="uk-UA" altLang="en-US" sz="2400">
                <a:solidFill>
                  <a:srgbClr val="003366"/>
                </a:solidFill>
              </a:rPr>
              <a:t>Тема 12. Конкурентна стратегія розвитку України в умовах глобалізації</a:t>
            </a:r>
            <a:r>
              <a:rPr lang="uk-UA" altLang="en-US" sz="2800">
                <a:solidFill>
                  <a:srgbClr val="003366"/>
                </a:solidFill>
                <a:latin typeface="Calibri" pitchFamily="34" charset="0"/>
              </a:rPr>
              <a:t> </a:t>
            </a:r>
            <a:endParaRPr lang="en-US" altLang="en-US" sz="2800">
              <a:solidFill>
                <a:srgbClr val="003366"/>
              </a:solidFill>
              <a:latin typeface="Calibri" pitchFamily="34" charset="0"/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82550" y="92075"/>
            <a:ext cx="3257550" cy="2171700"/>
            <a:chOff x="-1138784" y="-3298237"/>
            <a:chExt cx="3048006" cy="3048006"/>
          </a:xfrm>
        </p:grpSpPr>
        <p:pic>
          <p:nvPicPr>
            <p:cNvPr id="1434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38784" y="-3298237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9"/>
            <p:cNvSpPr txBox="1">
              <a:spLocks noChangeArrowheads="1"/>
            </p:cNvSpPr>
            <p:nvPr/>
          </p:nvSpPr>
          <p:spPr bwMode="auto">
            <a:xfrm>
              <a:off x="-733274" y="-2578569"/>
              <a:ext cx="2495443" cy="14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rgbClr val="002060"/>
                  </a:solidFill>
                  <a:latin typeface="Calibri" pitchFamily="34" charset="0"/>
                </a:rPr>
                <a:t>Зміст дисципліни</a:t>
              </a:r>
              <a:endParaRPr lang="en-US" sz="3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229</TotalTime>
  <Words>172</Words>
  <Application>Microsoft Office PowerPoint</Application>
  <PresentationFormat>Произвольный</PresentationFormat>
  <Paragraphs>33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Wingdings</vt:lpstr>
      <vt:lpstr>Symbol</vt:lpstr>
      <vt:lpstr>Wingdings 3</vt:lpstr>
      <vt:lpstr>Larissa-Design</vt:lpstr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admin</cp:lastModifiedBy>
  <cp:revision>392</cp:revision>
  <dcterms:created xsi:type="dcterms:W3CDTF">2010-05-21T10:35:54Z</dcterms:created>
  <dcterms:modified xsi:type="dcterms:W3CDTF">2020-10-08T11:13:20Z</dcterms:modified>
</cp:coreProperties>
</file>