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109" d="100"/>
          <a:sy n="109" d="100"/>
        </p:scale>
        <p:origin x="906" y="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D14B98-E8D0-4380-8E39-85484094F37E}" type="datetimeFigureOut">
              <a:rPr lang="de-DE"/>
              <a:pPr>
                <a:defRPr/>
              </a:pPr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2B84CE-303D-46B1-AC74-2FE66AEE09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6F0AF-558C-48AE-B2D5-EB609479F0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BC8CD48-0B63-427C-B3E6-9CAB53CE38A3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A3655-C85B-42D4-865D-3B27725516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CC9C14-D8A3-421F-BF4D-356AAEEEEF88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D148B-3F1F-4695-9B06-A3EA7EC0A0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C626E48-5627-41FB-BE7C-A4CE4616E4F4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E4E0E-5C87-463D-8655-05E693AEB5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2E0F90-B79A-4BAA-A480-DA0516D04514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7393B-316C-4866-907A-FFF539D442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15DA20E-C023-4F10-A6AC-96B7F26E2108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1C2C-B69B-48D8-BCA4-8E258278CB57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E971-4F4F-4780-8D09-4D22425059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783C-9934-4232-883B-EBD48E982488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68D6-070A-4348-9EB4-B626DE8A8AC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7294-3751-4CCF-A3D9-CAAB1F56EB81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5D3D-089D-461A-A4BD-0D7D7C0BC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EFC7FF-613F-4736-928D-68C4DD97DCD3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017CF-0881-4EE9-A146-4EC4FA989A3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0" y="-1746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>
                <a:solidFill>
                  <a:srgbClr val="003794"/>
                </a:solidFill>
                <a:latin typeface="Calibri" pitchFamily="34" charset="0"/>
              </a:rPr>
              <a:t>Михайло Геєнко, </a:t>
            </a:r>
            <a:r>
              <a:rPr lang="uk-UA" sz="2000" b="1" dirty="0" err="1">
                <a:solidFill>
                  <a:srgbClr val="003794"/>
                </a:solidFill>
              </a:rPr>
              <a:t>к.е.н</a:t>
            </a:r>
            <a:r>
              <a:rPr lang="uk-UA" sz="2000" b="1" dirty="0">
                <a:solidFill>
                  <a:srgbClr val="003794"/>
                </a:solidFill>
              </a:rPr>
              <a:t>.,</a:t>
            </a:r>
            <a:r>
              <a:rPr lang="uk-UA" sz="2000" b="1" dirty="0">
                <a:solidFill>
                  <a:srgbClr val="003794"/>
                </a:solidFill>
                <a:latin typeface="Calibri" pitchFamily="34" charset="0"/>
              </a:rPr>
              <a:t> доцент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85359" y="2464593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7675" y="2540000"/>
            <a:ext cx="11295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57275"/>
            <a:endParaRPr lang="uk-UA" sz="4400" b="1" cap="all" dirty="0">
              <a:solidFill>
                <a:srgbClr val="002060"/>
              </a:solidFill>
            </a:endParaRPr>
          </a:p>
          <a:p>
            <a:pPr algn="ctr" defTabSz="1057275"/>
            <a:r>
              <a:rPr lang="uk-UA" sz="4400" b="1" cap="all" dirty="0" err="1">
                <a:solidFill>
                  <a:srgbClr val="002060"/>
                </a:solidFill>
              </a:rPr>
              <a:t>Біофінанси</a:t>
            </a:r>
            <a:endParaRPr lang="uk-UA" altLang="de-DE" sz="4400" b="1" cap="all" noProof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781" y="101666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обрати дисципліну дайте відповідь на такі питання: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отримати?</a:t>
              </a: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>
                  <a:latin typeface="+mn-lt"/>
                </a:rPr>
                <a:t>Де 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317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08394"/>
              </p:ext>
            </p:extLst>
          </p:nvPr>
        </p:nvGraphicFramePr>
        <p:xfrm>
          <a:off x="298938" y="2217738"/>
          <a:ext cx="9289562" cy="4265803"/>
        </p:xfrm>
        <a:graphic>
          <a:graphicData uri="http://schemas.openxmlformats.org/drawingml/2006/table">
            <a:tbl>
              <a:tblPr/>
              <a:tblGrid>
                <a:gridCol w="928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формування</a:t>
                      </a:r>
                      <a:r>
                        <a:rPr kumimoji="0" lang="uk-UA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комплексу теоретичних знань та практичних навичок щодо використання фінансового інструментарію задля забезпечення стійкого розвитку, біорізноманіття та продовольчої безпеки країни</a:t>
                      </a:r>
                      <a:r>
                        <a:rPr kumimoji="0" lang="uk-UA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засвоєння</a:t>
                      </a:r>
                      <a:r>
                        <a:rPr kumimoji="0" lang="uk-UA" altLang="en-US" sz="20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uk-UA" sz="20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теоретико-методичних та наукових засад розвитку біофінансів з урахуванням регіональних особливостей та специфіки діяльності суб’єктів господарювання в аграрній сфер</a:t>
                      </a:r>
                      <a:r>
                        <a:rPr kumimoji="0" lang="uk-UA" altLang="en-US" sz="20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uk-UA" altLang="de-DE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використання</a:t>
                      </a:r>
                      <a:r>
                        <a:rPr kumimoji="0" lang="uk-UA" alt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отриманих знань та навичок для </a:t>
                      </a:r>
                      <a:r>
                        <a:rPr kumimoji="0" lang="uk-UA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аналізу ефективності та перспективи застосування </a:t>
                      </a:r>
                      <a:r>
                        <a:rPr kumimoji="0" lang="uk-UA" sz="20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біоподатків</a:t>
                      </a:r>
                      <a:r>
                        <a:rPr kumimoji="0" lang="uk-UA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uk-UA" sz="20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біострахування</a:t>
                      </a:r>
                      <a:r>
                        <a:rPr kumimoji="0" lang="uk-UA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uk-UA" sz="20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біокредитів</a:t>
                      </a:r>
                      <a:r>
                        <a:rPr kumimoji="0" lang="uk-UA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uk-UA" sz="20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біоінвестицій</a:t>
                      </a:r>
                      <a:r>
                        <a:rPr kumimoji="0" lang="uk-UA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та інших фінансових інструментів</a:t>
                      </a:r>
                      <a:r>
                        <a:rPr kumimoji="0" lang="uk-UA" alt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5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72547"/>
              </p:ext>
            </p:extLst>
          </p:nvPr>
        </p:nvGraphicFramePr>
        <p:xfrm>
          <a:off x="288925" y="2654300"/>
          <a:ext cx="8666163" cy="3251201"/>
        </p:xfrm>
        <a:graphic>
          <a:graphicData uri="http://schemas.openxmlformats.org/drawingml/2006/table">
            <a:tbl>
              <a:tblPr/>
              <a:tblGrid>
                <a:gridCol w="866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lvl="0"/>
                      <a:r>
                        <a:rPr kumimoji="0" lang="uk-U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щодо </a:t>
                      </a:r>
                      <a:r>
                        <a:rPr kumimoji="0" lang="uk-UA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аналізу ефективності та перспективи застосування </a:t>
                      </a:r>
                      <a:r>
                        <a:rPr kumimoji="0" lang="uk-UA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біоподатків</a:t>
                      </a:r>
                      <a:r>
                        <a:rPr kumimoji="0" lang="uk-UA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uk-UA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біострахування</a:t>
                      </a:r>
                      <a:r>
                        <a:rPr kumimoji="0" lang="uk-UA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uk-UA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біокредитів</a:t>
                      </a:r>
                      <a:r>
                        <a:rPr kumimoji="0" lang="uk-UA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uk-UA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біоінвестицій</a:t>
                      </a:r>
                      <a:r>
                        <a:rPr kumimoji="0" lang="uk-UA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та інших фінансових інструментів; специфіку використання інструментарію </a:t>
                      </a:r>
                      <a:r>
                        <a:rPr kumimoji="0" lang="uk-UA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біофінансів</a:t>
                      </a:r>
                      <a:r>
                        <a:rPr kumimoji="0" lang="uk-UA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суб’єктами господарської діяльності в аграрній сфері; </a:t>
                      </a:r>
                      <a:r>
                        <a:rPr kumimoji="0" lang="uk-UA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застосовання</a:t>
                      </a:r>
                      <a:r>
                        <a:rPr kumimoji="0" lang="uk-UA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фінансового інструментарію задля забезпечення стійкого розвитку, біорізноманіття та продовольчої безпеки країни тощо.</a:t>
                      </a:r>
                      <a:endParaRPr kumimoji="0" lang="uk-UA" altLang="de-DE" sz="2000" b="0" i="0" u="none" strike="noStrike" kern="1200" cap="none" normalizeH="0" baseline="0" noProof="1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509587" y="2282706"/>
            <a:ext cx="1088231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sz="2000" dirty="0">
                <a:solidFill>
                  <a:srgbClr val="003366"/>
                </a:solidFill>
              </a:rPr>
              <a:t>Тема 1. Теоретико-методичні та наукові засади </a:t>
            </a:r>
            <a:r>
              <a:rPr lang="uk-UA" sz="2000" dirty="0" err="1">
                <a:solidFill>
                  <a:srgbClr val="003366"/>
                </a:solidFill>
              </a:rPr>
              <a:t>біофінансів</a:t>
            </a:r>
            <a:r>
              <a:rPr lang="uk-UA" sz="2000" dirty="0">
                <a:solidFill>
                  <a:srgbClr val="003366"/>
                </a:solidFill>
              </a:rPr>
              <a:t>.</a:t>
            </a:r>
          </a:p>
          <a:p>
            <a:r>
              <a:rPr lang="uk-UA" sz="2000" dirty="0">
                <a:solidFill>
                  <a:srgbClr val="003366"/>
                </a:solidFill>
              </a:rPr>
              <a:t>Тема 2. </a:t>
            </a:r>
            <a:r>
              <a:rPr lang="uk-UA" sz="2000" dirty="0" err="1">
                <a:solidFill>
                  <a:srgbClr val="003366"/>
                </a:solidFill>
              </a:rPr>
              <a:t>Біоподатки</a:t>
            </a:r>
            <a:r>
              <a:rPr lang="uk-UA" sz="2000" dirty="0">
                <a:solidFill>
                  <a:srgbClr val="003366"/>
                </a:solidFill>
              </a:rPr>
              <a:t> як інструмент стимулювання збереження біорізноманіття.</a:t>
            </a:r>
          </a:p>
          <a:p>
            <a:r>
              <a:rPr lang="uk-UA" sz="2000" dirty="0">
                <a:solidFill>
                  <a:srgbClr val="003366"/>
                </a:solidFill>
              </a:rPr>
              <a:t>Тема 3. Основні напрямки розвитку </a:t>
            </a:r>
            <a:r>
              <a:rPr lang="uk-UA" sz="2000" dirty="0" err="1">
                <a:solidFill>
                  <a:srgbClr val="003366"/>
                </a:solidFill>
              </a:rPr>
              <a:t>біострахування</a:t>
            </a:r>
            <a:r>
              <a:rPr lang="uk-UA" sz="2000" dirty="0">
                <a:solidFill>
                  <a:srgbClr val="003366"/>
                </a:solidFill>
              </a:rPr>
              <a:t> в Україні.</a:t>
            </a:r>
          </a:p>
          <a:p>
            <a:r>
              <a:rPr lang="uk-UA" sz="2000" dirty="0">
                <a:solidFill>
                  <a:srgbClr val="003366"/>
                </a:solidFill>
              </a:rPr>
              <a:t>Тема 4. </a:t>
            </a:r>
            <a:r>
              <a:rPr lang="uk-UA" sz="2000" dirty="0" err="1">
                <a:solidFill>
                  <a:srgbClr val="003366"/>
                </a:solidFill>
              </a:rPr>
              <a:t>Екокредити</a:t>
            </a:r>
            <a:r>
              <a:rPr lang="uk-UA" sz="2000" dirty="0">
                <a:solidFill>
                  <a:srgbClr val="003366"/>
                </a:solidFill>
              </a:rPr>
              <a:t> та </a:t>
            </a:r>
            <a:r>
              <a:rPr lang="uk-UA" sz="2000" dirty="0" err="1">
                <a:solidFill>
                  <a:srgbClr val="003366"/>
                </a:solidFill>
              </a:rPr>
              <a:t>greenbonds</a:t>
            </a:r>
            <a:r>
              <a:rPr lang="uk-UA" sz="2000" dirty="0">
                <a:solidFill>
                  <a:srgbClr val="003366"/>
                </a:solidFill>
              </a:rPr>
              <a:t>: вітчизняний та закордонний досвід.</a:t>
            </a:r>
          </a:p>
          <a:p>
            <a:r>
              <a:rPr lang="uk-UA" sz="2000" dirty="0">
                <a:solidFill>
                  <a:srgbClr val="003366"/>
                </a:solidFill>
              </a:rPr>
              <a:t>Тема 5. </a:t>
            </a:r>
            <a:r>
              <a:rPr lang="uk-UA" sz="2000" dirty="0" err="1">
                <a:solidFill>
                  <a:srgbClr val="003366"/>
                </a:solidFill>
              </a:rPr>
              <a:t>Біоінвестиції</a:t>
            </a:r>
            <a:r>
              <a:rPr lang="uk-UA" sz="2000" dirty="0">
                <a:solidFill>
                  <a:srgbClr val="003366"/>
                </a:solidFill>
              </a:rPr>
              <a:t> як альтернативне джерело використання капіталу.</a:t>
            </a:r>
          </a:p>
          <a:p>
            <a:r>
              <a:rPr lang="uk-UA" sz="2000" dirty="0">
                <a:solidFill>
                  <a:srgbClr val="003366"/>
                </a:solidFill>
              </a:rPr>
              <a:t>Тема 6. Особливості використання приватних та публічних </a:t>
            </a:r>
            <a:r>
              <a:rPr lang="uk-UA" sz="2000" dirty="0" err="1">
                <a:solidFill>
                  <a:srgbClr val="003366"/>
                </a:solidFill>
              </a:rPr>
              <a:t>біофінансів</a:t>
            </a:r>
            <a:r>
              <a:rPr lang="uk-UA" sz="2000" dirty="0">
                <a:solidFill>
                  <a:srgbClr val="003366"/>
                </a:solidFill>
              </a:rPr>
              <a:t>: закордонний та вітчизняний досвід.</a:t>
            </a:r>
            <a:endParaRPr lang="en-US" altLang="en-US" sz="2000" dirty="0">
              <a:solidFill>
                <a:srgbClr val="003366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</TotalTime>
  <Words>250</Words>
  <Application>Microsoft Office PowerPoint</Application>
  <PresentationFormat>Произвольный</PresentationFormat>
  <Paragraphs>37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dell</cp:lastModifiedBy>
  <cp:revision>401</cp:revision>
  <dcterms:created xsi:type="dcterms:W3CDTF">2010-05-21T10:35:54Z</dcterms:created>
  <dcterms:modified xsi:type="dcterms:W3CDTF">2020-10-23T04:25:09Z</dcterms:modified>
</cp:coreProperties>
</file>