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F5F5F"/>
    <a:srgbClr val="FFFF66"/>
    <a:srgbClr val="FFFFFF"/>
    <a:srgbClr val="99CCFF"/>
    <a:srgbClr val="EAEAEA"/>
    <a:srgbClr val="292929"/>
    <a:srgbClr val="AFAFAF"/>
    <a:srgbClr val="D7D7D7"/>
    <a:srgbClr val="E6E6E6"/>
    <a:srgbClr val="C8C8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52" d="100"/>
          <a:sy n="52" d="100"/>
        </p:scale>
        <p:origin x="-108" y="-540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08.10.2020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071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73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1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" t="351" r="1357" b="16292"/>
          <a:stretch/>
        </p:blipFill>
        <p:spPr>
          <a:xfrm>
            <a:off x="-11574" y="-11575"/>
            <a:ext cx="12205504" cy="687536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-1" y="4463697"/>
            <a:ext cx="12168091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Альвіна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 Орєхова,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д.е.н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., доцент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4492" y="2539647"/>
            <a:ext cx="12192583" cy="19240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8681" y="3429295"/>
            <a:ext cx="613411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de-DE" sz="4400" b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Адміністративний аудит</a:t>
            </a:r>
            <a:endParaRPr lang="de-DE" altLang="de-DE" sz="4400" b="1" noProof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533" y="139557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3797683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62" t="31680" r="5865" b="14224"/>
          <a:stretch/>
        </p:blipFill>
        <p:spPr>
          <a:xfrm rot="16412260">
            <a:off x="8252208" y="2761270"/>
            <a:ext cx="5218352" cy="3144425"/>
          </a:xfrm>
          <a:prstGeom prst="rect">
            <a:avLst/>
          </a:prstGeom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endParaRPr lang="uk-UA" altLang="en-US" sz="2000" b="1" dirty="0" smtClean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Aft>
                  <a:spcPct val="20000"/>
                </a:spcAft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3" y="5256682"/>
            <a:ext cx="3930408" cy="1778018"/>
            <a:chOff x="7856129" y="1513453"/>
            <a:chExt cx="3048006" cy="30480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31903" y="1814627"/>
              <a:ext cx="2496457" cy="105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Мене цікавить…</a:t>
              </a:r>
              <a:endParaRPr lang="en-US" sz="28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3325936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69484351"/>
              </p:ext>
            </p:extLst>
          </p:nvPr>
        </p:nvGraphicFramePr>
        <p:xfrm>
          <a:off x="288752" y="2653651"/>
          <a:ext cx="8666405" cy="2032700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полягає 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в 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формуванні у здобувачів вищої освіти базових </a:t>
                      </a:r>
                      <a:r>
                        <a:rPr lang="uk-UA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компетентностей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щодо правових, організаційних та методологічних основ адміністративного аудиту.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4" y="470829"/>
            <a:ext cx="3048006" cy="2749455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083520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65932657"/>
              </p:ext>
            </p:extLst>
          </p:nvPr>
        </p:nvGraphicFramePr>
        <p:xfrm>
          <a:off x="288752" y="2653651"/>
          <a:ext cx="8666405" cy="3312860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Вивчення дисципліни дозволить вам сформувати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uk-UA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систему теоретичних знань та практичних навичок, пов’язаних з плануванням, проведенням адміністративного аудиту</a:t>
                      </a: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uk-UA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засвоїти категорійно-понятійний апарат  </a:t>
                      </a:r>
                      <a:r>
                        <a:rPr lang="ru-RU" sz="20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адміністративного</a:t>
                      </a: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аудиту; опанувати основні засади законодавчих актів, нормативно-інструктивних документів, міжнародних стандартів аудиту</a:t>
                      </a:r>
                      <a:r>
                        <a:rPr lang="uk-UA" sz="20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та</a:t>
                      </a:r>
                      <a:r>
                        <a:rPr lang="uk-UA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Кодексу професійної етики аудиторів.</a:t>
                      </a:r>
                      <a:endParaRPr lang="ru-RU" sz="20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3" y="375681"/>
            <a:ext cx="3048006" cy="2749455"/>
            <a:chOff x="7856128" y="140797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>
                  <a:solidFill>
                    <a:srgbClr val="003366"/>
                  </a:solidFill>
                </a:rPr>
                <a:t>Детальніше</a:t>
              </a:r>
              <a:r>
                <a:rPr lang="uk-UA" altLang="en-US" sz="3200" b="1" dirty="0">
                  <a:solidFill>
                    <a:srgbClr val="003366"/>
                  </a:solidFill>
                </a:rPr>
                <a:t>…</a:t>
              </a:r>
              <a:endParaRPr lang="en-US" altLang="en-US" sz="3200" b="1" dirty="0">
                <a:solidFill>
                  <a:srgbClr val="003366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801434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Hea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12192001" cy="1368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3999" y="1353515"/>
            <a:ext cx="11866414" cy="418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999" y="2348117"/>
            <a:ext cx="10882366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Тема 1. Сутність та загальна характеристика аудиту в Україні.</a:t>
            </a:r>
            <a:endParaRPr lang="ru-RU" sz="2400" dirty="0" smtClean="0">
              <a:solidFill>
                <a:srgbClr val="002060"/>
              </a:solidFill>
              <a:latin typeface="+mn-lt"/>
            </a:endParaRPr>
          </a:p>
          <a:p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Тема 2.Організаційні засади аудиту в Україні.</a:t>
            </a:r>
            <a:endParaRPr lang="ru-RU" sz="2400" dirty="0" smtClean="0">
              <a:solidFill>
                <a:srgbClr val="002060"/>
              </a:solidFill>
              <a:latin typeface="+mn-lt"/>
            </a:endParaRPr>
          </a:p>
          <a:p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Тема 3. Професійна етика аудиторів.</a:t>
            </a:r>
            <a:endParaRPr lang="ru-RU" sz="2400" dirty="0" smtClean="0">
              <a:solidFill>
                <a:srgbClr val="002060"/>
              </a:solidFill>
              <a:latin typeface="+mn-lt"/>
            </a:endParaRPr>
          </a:p>
          <a:p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Тема 4. Умови домовленостей при здійсненні аудиту.</a:t>
            </a:r>
            <a:endParaRPr lang="ru-RU" sz="2400" dirty="0" smtClean="0">
              <a:solidFill>
                <a:srgbClr val="002060"/>
              </a:solidFill>
              <a:latin typeface="+mn-lt"/>
            </a:endParaRPr>
          </a:p>
          <a:p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Тема 5. Планування в аудиті.</a:t>
            </a:r>
            <a:endParaRPr lang="ru-RU" sz="2400" dirty="0" smtClean="0">
              <a:solidFill>
                <a:srgbClr val="002060"/>
              </a:solidFill>
              <a:latin typeface="+mn-lt"/>
            </a:endParaRPr>
          </a:p>
          <a:p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Тема 6. Аудиторські докази. Методи і прийоми аудиту.</a:t>
            </a:r>
            <a:endParaRPr lang="ru-RU" sz="2400" dirty="0" smtClean="0">
              <a:solidFill>
                <a:srgbClr val="002060"/>
              </a:solidFill>
              <a:latin typeface="+mn-lt"/>
            </a:endParaRPr>
          </a:p>
          <a:p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Тема 7. Методологічні основи адміністративного аудиту.</a:t>
            </a:r>
            <a:endParaRPr lang="ru-RU" sz="2400" dirty="0" smtClean="0">
              <a:solidFill>
                <a:srgbClr val="002060"/>
              </a:solidFill>
              <a:latin typeface="+mn-lt"/>
            </a:endParaRPr>
          </a:p>
          <a:p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Тема 8. Аудит організаційної структури управління.</a:t>
            </a:r>
            <a:endParaRPr lang="ru-RU" sz="2400" dirty="0" smtClean="0">
              <a:solidFill>
                <a:srgbClr val="002060"/>
              </a:solidFill>
              <a:latin typeface="+mn-lt"/>
            </a:endParaRPr>
          </a:p>
          <a:p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Тема 9. Аудит персоналу.</a:t>
            </a:r>
            <a:endParaRPr lang="ru-RU" sz="2400" dirty="0" smtClean="0">
              <a:solidFill>
                <a:srgbClr val="002060"/>
              </a:solidFill>
              <a:latin typeface="+mn-lt"/>
            </a:endParaRPr>
          </a:p>
          <a:p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Тема 10. Аудит витрат на персонал.</a:t>
            </a:r>
            <a:endParaRPr lang="ru-RU" sz="2400" dirty="0" smtClean="0">
              <a:solidFill>
                <a:srgbClr val="002060"/>
              </a:solidFill>
              <a:latin typeface="+mn-lt"/>
            </a:endParaRPr>
          </a:p>
          <a:p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Тема 11. Документування аудиторської перевірки.</a:t>
            </a:r>
            <a:endParaRPr lang="ru-RU" sz="2400" dirty="0" smtClean="0">
              <a:solidFill>
                <a:srgbClr val="002060"/>
              </a:solidFill>
              <a:latin typeface="+mn-lt"/>
            </a:endParaRPr>
          </a:p>
          <a:p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Тема 12. Реалізація матеріалів аудиту.</a:t>
            </a:r>
            <a:endParaRPr lang="ru-RU" sz="2400" dirty="0" smtClean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endParaRPr lang="en-US" altLang="en-US" sz="2800" dirty="0">
              <a:solidFill>
                <a:srgbClr val="003366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017" y="92756"/>
            <a:ext cx="3048006" cy="2171303"/>
            <a:chOff x="-1138784" y="-3298237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8784" y="-3298237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51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759245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202</TotalTime>
  <Words>223</Words>
  <Application>Microsoft Office PowerPoint</Application>
  <PresentationFormat>Произвольный</PresentationFormat>
  <Paragraphs>39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User</cp:lastModifiedBy>
  <cp:revision>391</cp:revision>
  <dcterms:created xsi:type="dcterms:W3CDTF">2010-05-21T10:35:54Z</dcterms:created>
  <dcterms:modified xsi:type="dcterms:W3CDTF">2020-10-08T07:30:50Z</dcterms:modified>
</cp:coreProperties>
</file>