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9" r:id="rId2"/>
    <p:sldId id="423" r:id="rId3"/>
    <p:sldId id="441" r:id="rId4"/>
    <p:sldId id="443" r:id="rId5"/>
  </p:sldIdLst>
  <p:sldSz cx="12190413" cy="6858000"/>
  <p:notesSz cx="6669088" cy="9926638"/>
  <p:custDataLst>
    <p:tags r:id="rId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D05ABF"/>
    <a:srgbClr val="5F5F5F"/>
    <a:srgbClr val="FFFF66"/>
    <a:srgbClr val="FFFFFF"/>
    <a:srgbClr val="EAEAEA"/>
    <a:srgbClr val="292929"/>
    <a:srgbClr val="AFAFAF"/>
    <a:srgbClr val="D7D7D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81" d="100"/>
          <a:sy n="81" d="100"/>
        </p:scale>
        <p:origin x="-666" y="-3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6809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 bwMode="auto">
          <a:xfrm>
            <a:off x="1902342" y="6202801"/>
            <a:ext cx="10160703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ВИКЛАДАЧ КУРСУ: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 Макарова Вікторія Вікторівна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83" y="0"/>
            <a:ext cx="2449187" cy="1172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6566130"/>
              </p:ext>
            </p:extLst>
          </p:nvPr>
        </p:nvGraphicFramePr>
        <p:xfrm>
          <a:off x="177725" y="1353515"/>
          <a:ext cx="8666405" cy="209437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i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полягає </a:t>
                      </a:r>
                      <a:r>
                        <a:rPr lang="uk-UA" altLang="en-US" sz="2000" i="1" dirty="0" smtClean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у </a:t>
                      </a:r>
                      <a:r>
                        <a:rPr lang="uk-UA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формуванні системи теоретичних та практичних знань щодо основних напрямів розвитку Інтернет-маркетингу, електронної комерції, способів її ведення, механізмів підтримки та застосування підприємницької діяльності в </a:t>
                      </a:r>
                      <a:r>
                        <a:rPr lang="uk-UA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Інтернет-середовищі</a:t>
                      </a:r>
                      <a:r>
                        <a:rPr lang="uk-UA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2000" i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940" y="333901"/>
            <a:ext cx="3782994" cy="1390343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80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5701" y="1724244"/>
            <a:ext cx="3260058" cy="341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4534452"/>
              </p:ext>
            </p:extLst>
          </p:nvPr>
        </p:nvGraphicFramePr>
        <p:xfrm>
          <a:off x="199295" y="4400389"/>
          <a:ext cx="8666405" cy="233821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1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полягає у </a:t>
                      </a:r>
                      <a:r>
                        <a:rPr lang="uk-UA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засвоєнні основних принципів формування інформаційної економіки та використання сучасного інформаційного інструментарію у маркетинговій діяльності підприємства; оволодіння навичками самостійного здійснення аналізу, ідентифікації та оцінювання ризику з використанням сучасних </a:t>
                      </a:r>
                      <a:r>
                        <a:rPr lang="uk-UA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Інтернет-технологій</a:t>
                      </a:r>
                      <a:r>
                        <a:rPr lang="uk-UA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 діяльності підприємства.</a:t>
                      </a:r>
                      <a:endParaRPr lang="ru-RU" sz="2000" i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3" name="Group 7"/>
          <p:cNvGrpSpPr/>
          <p:nvPr/>
        </p:nvGrpSpPr>
        <p:grpSpPr>
          <a:xfrm>
            <a:off x="83940" y="3185892"/>
            <a:ext cx="4641085" cy="1390343"/>
            <a:chOff x="7856129" y="1513453"/>
            <a:chExt cx="3048006" cy="3048006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131903" y="1814627"/>
              <a:ext cx="2496457" cy="209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Завдання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0472" y="-100097"/>
            <a:ext cx="5059334" cy="2126121"/>
            <a:chOff x="7856128" y="1407973"/>
            <a:chExt cx="3048006" cy="34766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30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 smtClean="0">
                  <a:solidFill>
                    <a:schemeClr val="accent1"/>
                  </a:solidFill>
                </a:rPr>
                <a:t>Інтернет-маркетинг дасть відповіді на такі питання як…</a:t>
              </a:r>
              <a:endParaRPr lang="en-US" altLang="en-US" sz="3200" b="1" dirty="0">
                <a:solidFill>
                  <a:schemeClr val="accent1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032632" y="233899"/>
            <a:ext cx="2585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Що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найчастіше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купують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українці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Інтернеті</a:t>
            </a:r>
            <a:r>
              <a:rPr lang="ru-RU" b="1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039" y="1822606"/>
            <a:ext cx="34448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6837" y="1426014"/>
            <a:ext cx="407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Он-</a:t>
            </a:r>
            <a:r>
              <a:rPr lang="ru-RU" b="1" dirty="0" err="1" smtClean="0">
                <a:solidFill>
                  <a:schemeClr val="accent1"/>
                </a:solidFill>
              </a:rPr>
              <a:t>лайн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торгівля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VS </a:t>
            </a:r>
            <a:r>
              <a:rPr lang="uk-UA" b="1" dirty="0" err="1" smtClean="0">
                <a:solidFill>
                  <a:schemeClr val="accent1"/>
                </a:solidFill>
              </a:rPr>
              <a:t>оф-лайн</a:t>
            </a:r>
            <a:r>
              <a:rPr lang="uk-UA" b="1" dirty="0" smtClean="0">
                <a:solidFill>
                  <a:schemeClr val="accent1"/>
                </a:solidFill>
              </a:rPr>
              <a:t> торгівля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728437" y="4065772"/>
            <a:ext cx="5229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B050"/>
                </a:solidFill>
              </a:rPr>
              <a:t>Які тренди сучасного Інтернет-маркетингу</a:t>
            </a:r>
            <a:r>
              <a:rPr lang="uk-UA" sz="2000" dirty="0">
                <a:solidFill>
                  <a:srgbClr val="00B050"/>
                </a:solidFill>
              </a:rPr>
              <a:t>?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033" y="4265827"/>
            <a:ext cx="3267075" cy="197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6869" y="3795353"/>
            <a:ext cx="573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В чому різниця між банерною та тизерною рекламою</a:t>
            </a:r>
            <a:r>
              <a:rPr lang="ru-RU" b="1" dirty="0" smtClean="0">
                <a:solidFill>
                  <a:schemeClr val="accent1"/>
                </a:solidFill>
              </a:rPr>
              <a:t>?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887" y="1822606"/>
            <a:ext cx="1795950" cy="136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230" y="4448292"/>
            <a:ext cx="4344209" cy="24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017" y="4538663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2366" y="2133745"/>
            <a:ext cx="3608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D05ABF"/>
                </a:solidFill>
              </a:rPr>
              <a:t>Як налаштувати таргетовану рекламу в соціальних мережах</a:t>
            </a:r>
            <a:r>
              <a:rPr lang="ru-RU" b="1" dirty="0" smtClean="0">
                <a:solidFill>
                  <a:srgbClr val="D05ABF"/>
                </a:solidFill>
              </a:rPr>
              <a:t>?</a:t>
            </a:r>
            <a:endParaRPr lang="ru-RU" dirty="0">
              <a:solidFill>
                <a:srgbClr val="D05ABF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2401" y="23678"/>
            <a:ext cx="2607163" cy="132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206645" y="1357016"/>
            <a:ext cx="11621939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uk-UA" sz="2400" b="1" dirty="0"/>
              <a:t>Тема 1</a:t>
            </a:r>
            <a:r>
              <a:rPr lang="uk-UA" sz="2400" dirty="0"/>
              <a:t>. Основні поняття Інтернет-маркетингу та маркетингових інструментів в Інтернет.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2</a:t>
            </a:r>
            <a:r>
              <a:rPr lang="uk-UA" sz="2400" dirty="0"/>
              <a:t>. Цільова аудиторія підприємства в </a:t>
            </a:r>
            <a:r>
              <a:rPr lang="uk-UA" sz="2400" dirty="0" smtClean="0"/>
              <a:t>Інтернеті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3</a:t>
            </a:r>
            <a:r>
              <a:rPr lang="uk-UA" sz="2400" dirty="0"/>
              <a:t>. Маркетингова товарна політика в </a:t>
            </a:r>
            <a:r>
              <a:rPr lang="uk-UA" sz="2400" dirty="0" smtClean="0"/>
              <a:t>Інтернеті 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4. </a:t>
            </a:r>
            <a:r>
              <a:rPr lang="uk-UA" sz="2400" dirty="0"/>
              <a:t>Маркетингова цінова та збутова політика в </a:t>
            </a:r>
            <a:r>
              <a:rPr lang="uk-UA" sz="2400" dirty="0" smtClean="0"/>
              <a:t>Інтернеті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5</a:t>
            </a:r>
            <a:r>
              <a:rPr lang="uk-UA" sz="2400" dirty="0"/>
              <a:t>. Поняття </a:t>
            </a:r>
            <a:r>
              <a:rPr lang="uk-UA" sz="2400" dirty="0" err="1"/>
              <a:t>Інтернет-реклами</a:t>
            </a:r>
            <a:r>
              <a:rPr lang="uk-UA" sz="2400" dirty="0"/>
              <a:t> та її значення 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6</a:t>
            </a:r>
            <a:r>
              <a:rPr lang="uk-UA" sz="2400" dirty="0"/>
              <a:t>. Створення, просування та підтримка сайтів 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7</a:t>
            </a:r>
            <a:r>
              <a:rPr lang="uk-UA" sz="2400" dirty="0"/>
              <a:t>. Основні поняття електронного бізнесу. 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8</a:t>
            </a:r>
            <a:r>
              <a:rPr lang="uk-UA" sz="2400" dirty="0"/>
              <a:t>. Електронна комерція як складова електронного бізнесу. 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uk-UA" sz="2400" b="1" dirty="0"/>
              <a:t>Тема 9</a:t>
            </a:r>
            <a:r>
              <a:rPr lang="uk-UA" sz="2400" dirty="0"/>
              <a:t>. Маркетингові дослідження в Інтернеті як складова </a:t>
            </a:r>
            <a:endParaRPr lang="uk-UA" sz="2400" dirty="0" smtClean="0"/>
          </a:p>
          <a:p>
            <a:pPr algn="just">
              <a:lnSpc>
                <a:spcPct val="90000"/>
              </a:lnSpc>
            </a:pPr>
            <a:r>
              <a:rPr lang="uk-UA" sz="2400" dirty="0" smtClean="0"/>
              <a:t>Інтернет-маркетингу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uk-UA" sz="2400" b="1" dirty="0"/>
              <a:t>Тема 10</a:t>
            </a:r>
            <a:r>
              <a:rPr lang="uk-UA" sz="2400" dirty="0"/>
              <a:t>. Системи електронної комерції у корпоративному секторі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uk-UA" sz="2400" b="1" dirty="0"/>
              <a:t>Тема 11</a:t>
            </a:r>
            <a:r>
              <a:rPr lang="uk-UA" sz="2400" dirty="0"/>
              <a:t>. Системи електронної комерції у споживчому секторі.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uk-UA" sz="2400" b="1" dirty="0"/>
              <a:t>Тема 12</a:t>
            </a:r>
            <a:r>
              <a:rPr lang="uk-UA" sz="2400" dirty="0"/>
              <a:t>. Електронні платіжні системи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uk-UA" sz="2400" b="1" dirty="0"/>
              <a:t>Тема 13</a:t>
            </a:r>
            <a:r>
              <a:rPr lang="uk-UA" sz="2400" dirty="0"/>
              <a:t>. Поняття і структура Інтернет-стратегії підприємства </a:t>
            </a:r>
            <a:endParaRPr lang="ru-RU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7232" y="-22093"/>
            <a:ext cx="6374438" cy="1366357"/>
            <a:chOff x="-1221802" y="-3446472"/>
            <a:chExt cx="4583723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221802" y="-3446472"/>
              <a:ext cx="4583723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30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дисципліни: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1892" y="2243871"/>
            <a:ext cx="2502877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</TotalTime>
  <Words>252</Words>
  <Application>Microsoft Office PowerPoint</Application>
  <PresentationFormat>Произвольный</PresentationFormat>
  <Paragraphs>35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Larissa-Design</vt:lpstr>
      <vt:lpstr>Слайд 1</vt:lpstr>
      <vt:lpstr>Слайд 2</vt:lpstr>
      <vt:lpstr>Слайд 3</vt:lpstr>
      <vt:lpstr>Слайд 4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397</cp:revision>
  <dcterms:created xsi:type="dcterms:W3CDTF">2010-05-21T10:35:54Z</dcterms:created>
  <dcterms:modified xsi:type="dcterms:W3CDTF">2020-10-15T07:15:37Z</dcterms:modified>
</cp:coreProperties>
</file>