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9" r:id="rId2"/>
    <p:sldId id="423" r:id="rId3"/>
    <p:sldId id="441" r:id="rId4"/>
    <p:sldId id="443" r:id="rId5"/>
  </p:sldIdLst>
  <p:sldSz cx="12190413" cy="6858000"/>
  <p:notesSz cx="6669088" cy="9926638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5ABF"/>
    <a:srgbClr val="99CCFF"/>
    <a:srgbClr val="5F5F5F"/>
    <a:srgbClr val="FFFF66"/>
    <a:srgbClr val="FFFFFF"/>
    <a:srgbClr val="EAEAEA"/>
    <a:srgbClr val="292929"/>
    <a:srgbClr val="AFAFAF"/>
    <a:srgbClr val="D7D7D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-228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79" y="179394"/>
            <a:ext cx="9377717" cy="453159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1902342" y="6202801"/>
            <a:ext cx="10160703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ВИКЛАДАЧ КУРСУ: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 Макарова Вікторія Вікторівна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100"/>
            <a:ext cx="1589796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3466838" y="5042186"/>
            <a:ext cx="6616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Електронна торгівля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9546046"/>
              </p:ext>
            </p:extLst>
          </p:nvPr>
        </p:nvGraphicFramePr>
        <p:xfrm>
          <a:off x="177725" y="1353515"/>
          <a:ext cx="8666405" cy="2371937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92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3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i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</a:t>
                      </a:r>
                      <a:r>
                        <a:rPr lang="uk-UA" altLang="en-US" sz="2000" i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у </a:t>
                      </a:r>
                      <a:r>
                        <a:rPr lang="uk-UA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формуванні системи теоретичних та практичних знань про основні напрями розвитку електронної торгівлі, способи її ведення, механізми підтримки та застосування підприємницької діяльності в Інтернет-середовищі. </a:t>
                      </a:r>
                      <a:endParaRPr lang="ru-RU" sz="20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940" y="333901"/>
            <a:ext cx="3782994" cy="1390343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80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6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353490"/>
              </p:ext>
            </p:extLst>
          </p:nvPr>
        </p:nvGraphicFramePr>
        <p:xfrm>
          <a:off x="199295" y="4400389"/>
          <a:ext cx="8666405" cy="218581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1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полягає у </a:t>
                      </a:r>
                      <a:r>
                        <a:rPr lang="uk-UA" alt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забезпеченні</a:t>
                      </a:r>
                      <a:r>
                        <a:rPr lang="uk-UA" altLang="en-US" sz="2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студентів</a:t>
                      </a:r>
                      <a:r>
                        <a:rPr lang="uk-UA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професійними знаннями та уміннями з питань організації електронної торгівлі як стратегічного елементу комерційної діяльності підприємств на ринку товарів та послуг.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" name="Group 7"/>
          <p:cNvGrpSpPr/>
          <p:nvPr/>
        </p:nvGrpSpPr>
        <p:grpSpPr>
          <a:xfrm>
            <a:off x="83940" y="3185892"/>
            <a:ext cx="4641085" cy="1390343"/>
            <a:chOff x="7856129" y="1513453"/>
            <a:chExt cx="3048006" cy="30480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131903" y="1814627"/>
              <a:ext cx="2496457" cy="209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Завдання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130" y="2258587"/>
            <a:ext cx="3330047" cy="23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0472" y="-100097"/>
            <a:ext cx="5059334" cy="2126121"/>
            <a:chOff x="7856128" y="1407973"/>
            <a:chExt cx="3048006" cy="34766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30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 smtClean="0">
                  <a:solidFill>
                    <a:schemeClr val="accent1"/>
                  </a:solidFill>
                </a:rPr>
                <a:t>«Електронна торгівля» дасть відповіді на такі питання як…</a:t>
              </a:r>
              <a:endParaRPr lang="en-US" altLang="en-US" sz="3200" b="1" dirty="0">
                <a:solidFill>
                  <a:schemeClr val="accent1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032632" y="233899"/>
            <a:ext cx="2585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найчастіше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купують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українці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Інтернеті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039" y="1822606"/>
            <a:ext cx="3444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6837" y="1426014"/>
            <a:ext cx="40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Он-</a:t>
            </a:r>
            <a:r>
              <a:rPr lang="ru-RU" b="1" dirty="0" err="1" smtClean="0">
                <a:solidFill>
                  <a:schemeClr val="accent1"/>
                </a:solidFill>
              </a:rPr>
              <a:t>лайн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торгівля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VS </a:t>
            </a:r>
            <a:r>
              <a:rPr lang="uk-UA" b="1" dirty="0" err="1" smtClean="0">
                <a:solidFill>
                  <a:schemeClr val="accent1"/>
                </a:solidFill>
              </a:rPr>
              <a:t>оф-лайн</a:t>
            </a:r>
            <a:r>
              <a:rPr lang="uk-UA" b="1" dirty="0" smtClean="0">
                <a:solidFill>
                  <a:schemeClr val="accent1"/>
                </a:solidFill>
              </a:rPr>
              <a:t> торгівля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728437" y="4065772"/>
            <a:ext cx="52291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</a:rPr>
              <a:t>Які </a:t>
            </a:r>
            <a:r>
              <a:rPr lang="ru-RU" b="1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b="1" dirty="0" smtClean="0">
                <a:solidFill>
                  <a:srgbClr val="00B050"/>
                </a:solidFill>
              </a:rPr>
              <a:t> продажу </a:t>
            </a:r>
            <a:r>
              <a:rPr lang="ru-RU" b="1" dirty="0" err="1">
                <a:solidFill>
                  <a:srgbClr val="00B050"/>
                </a:solidFill>
              </a:rPr>
              <a:t>товарів</a:t>
            </a:r>
            <a:r>
              <a:rPr lang="ru-RU" b="1" dirty="0">
                <a:solidFill>
                  <a:srgbClr val="00B050"/>
                </a:solidFill>
              </a:rPr>
              <a:t> через </a:t>
            </a:r>
            <a:r>
              <a:rPr lang="ru-RU" b="1" dirty="0" err="1">
                <a:solidFill>
                  <a:srgbClr val="00B050"/>
                </a:solidFill>
              </a:rPr>
              <a:t>Інтернет-аукціони</a:t>
            </a:r>
            <a:r>
              <a:rPr lang="uk-UA" sz="2000" b="1" dirty="0" smtClean="0">
                <a:solidFill>
                  <a:srgbClr val="00B050"/>
                </a:solidFill>
              </a:rPr>
              <a:t>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0378" y="3966404"/>
            <a:ext cx="37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В чому переваги Інтернет-</a:t>
            </a:r>
            <a:r>
              <a:rPr lang="uk-UA" b="1" dirty="0" err="1" smtClean="0">
                <a:solidFill>
                  <a:schemeClr val="accent1"/>
                </a:solidFill>
              </a:rPr>
              <a:t>банкінгу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369" y="2006530"/>
            <a:ext cx="360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D05ABF"/>
                </a:solidFill>
              </a:rPr>
              <a:t>Я</a:t>
            </a:r>
            <a:r>
              <a:rPr lang="uk-UA" b="1" dirty="0">
                <a:solidFill>
                  <a:srgbClr val="D05ABF"/>
                </a:solidFill>
              </a:rPr>
              <a:t>к </a:t>
            </a:r>
            <a:r>
              <a:rPr lang="ru-RU" b="1" dirty="0" err="1">
                <a:solidFill>
                  <a:srgbClr val="D05ABF"/>
                </a:solidFill>
              </a:rPr>
              <a:t>здійснюються</a:t>
            </a:r>
            <a:r>
              <a:rPr lang="ru-RU" b="1" dirty="0">
                <a:solidFill>
                  <a:srgbClr val="D05ABF"/>
                </a:solidFill>
              </a:rPr>
              <a:t> </a:t>
            </a:r>
            <a:r>
              <a:rPr lang="ru-RU" b="1" dirty="0" err="1">
                <a:solidFill>
                  <a:srgbClr val="D05ABF"/>
                </a:solidFill>
              </a:rPr>
              <a:t>грошові</a:t>
            </a:r>
            <a:r>
              <a:rPr lang="ru-RU" b="1" dirty="0">
                <a:solidFill>
                  <a:srgbClr val="D05ABF"/>
                </a:solidFill>
              </a:rPr>
              <a:t> </a:t>
            </a:r>
            <a:r>
              <a:rPr lang="ru-RU" b="1" dirty="0" err="1">
                <a:solidFill>
                  <a:srgbClr val="D05ABF"/>
                </a:solidFill>
              </a:rPr>
              <a:t>перекази</a:t>
            </a:r>
            <a:r>
              <a:rPr lang="ru-RU" b="1" dirty="0">
                <a:solidFill>
                  <a:srgbClr val="D05ABF"/>
                </a:solidFill>
              </a:rPr>
              <a:t> з </a:t>
            </a:r>
            <a:r>
              <a:rPr lang="ru-RU" b="1" dirty="0" err="1">
                <a:solidFill>
                  <a:srgbClr val="D05ABF"/>
                </a:solidFill>
              </a:rPr>
              <a:t>електронних</a:t>
            </a:r>
            <a:r>
              <a:rPr lang="ru-RU" b="1" dirty="0">
                <a:solidFill>
                  <a:srgbClr val="D05ABF"/>
                </a:solidFill>
              </a:rPr>
              <a:t> </a:t>
            </a:r>
            <a:r>
              <a:rPr lang="ru-RU" b="1" dirty="0" err="1">
                <a:solidFill>
                  <a:srgbClr val="D05ABF"/>
                </a:solidFill>
              </a:rPr>
              <a:t>гаманців</a:t>
            </a:r>
            <a:r>
              <a:rPr lang="ru-RU" b="1" dirty="0">
                <a:solidFill>
                  <a:srgbClr val="D05ABF"/>
                </a:solidFill>
              </a:rPr>
              <a:t> і карт через </a:t>
            </a:r>
            <a:r>
              <a:rPr lang="ru-RU" b="1" dirty="0" err="1">
                <a:solidFill>
                  <a:srgbClr val="D05ABF"/>
                </a:solidFill>
              </a:rPr>
              <a:t>платіжні</a:t>
            </a:r>
            <a:r>
              <a:rPr lang="ru-RU" b="1" dirty="0">
                <a:solidFill>
                  <a:srgbClr val="D05ABF"/>
                </a:solidFill>
              </a:rPr>
              <a:t> </a:t>
            </a:r>
            <a:r>
              <a:rPr lang="ru-RU" b="1" dirty="0" err="1">
                <a:solidFill>
                  <a:srgbClr val="D05ABF"/>
                </a:solidFill>
              </a:rPr>
              <a:t>системи</a:t>
            </a:r>
            <a:r>
              <a:rPr lang="ru-RU" b="1" dirty="0">
                <a:solidFill>
                  <a:srgbClr val="D05ABF"/>
                </a:solidFill>
              </a:rPr>
              <a:t> в </a:t>
            </a:r>
            <a:r>
              <a:rPr lang="ru-RU" b="1" dirty="0" err="1">
                <a:solidFill>
                  <a:srgbClr val="D05ABF"/>
                </a:solidFill>
              </a:rPr>
              <a:t>інтернеті</a:t>
            </a:r>
            <a:r>
              <a:rPr lang="ru-RU" b="1" dirty="0">
                <a:solidFill>
                  <a:srgbClr val="D05ABF"/>
                </a:solidFill>
              </a:rPr>
              <a:t>?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401" y="23678"/>
            <a:ext cx="2607163" cy="132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601" y="4591192"/>
            <a:ext cx="3256508" cy="1847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064" y="1666801"/>
            <a:ext cx="2723694" cy="2037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076" y="4859411"/>
            <a:ext cx="4876800" cy="15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206645" y="1357016"/>
            <a:ext cx="1162193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/>
              <a:t>Тема 1. </a:t>
            </a:r>
            <a:r>
              <a:rPr lang="ru-RU" sz="2800" dirty="0"/>
              <a:t>Суть, </a:t>
            </a:r>
            <a:r>
              <a:rPr lang="ru-RU" sz="2800" dirty="0" err="1"/>
              <a:t>зміст</a:t>
            </a:r>
            <a:r>
              <a:rPr lang="ru-RU" sz="2800" dirty="0"/>
              <a:t>, </a:t>
            </a:r>
            <a:r>
              <a:rPr lang="ru-RU" sz="2800" dirty="0" err="1"/>
              <a:t>значення</a:t>
            </a:r>
            <a:r>
              <a:rPr lang="ru-RU" sz="2800" dirty="0"/>
              <a:t> та </a:t>
            </a:r>
            <a:r>
              <a:rPr lang="ru-RU" sz="2800" dirty="0" err="1"/>
              <a:t>тенденції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електронної</a:t>
            </a:r>
            <a:r>
              <a:rPr lang="ru-RU" sz="2800" dirty="0"/>
              <a:t> </a:t>
            </a:r>
            <a:r>
              <a:rPr lang="ru-RU" sz="2800" dirty="0" err="1"/>
              <a:t>комерції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dirty="0"/>
              <a:t>Тема 2.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категорії</a:t>
            </a:r>
            <a:r>
              <a:rPr lang="ru-RU" sz="2800" dirty="0"/>
              <a:t> та </a:t>
            </a:r>
            <a:r>
              <a:rPr lang="ru-RU" sz="2800" dirty="0" err="1"/>
              <a:t>інструментарій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електронної</a:t>
            </a:r>
            <a:r>
              <a:rPr lang="ru-RU" sz="2800" dirty="0" smtClean="0"/>
              <a:t> </a:t>
            </a:r>
            <a:r>
              <a:rPr lang="ru-RU" sz="2800" dirty="0" err="1"/>
              <a:t>комерції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dirty="0"/>
              <a:t>Тема 3. </a:t>
            </a:r>
            <a:r>
              <a:rPr lang="ru-RU" sz="2800" dirty="0" err="1"/>
              <a:t>Організація</a:t>
            </a:r>
            <a:r>
              <a:rPr lang="ru-RU" sz="2800" dirty="0"/>
              <a:t> і </a:t>
            </a:r>
            <a:r>
              <a:rPr lang="ru-RU" sz="2800" dirty="0" err="1"/>
              <a:t>технологія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Інтернет-магазинів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dirty="0"/>
              <a:t>Тема 4. </a:t>
            </a:r>
            <a:r>
              <a:rPr lang="ru-RU" sz="2800" dirty="0" err="1"/>
              <a:t>Організація</a:t>
            </a:r>
            <a:r>
              <a:rPr lang="ru-RU" sz="2800" dirty="0"/>
              <a:t> продажу </a:t>
            </a:r>
            <a:r>
              <a:rPr lang="ru-RU" sz="2800" dirty="0" err="1"/>
              <a:t>товарів</a:t>
            </a:r>
            <a:r>
              <a:rPr lang="ru-RU" sz="2800" dirty="0"/>
              <a:t> </a:t>
            </a:r>
            <a:r>
              <a:rPr lang="ru-RU" sz="2800" dirty="0" smtClean="0"/>
              <a:t>через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Інтернет-аукціони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dirty="0"/>
              <a:t>Тема 5. </a:t>
            </a:r>
            <a:r>
              <a:rPr lang="ru-RU" sz="2800" dirty="0" err="1"/>
              <a:t>Організація</a:t>
            </a:r>
            <a:r>
              <a:rPr lang="ru-RU" sz="2800" dirty="0"/>
              <a:t> оптового продажу </a:t>
            </a:r>
            <a:r>
              <a:rPr lang="ru-RU" sz="2800" dirty="0" err="1"/>
              <a:t>товарів</a:t>
            </a:r>
            <a:r>
              <a:rPr lang="ru-RU" sz="2800" dirty="0"/>
              <a:t> та </a:t>
            </a:r>
            <a:r>
              <a:rPr lang="ru-RU" sz="2800" dirty="0" err="1"/>
              <a:t>послуг</a:t>
            </a:r>
            <a:r>
              <a:rPr lang="ru-RU" sz="2800" dirty="0"/>
              <a:t> через </a:t>
            </a:r>
            <a:r>
              <a:rPr lang="ru-RU" sz="2800" dirty="0" err="1"/>
              <a:t>електронні</a:t>
            </a:r>
            <a:r>
              <a:rPr lang="ru-RU" sz="2800" dirty="0"/>
              <a:t> </a:t>
            </a:r>
            <a:r>
              <a:rPr lang="ru-RU" sz="2800" dirty="0" err="1"/>
              <a:t>торговельні</a:t>
            </a:r>
            <a:r>
              <a:rPr lang="ru-RU" sz="2800" dirty="0"/>
              <a:t> </a:t>
            </a:r>
            <a:r>
              <a:rPr lang="ru-RU" sz="2800" dirty="0" err="1"/>
              <a:t>платформи</a:t>
            </a:r>
            <a:r>
              <a:rPr lang="ru-RU" sz="2800" dirty="0"/>
              <a:t>.</a:t>
            </a:r>
            <a:endParaRPr lang="en-US" sz="2800" dirty="0"/>
          </a:p>
          <a:p>
            <a:r>
              <a:rPr lang="ru-RU" sz="2800" b="1" dirty="0"/>
              <a:t>Тема 6. </a:t>
            </a:r>
            <a:r>
              <a:rPr lang="ru-RU" sz="2800" dirty="0" err="1"/>
              <a:t>Платежі</a:t>
            </a:r>
            <a:r>
              <a:rPr lang="ru-RU" sz="2800" dirty="0"/>
              <a:t> та </a:t>
            </a:r>
            <a:r>
              <a:rPr lang="ru-RU" sz="2800" dirty="0" err="1"/>
              <a:t>розрахунки</a:t>
            </a:r>
            <a:r>
              <a:rPr lang="ru-RU" sz="2800" dirty="0"/>
              <a:t> за </a:t>
            </a:r>
            <a:r>
              <a:rPr lang="ru-RU" sz="2800" dirty="0" err="1"/>
              <a:t>товари</a:t>
            </a:r>
            <a:r>
              <a:rPr lang="ru-RU" sz="2800" dirty="0"/>
              <a:t> і </a:t>
            </a:r>
            <a:r>
              <a:rPr lang="ru-RU" sz="2800" dirty="0" err="1"/>
              <a:t>послуги</a:t>
            </a:r>
            <a:r>
              <a:rPr lang="ru-RU" sz="2800" dirty="0"/>
              <a:t> в </a:t>
            </a:r>
            <a:r>
              <a:rPr lang="ru-RU" sz="2800" dirty="0" err="1"/>
              <a:t>електронній</a:t>
            </a:r>
            <a:r>
              <a:rPr lang="ru-RU" sz="2800" dirty="0"/>
              <a:t> </a:t>
            </a:r>
            <a:r>
              <a:rPr lang="ru-RU" sz="2800" dirty="0" err="1"/>
              <a:t>комерції</a:t>
            </a:r>
            <a:r>
              <a:rPr lang="ru-RU" sz="2800" dirty="0"/>
              <a:t>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32" y="-22093"/>
            <a:ext cx="6374438" cy="1366357"/>
            <a:chOff x="-1221802" y="-3446472"/>
            <a:chExt cx="4583723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221802" y="-3446472"/>
              <a:ext cx="4583723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30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дисципліни: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6624" y="1837471"/>
            <a:ext cx="2502877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205</Words>
  <Application>Microsoft Office PowerPoint</Application>
  <PresentationFormat>Произвольный</PresentationFormat>
  <Paragraphs>31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Larissa-Design</vt:lpstr>
      <vt:lpstr>Слайд 1</vt:lpstr>
      <vt:lpstr>Слайд 2</vt:lpstr>
      <vt:lpstr>Слайд 3</vt:lpstr>
      <vt:lpstr>Слайд 4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400</cp:revision>
  <dcterms:created xsi:type="dcterms:W3CDTF">2010-05-21T10:35:54Z</dcterms:created>
  <dcterms:modified xsi:type="dcterms:W3CDTF">2020-10-15T08:34:04Z</dcterms:modified>
</cp:coreProperties>
</file>